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49" d="100"/>
          <a:sy n="49" d="100"/>
        </p:scale>
        <p:origin x="2700" y="72"/>
      </p:cViewPr>
      <p:guideLst>
        <p:guide orient="horz" pos="3168"/>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4" y="2011680"/>
            <a:ext cx="658368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3/13/2019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886490"/>
            <a:ext cx="512064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402803"/>
            <a:ext cx="164592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65760" y="402803"/>
            <a:ext cx="481584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94080"/>
            <a:ext cx="566928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280160" y="3678086"/>
            <a:ext cx="566928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9411124"/>
            <a:ext cx="6096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657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7185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400473"/>
            <a:ext cx="658368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65760" y="2251498"/>
            <a:ext cx="323215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716020" y="2251498"/>
            <a:ext cx="323342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65760" y="3464561"/>
            <a:ext cx="323215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716020" y="3464561"/>
            <a:ext cx="323342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3/13/2019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400473"/>
            <a:ext cx="2406650"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65761" y="2235201"/>
            <a:ext cx="2406650"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860040" y="400474"/>
            <a:ext cx="4089400"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94080"/>
            <a:ext cx="438912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463040" y="2686897"/>
            <a:ext cx="438912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711287"/>
            <a:ext cx="438912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402802"/>
            <a:ext cx="658368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65760" y="2346960"/>
            <a:ext cx="658368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65760" y="9411124"/>
            <a:ext cx="170688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3/13/2019</a:t>
            </a:fld>
            <a:endParaRPr lang="en-US"/>
          </a:p>
        </p:txBody>
      </p:sp>
      <p:sp>
        <p:nvSpPr>
          <p:cNvPr id="3" name="Footer Placeholder 2"/>
          <p:cNvSpPr>
            <a:spLocks noGrp="1"/>
          </p:cNvSpPr>
          <p:nvPr>
            <p:ph type="ftr" sz="quarter" idx="3"/>
          </p:nvPr>
        </p:nvSpPr>
        <p:spPr>
          <a:xfrm>
            <a:off x="2499360" y="9411124"/>
            <a:ext cx="231648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9411124"/>
            <a:ext cx="6096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756" y="1601"/>
            <a:ext cx="7309686" cy="4858856"/>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1" y="9075882"/>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905000" y="6366035"/>
            <a:ext cx="5406228" cy="2555005"/>
          </a:xfrm>
        </p:spPr>
        <p:txBody>
          <a:bodyPr anchor="ctr">
            <a:noAutofit/>
          </a:bodyPr>
          <a:lstStyle/>
          <a:p>
            <a:r>
              <a:rPr lang="en-US" sz="1400" dirty="0">
                <a:solidFill>
                  <a:schemeClr val="tx2">
                    <a:lumMod val="75000"/>
                  </a:schemeClr>
                </a:solidFill>
                <a:latin typeface="Century Gothic" panose="020B0502020202020204" pitchFamily="34" charset="0"/>
              </a:rPr>
              <a:t>Gorgeous and Move In Ready! 3 bedroom 2.5 bath town home located in the exclusive community of Branch Creek. This town home is 2 years old and features engineered wood flooring, upgraded lighting fixtures, staggered cabinets and features an oversized granite island with granite counter tops. Mudroom, screen porch, two car detached garage with two parking places beside the drive way make this end unit premiere! Pond view and private setting make this a must see and must own!!! We are priced to sell!</a:t>
            </a:r>
          </a:p>
        </p:txBody>
      </p:sp>
      <p:sp>
        <p:nvSpPr>
          <p:cNvPr id="17" name="Rectangle 16"/>
          <p:cNvSpPr/>
          <p:nvPr/>
        </p:nvSpPr>
        <p:spPr>
          <a:xfrm>
            <a:off x="1" y="9198114"/>
            <a:ext cx="7315199" cy="646331"/>
          </a:xfrm>
          <a:prstGeom prst="rect">
            <a:avLst/>
          </a:prstGeom>
        </p:spPr>
        <p:txBody>
          <a:bodyPr wrap="square">
            <a:spAutoFit/>
          </a:bodyPr>
          <a:lstStyle/>
          <a:p>
            <a:pPr algn="ctr"/>
            <a:r>
              <a:rPr lang="en-US" sz="1400" dirty="0">
                <a:solidFill>
                  <a:srgbClr val="00325C"/>
                </a:solidFill>
                <a:latin typeface="Century Gothic" panose="020B0502020202020204" pitchFamily="34" charset="0"/>
              </a:rPr>
              <a:t>Connie White, Broker</a:t>
            </a:r>
          </a:p>
          <a:p>
            <a:pPr algn="ctr"/>
            <a:r>
              <a:rPr lang="en-US" sz="1100" dirty="0">
                <a:solidFill>
                  <a:srgbClr val="00325C"/>
                </a:solidFill>
                <a:latin typeface="Century Gothic" panose="020B0502020202020204" pitchFamily="34" charset="0"/>
              </a:rPr>
              <a:t>843-532-3356</a:t>
            </a:r>
          </a:p>
          <a:p>
            <a:pPr algn="ctr"/>
            <a:r>
              <a:rPr lang="en-US" sz="1100" dirty="0">
                <a:solidFill>
                  <a:srgbClr val="00325C"/>
                </a:solidFill>
                <a:latin typeface="Century Gothic" panose="020B0502020202020204" pitchFamily="34" charset="0"/>
              </a:rPr>
              <a:t>connie@chrepros.com · conniewhiterealestate.com</a:t>
            </a:r>
            <a:endParaRPr lang="en-US" sz="1000" dirty="0">
              <a:solidFill>
                <a:srgbClr val="00325C"/>
              </a:solidFill>
              <a:latin typeface="Century Gothic" panose="020B0502020202020204" pitchFamily="34" charset="0"/>
            </a:endParaRPr>
          </a:p>
        </p:txBody>
      </p:sp>
      <p:sp>
        <p:nvSpPr>
          <p:cNvPr id="18" name="Rectangle 17"/>
          <p:cNvSpPr/>
          <p:nvPr/>
        </p:nvSpPr>
        <p:spPr>
          <a:xfrm>
            <a:off x="-12703" y="9856533"/>
            <a:ext cx="7327903" cy="200055"/>
          </a:xfrm>
          <a:prstGeom prst="rect">
            <a:avLst/>
          </a:prstGeom>
        </p:spPr>
        <p:txBody>
          <a:bodyPr wrap="square" anchor="ctr">
            <a:spAutoFit/>
          </a:bodyPr>
          <a:lstStyle/>
          <a:p>
            <a:pPr algn="ctr"/>
            <a:r>
              <a:rPr lang="en-US" sz="700" dirty="0">
                <a:solidFill>
                  <a:schemeClr val="accent1">
                    <a:lumMod val="50000"/>
                  </a:schemeClr>
                </a:solidFill>
                <a:latin typeface="Century Gothic" panose="020B0502020202020204" pitchFamily="34" charset="0"/>
              </a:rPr>
              <a:t>Charleston Homes · 597 Old Mt. Holly Road · Suite 301 · Goose Creek, SC 29445</a:t>
            </a:r>
          </a:p>
        </p:txBody>
      </p:sp>
      <p:sp>
        <p:nvSpPr>
          <p:cNvPr id="23" name="Rectangle 22"/>
          <p:cNvSpPr/>
          <p:nvPr/>
        </p:nvSpPr>
        <p:spPr>
          <a:xfrm>
            <a:off x="0" y="0"/>
            <a:ext cx="7315200" cy="1200329"/>
          </a:xfrm>
          <a:prstGeom prst="rect">
            <a:avLst/>
          </a:prstGeom>
          <a:noFill/>
        </p:spPr>
        <p:txBody>
          <a:bodyPr wrap="square">
            <a:spAutoFit/>
          </a:bodyPr>
          <a:lstStyle/>
          <a:p>
            <a:r>
              <a:rPr lang="en-US" sz="3600" b="1" dirty="0">
                <a:ln w="3175">
                  <a:noFill/>
                </a:ln>
                <a:solidFill>
                  <a:schemeClr val="bg1"/>
                </a:solidFill>
                <a:effectLst>
                  <a:outerShdw blurRad="38100" dist="38100" dir="2700000" algn="tl">
                    <a:srgbClr val="000000">
                      <a:alpha val="43137"/>
                    </a:srgbClr>
                  </a:outerShdw>
                </a:effectLst>
                <a:latin typeface="Freestyle Script" panose="030804020302050B0404" pitchFamily="66" charset="0"/>
              </a:rPr>
              <a:t>3 Bedroom Townhome</a:t>
            </a:r>
          </a:p>
          <a:p>
            <a:r>
              <a:rPr lang="en-US" sz="3600" b="1" dirty="0">
                <a:ln w="3175">
                  <a:noFill/>
                </a:ln>
                <a:solidFill>
                  <a:schemeClr val="bg1"/>
                </a:solidFill>
                <a:effectLst>
                  <a:outerShdw blurRad="38100" dist="38100" dir="2700000" algn="tl">
                    <a:srgbClr val="000000">
                      <a:alpha val="43137"/>
                    </a:srgbClr>
                  </a:outerShdw>
                </a:effectLst>
                <a:latin typeface="Freestyle Script" panose="030804020302050B0404" pitchFamily="66" charset="0"/>
              </a:rPr>
              <a:t>Price Reduced!</a:t>
            </a:r>
          </a:p>
        </p:txBody>
      </p:sp>
      <p:sp>
        <p:nvSpPr>
          <p:cNvPr id="2" name="Title 1"/>
          <p:cNvSpPr>
            <a:spLocks noGrp="1"/>
          </p:cNvSpPr>
          <p:nvPr>
            <p:ph type="ctrTitle"/>
          </p:nvPr>
        </p:nvSpPr>
        <p:spPr>
          <a:xfrm>
            <a:off x="1905000" y="4941351"/>
            <a:ext cx="5402260" cy="1424684"/>
          </a:xfrm>
        </p:spPr>
        <p:txBody>
          <a:bodyPr anchor="ctr">
            <a:noAutofit/>
            <a:scene3d>
              <a:camera prst="orthographicFront"/>
              <a:lightRig rig="soft" dir="t">
                <a:rot lat="0" lon="0" rev="17220000"/>
              </a:lightRig>
            </a:scene3d>
            <a:sp3d prstMaterial="softEdge"/>
          </a:bodyPr>
          <a:lstStyle/>
          <a:p>
            <a:r>
              <a:rPr lang="en-US" sz="2800" b="0" cap="none" dirty="0">
                <a:ln w="10541" cmpd="sng">
                  <a:noFill/>
                  <a:prstDash val="solid"/>
                </a:ln>
                <a:solidFill>
                  <a:schemeClr val="tx2"/>
                </a:solidFill>
                <a:effectLst/>
                <a:latin typeface="Century Gothic" panose="020B0502020202020204" pitchFamily="34" charset="0"/>
              </a:rPr>
              <a:t>203 Bennett Lane</a:t>
            </a:r>
            <a:br>
              <a:rPr lang="en-US" sz="2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Branch Creek :: </a:t>
            </a:r>
            <a:r>
              <a:rPr lang="fi-FI" sz="1800" b="0" cap="none" dirty="0">
                <a:ln w="10541" cmpd="sng">
                  <a:noFill/>
                  <a:prstDash val="solid"/>
                </a:ln>
                <a:solidFill>
                  <a:schemeClr val="tx2"/>
                </a:solidFill>
                <a:effectLst/>
                <a:latin typeface="Century Gothic" panose="020B0502020202020204" pitchFamily="34" charset="0"/>
              </a:rPr>
              <a:t>Summerville, SC 29483</a:t>
            </a:r>
            <a:br>
              <a:rPr lang="fi-FI" sz="1800" b="0" cap="none" dirty="0">
                <a:ln w="10541" cmpd="sng">
                  <a:noFill/>
                  <a:prstDash val="solid"/>
                </a:ln>
                <a:solidFill>
                  <a:schemeClr val="tx2"/>
                </a:solidFill>
                <a:effectLst/>
                <a:latin typeface="Century Gothic" panose="020B0502020202020204" pitchFamily="34" charset="0"/>
              </a:rPr>
            </a:br>
            <a:r>
              <a:rPr lang="fi-FI" sz="1800" b="0" cap="none" dirty="0">
                <a:ln w="10541" cmpd="sng">
                  <a:noFill/>
                  <a:prstDash val="solid"/>
                </a:ln>
                <a:solidFill>
                  <a:schemeClr val="tx2"/>
                </a:solidFill>
                <a:effectLst/>
                <a:latin typeface="Century Gothic" panose="020B0502020202020204" pitchFamily="34" charset="0"/>
              </a:rPr>
              <a:t>MLS# 18029150 </a:t>
            </a:r>
            <a:r>
              <a:rPr lang="fi-FI" sz="1800" b="0" cap="none">
                <a:ln w="10541" cmpd="sng">
                  <a:noFill/>
                  <a:prstDash val="solid"/>
                </a:ln>
                <a:solidFill>
                  <a:schemeClr val="tx2"/>
                </a:solidFill>
                <a:effectLst/>
                <a:latin typeface="Century Gothic" panose="020B0502020202020204" pitchFamily="34" charset="0"/>
              </a:rPr>
              <a:t>:: $199,900</a:t>
            </a:r>
            <a:br>
              <a:rPr lang="en-US" sz="1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3 Bed / 2½ Bath</a:t>
            </a:r>
            <a:endParaRPr lang="en-US" sz="1200" b="0" cap="none" dirty="0">
              <a:ln w="10541" cmpd="sng">
                <a:noFill/>
                <a:prstDash val="solid"/>
              </a:ln>
              <a:solidFill>
                <a:schemeClr val="tx2"/>
              </a:solidFill>
              <a:effectLst/>
              <a:latin typeface="Century Gothic" panose="020B0502020202020204" pitchFamily="34" charset="0"/>
            </a:endParaRPr>
          </a:p>
        </p:txBody>
      </p:sp>
      <p:sp>
        <p:nvSpPr>
          <p:cNvPr id="5" name="Diagonal Stripe 4"/>
          <p:cNvSpPr/>
          <p:nvPr/>
        </p:nvSpPr>
        <p:spPr>
          <a:xfrm rot="16200000">
            <a:off x="-11858" y="3032502"/>
            <a:ext cx="1827110" cy="1828800"/>
          </a:xfrm>
          <a:prstGeom prst="diagStripe">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TextBox 5"/>
          <p:cNvSpPr txBox="1"/>
          <p:nvPr/>
        </p:nvSpPr>
        <p:spPr>
          <a:xfrm rot="2681223">
            <a:off x="-234141" y="3950940"/>
            <a:ext cx="1872629" cy="400110"/>
          </a:xfrm>
          <a:prstGeom prst="rect">
            <a:avLst/>
          </a:prstGeom>
          <a:noFill/>
        </p:spPr>
        <p:txBody>
          <a:bodyPr wrap="none" rtlCol="0">
            <a:spAutoFit/>
          </a:bodyPr>
          <a:lstStyle/>
          <a:p>
            <a:pPr algn="ctr"/>
            <a:r>
              <a:rPr lang="en-US" b="1" i="1" dirty="0">
                <a:solidFill>
                  <a:srgbClr val="FF0000"/>
                </a:solidFill>
                <a:effectLst>
                  <a:outerShdw blurRad="38100" dist="38100" dir="2700000" algn="tl">
                    <a:srgbClr val="000000">
                      <a:alpha val="43137"/>
                    </a:srgbClr>
                  </a:outerShdw>
                </a:effectLst>
                <a:latin typeface="Trebuchet MS" panose="020B0603020202020204" pitchFamily="34" charset="0"/>
              </a:rPr>
              <a:t>Just Reduced!</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10" y="6362415"/>
            <a:ext cx="1826580" cy="1214064"/>
          </a:xfrm>
          <a:prstGeom prst="rect">
            <a:avLst/>
          </a:prstGeom>
          <a:ln>
            <a:noFill/>
          </a:ln>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80" y="7721887"/>
            <a:ext cx="1826440" cy="1213540"/>
          </a:xfrm>
          <a:prstGeom prst="rect">
            <a:avLst/>
          </a:prstGeom>
          <a:ln>
            <a:noFill/>
          </a:ln>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696" y="5003993"/>
            <a:ext cx="1824974" cy="1212922"/>
          </a:xfrm>
          <a:prstGeom prst="rect">
            <a:avLst/>
          </a:prstGeom>
          <a:ln>
            <a:noFill/>
          </a:ln>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821" y="9250275"/>
            <a:ext cx="849342" cy="643440"/>
          </a:xfrm>
          <a:prstGeom prst="rect">
            <a:avLst/>
          </a:prstGeom>
          <a:ln w="12700">
            <a:noFill/>
          </a:ln>
          <a:effectLst/>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12305" y="9250275"/>
            <a:ext cx="1250495" cy="661447"/>
          </a:xfrm>
          <a:prstGeom prst="rect">
            <a:avLst/>
          </a:prstGeom>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439</TotalTime>
  <Words>138</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Book Antiqua</vt:lpstr>
      <vt:lpstr>Century Gothic</vt:lpstr>
      <vt:lpstr>Freestyle Script</vt:lpstr>
      <vt:lpstr>Lucida Sans</vt:lpstr>
      <vt:lpstr>Trebuchet MS</vt:lpstr>
      <vt:lpstr>Wingdings</vt:lpstr>
      <vt:lpstr>Wingdings 2</vt:lpstr>
      <vt:lpstr>Wingdings 3</vt:lpstr>
      <vt:lpstr>Apex</vt:lpstr>
      <vt:lpstr>203 Bennett Lane Branch Creek :: Summerville, SC 29483 MLS# 18029150 :: $199,900 3 Bed / 2½ Bath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85</cp:revision>
  <dcterms:created xsi:type="dcterms:W3CDTF">2006-08-16T00:00:00Z</dcterms:created>
  <dcterms:modified xsi:type="dcterms:W3CDTF">2019-03-13T17:18:34Z</dcterms:modified>
</cp:coreProperties>
</file>