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24" y="-236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10/8/2019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315200" cy="2997488"/>
          </a:xfrm>
          <a:prstGeom prst="rect">
            <a:avLst/>
          </a:prstGeom>
          <a:gradFill>
            <a:gsLst>
              <a:gs pos="0">
                <a:srgbClr val="002060"/>
              </a:gs>
              <a:gs pos="50000">
                <a:schemeClr val="accent1">
                  <a:tint val="44500"/>
                  <a:satMod val="16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315200" cy="4883583"/>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986" y="4883583"/>
            <a:ext cx="7311229" cy="2798811"/>
          </a:xfrm>
        </p:spPr>
        <p:txBody>
          <a:bodyPr anchor="ctr">
            <a:noAutofit/>
          </a:bodyPr>
          <a:lstStyle/>
          <a:p>
            <a:r>
              <a:rPr lang="en-US" sz="1800" b="1" dirty="0">
                <a:solidFill>
                  <a:srgbClr val="FF0000"/>
                </a:solidFill>
                <a:latin typeface="Trebuchet MS" panose="020B0603020202020204" pitchFamily="34" charset="0"/>
              </a:rPr>
              <a:t>Open House (Agents and Public Welcome)</a:t>
            </a:r>
          </a:p>
          <a:p>
            <a:r>
              <a:rPr lang="en-US" sz="1800" b="1" dirty="0">
                <a:solidFill>
                  <a:srgbClr val="FF0000"/>
                </a:solidFill>
                <a:latin typeface="Trebuchet MS" panose="020B0603020202020204" pitchFamily="34" charset="0"/>
              </a:rPr>
              <a:t>Wednesday, October 9</a:t>
            </a:r>
            <a:r>
              <a:rPr lang="en-US" sz="1800" b="1" baseline="30000" dirty="0">
                <a:solidFill>
                  <a:srgbClr val="FF0000"/>
                </a:solidFill>
                <a:latin typeface="Trebuchet MS" panose="020B0603020202020204" pitchFamily="34" charset="0"/>
              </a:rPr>
              <a:t>th</a:t>
            </a:r>
            <a:r>
              <a:rPr lang="en-US" sz="1800" b="1" dirty="0">
                <a:solidFill>
                  <a:srgbClr val="FF0000"/>
                </a:solidFill>
                <a:latin typeface="Trebuchet MS" panose="020B0603020202020204" pitchFamily="34" charset="0"/>
              </a:rPr>
              <a:t> from 11:00am - 1:00pm</a:t>
            </a:r>
          </a:p>
          <a:p>
            <a:endParaRPr lang="en-US" sz="1100" b="1" dirty="0">
              <a:solidFill>
                <a:srgbClr val="FF0000"/>
              </a:solidFill>
              <a:latin typeface="Trebuchet MS" panose="020B0603020202020204" pitchFamily="34" charset="0"/>
            </a:endParaRPr>
          </a:p>
          <a:p>
            <a:r>
              <a:rPr lang="en-US" sz="1300" dirty="0">
                <a:solidFill>
                  <a:schemeClr val="tx2">
                    <a:lumMod val="75000"/>
                  </a:schemeClr>
                </a:solidFill>
                <a:latin typeface="Trebuchet MS" panose="020B0603020202020204" pitchFamily="34" charset="0"/>
              </a:rPr>
              <a:t>This is the Ultimate Beach House! Located a half block from the beach, it is a short walk or golf cart ride to restaurants and shopping. </a:t>
            </a:r>
          </a:p>
          <a:p>
            <a:r>
              <a:rPr lang="en-US" sz="1300" dirty="0">
                <a:solidFill>
                  <a:schemeClr val="tx2">
                    <a:lumMod val="75000"/>
                  </a:schemeClr>
                </a:solidFill>
                <a:latin typeface="Trebuchet MS" panose="020B0603020202020204" pitchFamily="34" charset="0"/>
              </a:rPr>
              <a:t>It has 5 Bedrooms, 4.5 Bathrooms, 2 Huge Great/Gathering/Dining Rooms, fresh paint, perfect for the young and old to enjoy at the same time but have their own space, Resort style Pool and Patio areas, Separate Grilling and Observatory Decks, multiple Fireplaces, Expansive screened Porches, and gorgeous Double Lot and gardens! </a:t>
            </a:r>
          </a:p>
          <a:p>
            <a:r>
              <a:rPr lang="en-US" sz="1300" dirty="0">
                <a:solidFill>
                  <a:schemeClr val="tx2">
                    <a:lumMod val="75000"/>
                  </a:schemeClr>
                </a:solidFill>
                <a:latin typeface="Trebuchet MS" panose="020B0603020202020204" pitchFamily="34" charset="0"/>
              </a:rPr>
              <a:t>Three to four families can enjoy the home and each have their own private wing. </a:t>
            </a:r>
          </a:p>
          <a:p>
            <a:r>
              <a:rPr lang="en-US" sz="1300" dirty="0">
                <a:solidFill>
                  <a:schemeClr val="tx2">
                    <a:lumMod val="75000"/>
                  </a:schemeClr>
                </a:solidFill>
                <a:latin typeface="Trebuchet MS" panose="020B0603020202020204" pitchFamily="34" charset="0"/>
              </a:rPr>
              <a:t>Rental history is exceptional and can be provided. </a:t>
            </a:r>
          </a:p>
          <a:p>
            <a:r>
              <a:rPr lang="en-US" sz="1300" b="1" i="1" dirty="0">
                <a:solidFill>
                  <a:schemeClr val="tx2">
                    <a:lumMod val="75000"/>
                  </a:schemeClr>
                </a:solidFill>
                <a:latin typeface="Trebuchet MS" panose="020B0603020202020204" pitchFamily="34" charset="0"/>
              </a:rPr>
              <a:t>Welcome to Paradise!</a:t>
            </a:r>
            <a:endParaRPr lang="en-US" sz="1300" b="1" i="1" dirty="0">
              <a:solidFill>
                <a:schemeClr val="tx2">
                  <a:lumMod val="75000"/>
                </a:schemeClr>
              </a:solidFill>
              <a:latin typeface="Rage Italic" panose="03070502040507070304" pitchFamily="66" charset="0"/>
            </a:endParaRPr>
          </a:p>
        </p:txBody>
      </p:sp>
      <p:sp>
        <p:nvSpPr>
          <p:cNvPr id="17" name="Rectangle 16"/>
          <p:cNvSpPr/>
          <p:nvPr/>
        </p:nvSpPr>
        <p:spPr>
          <a:xfrm>
            <a:off x="1" y="9078444"/>
            <a:ext cx="7315199" cy="823302"/>
          </a:xfrm>
          <a:prstGeom prst="rect">
            <a:avLst/>
          </a:prstGeom>
        </p:spPr>
        <p:txBody>
          <a:bodyPr wrap="square">
            <a:spAutoFit/>
          </a:bodyPr>
          <a:lstStyle/>
          <a:p>
            <a:pPr algn="ctr"/>
            <a:r>
              <a:rPr lang="en-US" sz="1600" dirty="0">
                <a:solidFill>
                  <a:srgbClr val="00325C"/>
                </a:solidFill>
                <a:latin typeface="Trebuchet MS" panose="020B0603020202020204" pitchFamily="34" charset="0"/>
              </a:rPr>
              <a:t>Wendy Arnsdorff</a:t>
            </a:r>
          </a:p>
          <a:p>
            <a:pPr algn="ctr"/>
            <a:r>
              <a:rPr lang="en-US" sz="1050" dirty="0">
                <a:solidFill>
                  <a:srgbClr val="00325C"/>
                </a:solidFill>
                <a:latin typeface="Trebuchet MS" panose="020B0603020202020204" pitchFamily="34" charset="0"/>
              </a:rPr>
              <a:t>843-364-8619 – M :: 843-284-1800 – O</a:t>
            </a:r>
          </a:p>
          <a:p>
            <a:pPr algn="ctr"/>
            <a:r>
              <a:rPr lang="en-US" sz="1050" dirty="0">
                <a:solidFill>
                  <a:srgbClr val="00325C"/>
                </a:solidFill>
                <a:latin typeface="Trebuchet MS" panose="020B0603020202020204" pitchFamily="34" charset="0"/>
              </a:rPr>
              <a:t>wendy.arnsdorff@carolinaone.com</a:t>
            </a:r>
            <a:br>
              <a:rPr lang="en-US" sz="1050" dirty="0">
                <a:solidFill>
                  <a:srgbClr val="00325C"/>
                </a:solidFill>
                <a:latin typeface="Trebuchet MS" panose="020B0603020202020204" pitchFamily="34" charset="0"/>
              </a:rPr>
            </a:br>
            <a:r>
              <a:rPr lang="en-US" sz="1050" dirty="0">
                <a:solidFill>
                  <a:srgbClr val="00325C"/>
                </a:solidFill>
                <a:latin typeface="Trebuchet MS" panose="020B0603020202020204" pitchFamily="34" charset="0"/>
              </a:rPr>
              <a:t>www.wendyarnsdorff.com</a:t>
            </a:r>
          </a:p>
        </p:txBody>
      </p:sp>
      <p:sp>
        <p:nvSpPr>
          <p:cNvPr id="18" name="Rectangle 17"/>
          <p:cNvSpPr/>
          <p:nvPr/>
        </p:nvSpPr>
        <p:spPr>
          <a:xfrm>
            <a:off x="-12703" y="9856533"/>
            <a:ext cx="7327903" cy="200055"/>
          </a:xfrm>
          <a:prstGeom prst="rect">
            <a:avLst/>
          </a:prstGeom>
        </p:spPr>
        <p:txBody>
          <a:bodyPr wrap="square" anchor="ctr">
            <a:spAutoFit/>
          </a:bodyPr>
          <a:lstStyle/>
          <a:p>
            <a:pPr algn="ctr"/>
            <a:r>
              <a:rPr lang="en-US" sz="700" dirty="0">
                <a:solidFill>
                  <a:schemeClr val="accent1">
                    <a:lumMod val="50000"/>
                  </a:schemeClr>
                </a:solidFill>
                <a:latin typeface="Trebuchet MS" panose="020B0603020202020204" pitchFamily="34" charset="0"/>
              </a:rPr>
              <a:t>Carolina One Real Estate :: Mt. Pleasant North Office :: 2713 N Highway 17 :: Mt. Pleasant, SC 29466</a:t>
            </a:r>
          </a:p>
        </p:txBody>
      </p:sp>
      <p:sp>
        <p:nvSpPr>
          <p:cNvPr id="23" name="Rectangle 22"/>
          <p:cNvSpPr/>
          <p:nvPr/>
        </p:nvSpPr>
        <p:spPr>
          <a:xfrm>
            <a:off x="0" y="0"/>
            <a:ext cx="7315200" cy="954107"/>
          </a:xfrm>
          <a:prstGeom prst="rect">
            <a:avLst/>
          </a:prstGeom>
          <a:noFill/>
        </p:spPr>
        <p:txBody>
          <a:bodyPr wrap="square">
            <a:spAutoFit/>
          </a:bodyPr>
          <a:lstStyle/>
          <a:p>
            <a:pPr algn="ctr"/>
            <a:r>
              <a:rPr lang="en-US" sz="2800" b="1" i="1" dirty="0">
                <a:ln w="3175">
                  <a:solidFill>
                    <a:schemeClr val="tx1"/>
                  </a:solidFill>
                </a:ln>
                <a:solidFill>
                  <a:srgbClr val="FFFF00"/>
                </a:solidFill>
                <a:effectLst>
                  <a:outerShdw blurRad="50800" dist="38100" dir="5400000" algn="t" rotWithShape="0">
                    <a:prstClr val="black">
                      <a:alpha val="40000"/>
                    </a:prstClr>
                  </a:outerShdw>
                </a:effectLst>
                <a:latin typeface="IncognitoMeridies" panose="00000400000000000000" pitchFamily="2" charset="0"/>
              </a:rPr>
              <a:t>Come One, Come All!!</a:t>
            </a:r>
          </a:p>
          <a:p>
            <a:pPr algn="ctr"/>
            <a:r>
              <a:rPr lang="en-US" sz="2800" b="1" i="1" dirty="0">
                <a:ln w="3175">
                  <a:solidFill>
                    <a:schemeClr val="tx1"/>
                  </a:solidFill>
                </a:ln>
                <a:solidFill>
                  <a:srgbClr val="FFFF00"/>
                </a:solidFill>
                <a:effectLst>
                  <a:outerShdw blurRad="50800" dist="38100" dir="5400000" algn="t" rotWithShape="0">
                    <a:prstClr val="black">
                      <a:alpha val="40000"/>
                    </a:prstClr>
                  </a:outerShdw>
                </a:effectLst>
                <a:latin typeface="IncognitoMeridies" panose="00000400000000000000" pitchFamily="2" charset="0"/>
              </a:rPr>
              <a:t>Don't Miss This Great Investment Opportunity!</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28956" y="9224459"/>
            <a:ext cx="1000889" cy="688685"/>
          </a:xfrm>
          <a:prstGeom prst="rect">
            <a:avLst/>
          </a:prstGeom>
        </p:spPr>
      </p:pic>
      <p:sp>
        <p:nvSpPr>
          <p:cNvPr id="2" name="Title 1"/>
          <p:cNvSpPr>
            <a:spLocks noGrp="1"/>
          </p:cNvSpPr>
          <p:nvPr>
            <p:ph type="ctrTitle"/>
          </p:nvPr>
        </p:nvSpPr>
        <p:spPr>
          <a:xfrm>
            <a:off x="-6351" y="4114800"/>
            <a:ext cx="7327903" cy="823302"/>
          </a:xfrm>
        </p:spPr>
        <p:txBody>
          <a:bodyPr anchor="ctr">
            <a:noAutofit/>
            <a:scene3d>
              <a:camera prst="orthographicFront"/>
              <a:lightRig rig="soft" dir="t">
                <a:rot lat="0" lon="0" rev="17220000"/>
              </a:lightRig>
            </a:scene3d>
            <a:sp3d prstMaterial="softEdge"/>
          </a:bodyPr>
          <a:lstStyle/>
          <a:p>
            <a:r>
              <a:rPr lang="en-US" sz="2800" cap="none" dirty="0">
                <a:ln w="3175" cmpd="sng">
                  <a:solidFill>
                    <a:schemeClr val="tx2">
                      <a:lumMod val="50000"/>
                    </a:schemeClr>
                  </a:solidFill>
                  <a:prstDash val="solid"/>
                </a:ln>
                <a:solidFill>
                  <a:srgbClr val="FFFF00"/>
                </a:solidFill>
                <a:effectLst>
                  <a:outerShdw blurRad="50800" dist="38100" dir="2700000" algn="tl" rotWithShape="0">
                    <a:prstClr val="black">
                      <a:alpha val="40000"/>
                    </a:prstClr>
                  </a:outerShdw>
                </a:effectLst>
                <a:latin typeface="Trebuchet MS" panose="020B0603020202020204" pitchFamily="34" charset="0"/>
              </a:rPr>
              <a:t>203 Carolina Boulevard</a:t>
            </a:r>
            <a:br>
              <a:rPr lang="en-US" sz="2800" cap="none" dirty="0">
                <a:ln w="3175" cmpd="sng">
                  <a:solidFill>
                    <a:schemeClr val="tx2">
                      <a:lumMod val="50000"/>
                    </a:schemeClr>
                  </a:solidFill>
                  <a:prstDash val="solid"/>
                </a:ln>
                <a:solidFill>
                  <a:srgbClr val="FFFF00"/>
                </a:solidFill>
                <a:effectLst>
                  <a:outerShdw blurRad="50800" dist="38100" dir="2700000" algn="tl" rotWithShape="0">
                    <a:prstClr val="black">
                      <a:alpha val="40000"/>
                    </a:prstClr>
                  </a:outerShdw>
                </a:effectLst>
                <a:latin typeface="Trebuchet MS" panose="020B0603020202020204" pitchFamily="34" charset="0"/>
              </a:rPr>
            </a:br>
            <a:r>
              <a:rPr lang="en-US" sz="1800" cap="none" dirty="0">
                <a:ln w="3175" cmpd="sng">
                  <a:solidFill>
                    <a:schemeClr val="tx2">
                      <a:lumMod val="50000"/>
                    </a:schemeClr>
                  </a:solidFill>
                  <a:prstDash val="solid"/>
                </a:ln>
                <a:solidFill>
                  <a:srgbClr val="FFFF00"/>
                </a:solidFill>
                <a:effectLst>
                  <a:outerShdw blurRad="50800" dist="38100" dir="2700000" algn="tl" rotWithShape="0">
                    <a:prstClr val="black">
                      <a:alpha val="40000"/>
                    </a:prstClr>
                  </a:outerShdw>
                </a:effectLst>
                <a:latin typeface="Trebuchet MS" panose="020B0603020202020204" pitchFamily="34" charset="0"/>
              </a:rPr>
              <a:t>Isle of Palms, SC 29451 :: MLS# 19002349 :: $1,775,000</a:t>
            </a:r>
            <a:endParaRPr lang="en-US" sz="1200" cap="none" dirty="0">
              <a:ln w="3175" cmpd="sng">
                <a:solidFill>
                  <a:schemeClr val="tx2">
                    <a:lumMod val="50000"/>
                  </a:schemeClr>
                </a:solidFill>
                <a:prstDash val="solid"/>
              </a:ln>
              <a:solidFill>
                <a:srgbClr val="FFFF00"/>
              </a:solidFill>
              <a:effectLst>
                <a:outerShdw blurRad="50800" dist="38100" dir="2700000" algn="tl" rotWithShape="0">
                  <a:prstClr val="black">
                    <a:alpha val="40000"/>
                  </a:prstClr>
                </a:outerShdw>
              </a:effectLst>
              <a:latin typeface="Trebuchet MS" panose="020B0603020202020204" pitchFamily="34" charset="0"/>
            </a:endParaRPr>
          </a:p>
        </p:txBody>
      </p:sp>
      <p:sp>
        <p:nvSpPr>
          <p:cNvPr id="5" name="Diagonal Stripe 4"/>
          <p:cNvSpPr/>
          <p:nvPr/>
        </p:nvSpPr>
        <p:spPr>
          <a:xfrm rot="5400000">
            <a:off x="7011245" y="-574544"/>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2716896">
            <a:off x="7343250" y="-236409"/>
            <a:ext cx="1576072"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New</a:t>
            </a:r>
          </a:p>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Construction</a:t>
            </a:r>
          </a:p>
        </p:txBody>
      </p:sp>
      <p:pic>
        <p:nvPicPr>
          <p:cNvPr id="9" name="Picture 2" descr="http://photos.flexmls.com/chs/2014102819472819846600000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9073320"/>
            <a:ext cx="1043673" cy="99096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7687526"/>
            <a:ext cx="1783080" cy="1190012"/>
          </a:xfrm>
          <a:prstGeom prst="rect">
            <a:avLst/>
          </a:prstGeom>
          <a:ln>
            <a:noFill/>
          </a:ln>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32120" y="7687340"/>
            <a:ext cx="1783080" cy="1190012"/>
          </a:xfrm>
          <a:prstGeom prst="rect">
            <a:avLst/>
          </a:prstGeom>
          <a:ln>
            <a:noFill/>
          </a:ln>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44040" y="7687340"/>
            <a:ext cx="1783080" cy="1190012"/>
          </a:xfrm>
          <a:prstGeom prst="rect">
            <a:avLst/>
          </a:prstGeom>
          <a:ln>
            <a:noFill/>
          </a:ln>
        </p:spPr>
      </p:pic>
      <p:pic>
        <p:nvPicPr>
          <p:cNvPr id="20" name="Picture 19">
            <a:extLst>
              <a:ext uri="{FF2B5EF4-FFF2-40B4-BE49-F238E27FC236}">
                <a16:creationId xmlns:a16="http://schemas.microsoft.com/office/drawing/2014/main" id="{FA2F6613-BD8C-48B8-97FB-D15A0F5BAADD}"/>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688080" y="7687340"/>
            <a:ext cx="1783080" cy="1190012"/>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357</TotalTime>
  <Words>195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Book Antiqua</vt:lpstr>
      <vt:lpstr>IncognitoMeridies</vt:lpstr>
      <vt:lpstr>Lucida Sans</vt:lpstr>
      <vt:lpstr>Rage Italic</vt:lpstr>
      <vt:lpstr>Trebuchet MS</vt:lpstr>
      <vt:lpstr>Wingdings</vt:lpstr>
      <vt:lpstr>Wingdings 2</vt:lpstr>
      <vt:lpstr>Wingdings 3</vt:lpstr>
      <vt:lpstr>Apex</vt:lpstr>
      <vt:lpstr>203 Carolina Boulevard Isle of Palms, SC 29451 :: MLS# 19002349 :: $1,775,000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68</cp:revision>
  <dcterms:created xsi:type="dcterms:W3CDTF">2006-08-16T00:00:00Z</dcterms:created>
  <dcterms:modified xsi:type="dcterms:W3CDTF">2019-10-08T15:10:22Z</dcterms:modified>
</cp:coreProperties>
</file>