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A2D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1" d="100"/>
          <a:sy n="51" d="100"/>
        </p:scale>
        <p:origin x="2628" y="9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2/3/2016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2/3/2016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2/3/2016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2/3/2016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2/3/2016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2.jpeg"/><Relationship Id="rId7" Type="http://schemas.openxmlformats.org/officeDocument/2006/relationships/image" Target="../media/image5.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hyperlink" Target="mailto:robynlane01@icloud.com" TargetMode="External"/><Relationship Id="rId9" Type="http://schemas.openxmlformats.org/officeDocument/2006/relationships/image" Target="../media/image7.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7772400" cy="609600"/>
          </a:xfrm>
          <a:solidFill>
            <a:schemeClr val="tx2">
              <a:lumMod val="75000"/>
            </a:schemeClr>
          </a:solidFill>
        </p:spPr>
        <p:txBody>
          <a:bodyPr anchor="b">
            <a:noAutofit/>
          </a:bodyPr>
          <a:lstStyle/>
          <a:p>
            <a:r>
              <a:rPr lang="en-US" sz="3600" b="1" i="1" dirty="0" smtClean="0">
                <a:solidFill>
                  <a:srgbClr val="FFFF00"/>
                </a:solidFill>
                <a:effectLst>
                  <a:outerShdw blurRad="38100" dist="38100" dir="2700000" algn="tl">
                    <a:srgbClr val="000000">
                      <a:alpha val="43137"/>
                    </a:srgbClr>
                  </a:outerShdw>
                </a:effectLst>
                <a:latin typeface="Cambria" panose="02040503050406030204" pitchFamily="18" charset="0"/>
              </a:rPr>
              <a:t>Open House Saturday Feb 6th 1-3p</a:t>
            </a:r>
            <a:endParaRPr lang="en-US" sz="3600" b="1" i="1" dirty="0">
              <a:solidFill>
                <a:srgbClr val="FFFF00"/>
              </a:solidFill>
              <a:effectLst>
                <a:outerShdw blurRad="38100" dist="38100" dir="2700000" algn="tl">
                  <a:srgbClr val="000000">
                    <a:alpha val="43137"/>
                  </a:srgbClr>
                </a:outerShdw>
              </a:effectLst>
              <a:latin typeface="Cambria" panose="02040503050406030204" pitchFamily="18" charset="0"/>
            </a:endParaRP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3900" y="762000"/>
            <a:ext cx="6324600" cy="4743451"/>
          </a:xfrm>
          <a:prstGeom prst="rect">
            <a:avLst/>
          </a:prstGeom>
          <a:ln w="12700" cap="sq">
            <a:noFill/>
            <a:miter lim="800000"/>
          </a:ln>
          <a:effectLst>
            <a:outerShdw blurRad="63500" sx="102000" sy="102000" algn="ctr" rotWithShape="0">
              <a:prstClr val="black">
                <a:alpha val="40000"/>
              </a:prstClr>
            </a:outerShdw>
          </a:effectLst>
        </p:spPr>
      </p:pic>
      <p:sp>
        <p:nvSpPr>
          <p:cNvPr id="3" name="Subtitle 2"/>
          <p:cNvSpPr>
            <a:spLocks noGrp="1"/>
          </p:cNvSpPr>
          <p:nvPr>
            <p:ph type="subTitle" idx="1"/>
          </p:nvPr>
        </p:nvSpPr>
        <p:spPr>
          <a:xfrm>
            <a:off x="0" y="5500044"/>
            <a:ext cx="7772400" cy="2211113"/>
          </a:xfrm>
        </p:spPr>
        <p:txBody>
          <a:bodyPr anchor="ctr">
            <a:noAutofit/>
          </a:bodyPr>
          <a:lstStyle/>
          <a:p>
            <a:r>
              <a:rPr lang="en-US" sz="1500" i="1" dirty="0">
                <a:solidFill>
                  <a:schemeClr val="tx2">
                    <a:lumMod val="75000"/>
                  </a:schemeClr>
                </a:solidFill>
                <a:latin typeface="Cambria" panose="02040503050406030204" pitchFamily="18" charset="0"/>
              </a:rPr>
              <a:t>WHY WAIT TO BUILD IN LINDERA PRESERVE at Cane Bay </a:t>
            </a:r>
            <a:r>
              <a:rPr lang="en-US" sz="1500" i="1" dirty="0" smtClean="0">
                <a:solidFill>
                  <a:schemeClr val="tx2">
                    <a:lumMod val="75000"/>
                  </a:schemeClr>
                </a:solidFill>
                <a:latin typeface="Cambria" panose="02040503050406030204" pitchFamily="18" charset="0"/>
              </a:rPr>
              <a:t>Plantation?</a:t>
            </a:r>
          </a:p>
          <a:p>
            <a:endParaRPr lang="en-US" sz="1500" i="1" dirty="0" smtClean="0">
              <a:solidFill>
                <a:schemeClr val="tx2">
                  <a:lumMod val="75000"/>
                </a:schemeClr>
              </a:solidFill>
              <a:latin typeface="Cambria" panose="02040503050406030204" pitchFamily="18" charset="0"/>
            </a:endParaRPr>
          </a:p>
          <a:p>
            <a:r>
              <a:rPr lang="en-US" sz="1500" dirty="0" smtClean="0">
                <a:solidFill>
                  <a:schemeClr val="tx2">
                    <a:lumMod val="75000"/>
                  </a:schemeClr>
                </a:solidFill>
                <a:latin typeface="Cambria" panose="02040503050406030204" pitchFamily="18" charset="0"/>
              </a:rPr>
              <a:t>The </a:t>
            </a:r>
            <a:r>
              <a:rPr lang="en-US" sz="1500" dirty="0">
                <a:solidFill>
                  <a:schemeClr val="tx2">
                    <a:lumMod val="75000"/>
                  </a:schemeClr>
                </a:solidFill>
                <a:latin typeface="Cambria" panose="02040503050406030204" pitchFamily="18" charset="0"/>
              </a:rPr>
              <a:t>Crepe Myrtle floor plan by Lennar Is a Ranch style home with a Bonus Room, full bath &amp; closet upstairs</a:t>
            </a:r>
            <a:r>
              <a:rPr lang="en-US" sz="1500" dirty="0" smtClean="0">
                <a:solidFill>
                  <a:schemeClr val="tx2">
                    <a:lumMod val="75000"/>
                  </a:schemeClr>
                </a:solidFill>
                <a:latin typeface="Cambria" panose="02040503050406030204" pitchFamily="18" charset="0"/>
              </a:rPr>
              <a:t>. Spacious </a:t>
            </a:r>
            <a:r>
              <a:rPr lang="en-US" sz="1500" dirty="0">
                <a:solidFill>
                  <a:schemeClr val="tx2">
                    <a:lumMod val="75000"/>
                  </a:schemeClr>
                </a:solidFill>
                <a:latin typeface="Cambria" panose="02040503050406030204" pitchFamily="18" charset="0"/>
              </a:rPr>
              <a:t>Master Bedroom is Downstairs. Large open kitchen and breakfast area with Beautiful Maple cabinets and granite countertops and stainless steel appliances. Arched openings throughout the home. </a:t>
            </a:r>
            <a:r>
              <a:rPr lang="en-US" sz="1500" dirty="0" err="1">
                <a:solidFill>
                  <a:schemeClr val="tx2">
                    <a:lumMod val="75000"/>
                  </a:schemeClr>
                </a:solidFill>
                <a:latin typeface="Cambria" panose="02040503050406030204" pitchFamily="18" charset="0"/>
              </a:rPr>
              <a:t>Nexia</a:t>
            </a:r>
            <a:r>
              <a:rPr lang="en-US" sz="1500" dirty="0">
                <a:solidFill>
                  <a:schemeClr val="tx2">
                    <a:lumMod val="75000"/>
                  </a:schemeClr>
                </a:solidFill>
                <a:latin typeface="Cambria" panose="02040503050406030204" pitchFamily="18" charset="0"/>
              </a:rPr>
              <a:t> Home Security system. Screened in Back Porch. Walking path in the back that can take you to the shops and grocery store. Dog Parks and Retreat style Amenity center with Large pool and play area. Many upgrades!</a:t>
            </a:r>
            <a:endParaRPr lang="en-US" sz="1500" i="1" dirty="0">
              <a:solidFill>
                <a:schemeClr val="tx2">
                  <a:lumMod val="75000"/>
                </a:schemeClr>
              </a:solidFill>
              <a:latin typeface="Cambria" panose="02040503050406030204" pitchFamily="18" charset="0"/>
            </a:endParaRPr>
          </a:p>
        </p:txBody>
      </p:sp>
      <p:pic>
        <p:nvPicPr>
          <p:cNvPr id="5"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436533" y="9006478"/>
            <a:ext cx="787661" cy="80914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0" y="9057106"/>
            <a:ext cx="7772400" cy="707886"/>
          </a:xfrm>
          <a:prstGeom prst="rect">
            <a:avLst/>
          </a:prstGeom>
        </p:spPr>
        <p:txBody>
          <a:bodyPr wrap="square">
            <a:spAutoFit/>
          </a:bodyPr>
          <a:lstStyle/>
          <a:p>
            <a:pPr algn="ctr"/>
            <a:r>
              <a:rPr lang="en-US" sz="1600" b="1" dirty="0">
                <a:latin typeface="Cambria" panose="02040503050406030204" pitchFamily="18" charset="0"/>
              </a:rPr>
              <a:t>Robyn Lane, Realtor</a:t>
            </a:r>
          </a:p>
          <a:p>
            <a:pPr algn="ctr"/>
            <a:r>
              <a:rPr lang="en-US" sz="1200" dirty="0">
                <a:latin typeface="Cambria" panose="02040503050406030204" pitchFamily="18" charset="0"/>
              </a:rPr>
              <a:t>843-222-5599</a:t>
            </a:r>
          </a:p>
          <a:p>
            <a:pPr algn="ctr"/>
            <a:r>
              <a:rPr lang="en-US" sz="1200" dirty="0">
                <a:latin typeface="Cambria" panose="02040503050406030204" pitchFamily="18" charset="0"/>
                <a:hlinkClick r:id="rId4"/>
              </a:rPr>
              <a:t>robynlane01@icloud.com</a:t>
            </a:r>
            <a:endParaRPr lang="en-US" sz="1200" dirty="0" smtClean="0">
              <a:solidFill>
                <a:schemeClr val="accent1">
                  <a:lumMod val="75000"/>
                </a:schemeClr>
              </a:solidFill>
              <a:latin typeface="Cambria" panose="02040503050406030204" pitchFamily="18" charset="0"/>
            </a:endParaRPr>
          </a:p>
        </p:txBody>
      </p:sp>
      <p:sp>
        <p:nvSpPr>
          <p:cNvPr id="6" name="Rectangle 5"/>
          <p:cNvSpPr/>
          <p:nvPr/>
        </p:nvSpPr>
        <p:spPr>
          <a:xfrm>
            <a:off x="0" y="9827010"/>
            <a:ext cx="7772400" cy="230832"/>
          </a:xfrm>
          <a:prstGeom prst="rect">
            <a:avLst/>
          </a:prstGeom>
        </p:spPr>
        <p:txBody>
          <a:bodyPr wrap="square">
            <a:spAutoFit/>
          </a:bodyPr>
          <a:lstStyle/>
          <a:p>
            <a:pPr algn="ctr"/>
            <a:r>
              <a:rPr lang="en-US" sz="900" dirty="0">
                <a:latin typeface="Cambria" panose="02040503050406030204" pitchFamily="18" charset="0"/>
              </a:rPr>
              <a:t>ERA Wilder </a:t>
            </a:r>
            <a:r>
              <a:rPr lang="en-US" sz="900" dirty="0" smtClean="0">
                <a:latin typeface="Cambria" panose="02040503050406030204" pitchFamily="18" charset="0"/>
              </a:rPr>
              <a:t>Realty, 125-F </a:t>
            </a:r>
            <a:r>
              <a:rPr lang="en-US" sz="900" dirty="0" err="1">
                <a:latin typeface="Cambria" panose="02040503050406030204" pitchFamily="18" charset="0"/>
              </a:rPr>
              <a:t>Wappoo</a:t>
            </a:r>
            <a:r>
              <a:rPr lang="en-US" sz="900" dirty="0">
                <a:latin typeface="Cambria" panose="02040503050406030204" pitchFamily="18" charset="0"/>
              </a:rPr>
              <a:t> Creek </a:t>
            </a:r>
            <a:r>
              <a:rPr lang="en-US" sz="900" dirty="0" smtClean="0">
                <a:latin typeface="Cambria" panose="02040503050406030204" pitchFamily="18" charset="0"/>
              </a:rPr>
              <a:t>Dr, Charleston</a:t>
            </a:r>
            <a:r>
              <a:rPr lang="en-US" sz="900" dirty="0">
                <a:latin typeface="Cambria" panose="02040503050406030204" pitchFamily="18" charset="0"/>
              </a:rPr>
              <a:t>, SC </a:t>
            </a:r>
            <a:r>
              <a:rPr lang="en-US" sz="900" dirty="0" smtClean="0">
                <a:latin typeface="Cambria" panose="02040503050406030204" pitchFamily="18" charset="0"/>
              </a:rPr>
              <a:t>29412</a:t>
            </a:r>
            <a:endParaRPr lang="en-US" sz="900" dirty="0">
              <a:latin typeface="Cambria" panose="02040503050406030204" pitchFamily="18" charset="0"/>
            </a:endParaRPr>
          </a:p>
        </p:txBody>
      </p:sp>
      <p:sp>
        <p:nvSpPr>
          <p:cNvPr id="8" name="Rectangle 7"/>
          <p:cNvSpPr/>
          <p:nvPr/>
        </p:nvSpPr>
        <p:spPr>
          <a:xfrm>
            <a:off x="0" y="4165937"/>
            <a:ext cx="7772400" cy="1015663"/>
          </a:xfrm>
          <a:prstGeom prst="rect">
            <a:avLst/>
          </a:prstGeom>
        </p:spPr>
        <p:txBody>
          <a:bodyPr wrap="square">
            <a:spAutoFit/>
          </a:bodyPr>
          <a:lstStyle/>
          <a:p>
            <a:pPr algn="ctr"/>
            <a:r>
              <a:rPr lang="en-US" sz="2800" b="1" dirty="0">
                <a:solidFill>
                  <a:schemeClr val="bg1"/>
                </a:solidFill>
                <a:latin typeface="Cambria" panose="02040503050406030204" pitchFamily="18" charset="0"/>
              </a:rPr>
              <a:t>203 </a:t>
            </a:r>
            <a:r>
              <a:rPr lang="en-US" sz="2800" b="1" dirty="0" err="1">
                <a:solidFill>
                  <a:schemeClr val="bg1"/>
                </a:solidFill>
                <a:latin typeface="Cambria" panose="02040503050406030204" pitchFamily="18" charset="0"/>
              </a:rPr>
              <a:t>Overcup</a:t>
            </a:r>
            <a:r>
              <a:rPr lang="en-US" sz="2800" b="1" dirty="0">
                <a:solidFill>
                  <a:schemeClr val="bg1"/>
                </a:solidFill>
                <a:latin typeface="Cambria" panose="02040503050406030204" pitchFamily="18" charset="0"/>
              </a:rPr>
              <a:t> </a:t>
            </a:r>
            <a:r>
              <a:rPr lang="en-US" sz="2800" b="1" dirty="0" smtClean="0">
                <a:solidFill>
                  <a:schemeClr val="bg1"/>
                </a:solidFill>
                <a:latin typeface="Cambria" panose="02040503050406030204" pitchFamily="18" charset="0"/>
              </a:rPr>
              <a:t>Loop</a:t>
            </a:r>
          </a:p>
          <a:p>
            <a:pPr algn="ctr"/>
            <a:r>
              <a:rPr lang="en-US" sz="1600" b="1" dirty="0">
                <a:solidFill>
                  <a:schemeClr val="bg1"/>
                </a:solidFill>
                <a:latin typeface="Cambria" panose="02040503050406030204" pitchFamily="18" charset="0"/>
              </a:rPr>
              <a:t>Cane Bay Plantation ~ Summerville</a:t>
            </a:r>
          </a:p>
          <a:p>
            <a:pPr algn="ctr"/>
            <a:r>
              <a:rPr lang="en-US" sz="1600" b="1" dirty="0">
                <a:solidFill>
                  <a:schemeClr val="bg1"/>
                </a:solidFill>
                <a:latin typeface="Cambria" panose="02040503050406030204" pitchFamily="18" charset="0"/>
              </a:rPr>
              <a:t>MLS# 15029118 ~ $260,000</a:t>
            </a:r>
          </a:p>
        </p:txBody>
      </p:sp>
      <p:pic>
        <p:nvPicPr>
          <p:cNvPr id="23" name="Picture 22"/>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770341" y="7722545"/>
            <a:ext cx="837491" cy="1116654"/>
          </a:xfrm>
          <a:prstGeom prst="rect">
            <a:avLst/>
          </a:prstGeom>
          <a:ln w="12700" cap="sq">
            <a:noFill/>
            <a:miter lim="800000"/>
          </a:ln>
          <a:effectLst>
            <a:outerShdw blurRad="63500" sx="102000" sy="102000" algn="ctr" rotWithShape="0">
              <a:prstClr val="black">
                <a:alpha val="40000"/>
              </a:prstClr>
            </a:outerShdw>
          </a:effectLst>
        </p:spPr>
      </p:pic>
      <p:pic>
        <p:nvPicPr>
          <p:cNvPr id="24" name="Picture 23"/>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5927" y="7722545"/>
            <a:ext cx="1488872" cy="1116654"/>
          </a:xfrm>
          <a:prstGeom prst="rect">
            <a:avLst/>
          </a:prstGeom>
          <a:ln w="12700" cap="sq">
            <a:noFill/>
            <a:miter lim="800000"/>
          </a:ln>
          <a:effectLst>
            <a:outerShdw blurRad="63500" sx="102000" sy="102000" algn="ctr" rotWithShape="0">
              <a:prstClr val="black">
                <a:alpha val="40000"/>
              </a:prstClr>
            </a:outerShdw>
          </a:effectLst>
        </p:spPr>
      </p:pic>
      <p:pic>
        <p:nvPicPr>
          <p:cNvPr id="26" name="Picture 2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803374" y="7722545"/>
            <a:ext cx="1488872" cy="1116654"/>
          </a:xfrm>
          <a:prstGeom prst="rect">
            <a:avLst/>
          </a:prstGeom>
          <a:ln w="12700" cap="sq">
            <a:noFill/>
            <a:miter lim="800000"/>
          </a:ln>
          <a:effectLst>
            <a:outerShdw blurRad="63500" sx="102000" sy="102000" algn="ctr" rotWithShape="0">
              <a:prstClr val="black">
                <a:alpha val="40000"/>
              </a:prstClr>
            </a:outerShdw>
          </a:effectLst>
        </p:spPr>
      </p:pic>
      <p:pic>
        <p:nvPicPr>
          <p:cNvPr id="28" name="Picture 27"/>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487788" y="7722545"/>
            <a:ext cx="1488872" cy="1116654"/>
          </a:xfrm>
          <a:prstGeom prst="rect">
            <a:avLst/>
          </a:prstGeom>
          <a:ln w="12700" cap="sq">
            <a:noFill/>
            <a:miter lim="800000"/>
          </a:ln>
          <a:effectLst>
            <a:outerShdw blurRad="63500" sx="102000" sy="102000" algn="ctr" rotWithShape="0">
              <a:prstClr val="black">
                <a:alpha val="40000"/>
              </a:prstClr>
            </a:outerShdw>
          </a:effectLst>
        </p:spPr>
      </p:pic>
      <p:pic>
        <p:nvPicPr>
          <p:cNvPr id="1028" name="Picture 4"/>
          <p:cNvPicPr>
            <a:picLocks noChangeAspect="1" noChangeArrowheads="1"/>
          </p:cNvPicPr>
          <p:nvPr/>
        </p:nvPicPr>
        <p:blipFill>
          <a:blip r:embed="rId9">
            <a:extLst>
              <a:ext uri="{28A0092B-C50C-407E-A947-70E740481C1C}">
                <a14:useLocalDpi xmlns:a14="http://schemas.microsoft.com/office/drawing/2010/main" val="0"/>
              </a:ext>
            </a:extLst>
          </a:blip>
          <a:stretch>
            <a:fillRect/>
          </a:stretch>
        </p:blipFill>
        <p:spPr bwMode="auto">
          <a:xfrm>
            <a:off x="6679007" y="9057106"/>
            <a:ext cx="627658" cy="707886"/>
          </a:xfrm>
          <a:prstGeom prst="rect">
            <a:avLst/>
          </a:prstGeom>
          <a:noFill/>
          <a:extLst>
            <a:ext uri="{909E8E84-426E-40DD-AFC4-6F175D3DCCD1}">
              <a14:hiddenFill xmlns:a14="http://schemas.microsoft.com/office/drawing/2010/main">
                <a:solidFill>
                  <a:srgbClr val="FFFFFF"/>
                </a:solidFill>
              </a14:hiddenFill>
            </a:ext>
          </a:extLst>
        </p:spPr>
      </p:pic>
      <p:sp>
        <p:nvSpPr>
          <p:cNvPr id="10" name="Rectangle 9"/>
          <p:cNvSpPr/>
          <p:nvPr/>
        </p:nvSpPr>
        <p:spPr>
          <a:xfrm>
            <a:off x="8458200" y="-142187"/>
            <a:ext cx="3588483" cy="707886"/>
          </a:xfrm>
          <a:prstGeom prst="rect">
            <a:avLst/>
          </a:prstGeom>
          <a:noFill/>
        </p:spPr>
        <p:txBody>
          <a:bodyPr wrap="none" lIns="91440" tIns="45720" rIns="91440" bIns="45720">
            <a:spAutoFit/>
          </a:bodyPr>
          <a:lstStyle/>
          <a:p>
            <a:pPr algn="ctr"/>
            <a:r>
              <a:rPr lang="en-US" sz="4000" b="1" i="1" cap="none" spc="0" dirty="0" smtClean="0">
                <a:ln w="12700">
                  <a:solidFill>
                    <a:schemeClr val="bg1"/>
                  </a:solidFill>
                  <a:prstDash val="solid"/>
                </a:ln>
                <a:solidFill>
                  <a:srgbClr val="EA2D00"/>
                </a:solidFill>
                <a:effectLst>
                  <a:outerShdw blurRad="50800" dist="38100" dir="5400000" algn="t" rotWithShape="0">
                    <a:prstClr val="black">
                      <a:alpha val="40000"/>
                    </a:prstClr>
                  </a:outerShdw>
                </a:effectLst>
                <a:latin typeface="Cambria" panose="02040503050406030204" pitchFamily="18" charset="0"/>
              </a:rPr>
              <a:t>Price Reduced!</a:t>
            </a:r>
            <a:endParaRPr lang="en-US" sz="4000" b="1" i="1" cap="none" spc="0" dirty="0">
              <a:ln w="12700">
                <a:solidFill>
                  <a:schemeClr val="bg1"/>
                </a:solidFill>
                <a:prstDash val="solid"/>
              </a:ln>
              <a:solidFill>
                <a:srgbClr val="EA2D00"/>
              </a:solidFill>
              <a:effectLst>
                <a:outerShdw blurRad="50800" dist="38100" dir="5400000" algn="t" rotWithShape="0">
                  <a:prstClr val="black">
                    <a:alpha val="40000"/>
                  </a:prstClr>
                </a:outerShdw>
              </a:effectLst>
              <a:latin typeface="Cambria" panose="02040503050406030204" pitchFamily="18" charset="0"/>
            </a:endParaRPr>
          </a:p>
        </p:txBody>
      </p:sp>
      <p:pic>
        <p:nvPicPr>
          <p:cNvPr id="34" name="Picture 33"/>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172200" y="7722545"/>
            <a:ext cx="1488872" cy="1116654"/>
          </a:xfrm>
          <a:prstGeom prst="rect">
            <a:avLst/>
          </a:prstGeom>
          <a:ln w="12700" cap="sq">
            <a:noFill/>
            <a:miter lim="800000"/>
          </a:ln>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68234452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143</TotalTime>
  <Words>150</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Cambria</vt:lpstr>
      <vt:lpstr>Office Theme</vt:lpstr>
      <vt:lpstr>Open House Saturday Feb 6th 1-3p</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BEST DEAL ON JOHNS ISLAND!</dc:title>
  <dc:creator>CVH360</dc:creator>
  <cp:lastModifiedBy>A. Thomas Price</cp:lastModifiedBy>
  <cp:revision>22</cp:revision>
  <dcterms:created xsi:type="dcterms:W3CDTF">2006-08-16T00:00:00Z</dcterms:created>
  <dcterms:modified xsi:type="dcterms:W3CDTF">2016-02-03T20:11:09Z</dcterms:modified>
</cp:coreProperties>
</file>