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98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8/3/2017</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8/3/2017</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8/3/2017</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8/3/2017</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8/3/2017</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8/3/2017</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8/3/2017</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8/3/2017</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8/3/2017</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8/3/2017</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5229"/>
          <a:stretch/>
        </p:blipFill>
        <p:spPr>
          <a:xfrm>
            <a:off x="0" y="0"/>
            <a:ext cx="7772400" cy="4143375"/>
          </a:xfrm>
          <a:prstGeom prst="rect">
            <a:avLst/>
          </a:prstGeom>
        </p:spPr>
      </p:pic>
      <p:sp>
        <p:nvSpPr>
          <p:cNvPr id="2" name="Title 1"/>
          <p:cNvSpPr>
            <a:spLocks noGrp="1"/>
          </p:cNvSpPr>
          <p:nvPr>
            <p:ph type="title"/>
          </p:nvPr>
        </p:nvSpPr>
        <p:spPr>
          <a:xfrm>
            <a:off x="0" y="3268224"/>
            <a:ext cx="7772400" cy="904066"/>
          </a:xfrm>
        </p:spPr>
        <p:txBody>
          <a:bodyPr anchor="t">
            <a:noAutofit/>
          </a:bodyPr>
          <a:lstStyle/>
          <a:p>
            <a:pPr algn="ctr"/>
            <a:r>
              <a:rPr lang="pt-BR" sz="2400" dirty="0">
                <a:ln>
                  <a:solidFill>
                    <a:schemeClr val="bg1"/>
                  </a:solidFill>
                </a:ln>
                <a:solidFill>
                  <a:schemeClr val="tx1"/>
                </a:solidFill>
                <a:effectLst>
                  <a:outerShdw blurRad="38100" dist="38100" dir="2700000" algn="tl">
                    <a:schemeClr val="tx2">
                      <a:alpha val="43000"/>
                    </a:schemeClr>
                  </a:outerShdw>
                </a:effectLst>
                <a:latin typeface="Century Gothic" pitchFamily="34" charset="0"/>
              </a:rPr>
              <a:t>2040 Ashburton Way</a:t>
            </a:r>
            <a:br>
              <a:rPr lang="pt-BR" sz="2400" dirty="0">
                <a:ln>
                  <a:solidFill>
                    <a:schemeClr val="bg1"/>
                  </a:solidFill>
                </a:ln>
                <a:solidFill>
                  <a:schemeClr val="tx1"/>
                </a:solidFill>
                <a:effectLst>
                  <a:outerShdw blurRad="38100" dist="38100" dir="2700000" algn="tl">
                    <a:schemeClr val="tx2">
                      <a:alpha val="43000"/>
                    </a:schemeClr>
                  </a:outerShdw>
                </a:effectLst>
                <a:latin typeface="Century Gothic" pitchFamily="34" charset="0"/>
              </a:rPr>
            </a:br>
            <a:r>
              <a:rPr lang="en-US" sz="2000" dirty="0">
                <a:ln>
                  <a:solidFill>
                    <a:schemeClr val="bg1"/>
                  </a:solidFill>
                </a:ln>
                <a:solidFill>
                  <a:schemeClr val="tx1"/>
                </a:solidFill>
                <a:effectLst>
                  <a:outerShdw blurRad="38100" dist="38100" dir="2700000" algn="tl">
                    <a:schemeClr val="tx2">
                      <a:alpha val="43000"/>
                    </a:schemeClr>
                  </a:outerShdw>
                </a:effectLst>
                <a:latin typeface="Century Gothic" pitchFamily="34" charset="0"/>
              </a:rPr>
              <a:t>Andover at Park West ~ Mount Pleasant</a:t>
            </a:r>
          </a:p>
        </p:txBody>
      </p:sp>
      <p:sp>
        <p:nvSpPr>
          <p:cNvPr id="11" name="Rectangle 10"/>
          <p:cNvSpPr/>
          <p:nvPr/>
        </p:nvSpPr>
        <p:spPr>
          <a:xfrm>
            <a:off x="0" y="4051300"/>
            <a:ext cx="7772400" cy="2862322"/>
          </a:xfrm>
          <a:prstGeom prst="rect">
            <a:avLst/>
          </a:prstGeom>
          <a:solidFill>
            <a:schemeClr val="tx2">
              <a:lumMod val="50000"/>
            </a:schemeClr>
          </a:solidFill>
          <a:ln>
            <a:noFill/>
          </a:ln>
        </p:spPr>
        <p:txBody>
          <a:bodyPr wrap="square">
            <a:spAutoFit/>
          </a:bodyPr>
          <a:lstStyle/>
          <a:p>
            <a:pPr algn="ctr"/>
            <a:r>
              <a:rPr lang="en-US" sz="1200" dirty="0">
                <a:latin typeface="Century Gothic" panose="020B0502020202020204" pitchFamily="34" charset="0"/>
              </a:rPr>
              <a:t>Stunning custom retreat with private boat dock! This home was the builder's private residence and no detail was left unattended. Impressive double piazzas welcome you into this grand southern-coastal style home and it only gets better from there. The home features extensive moldings and gorgeous hardwoods throughout. The foyer opens to a formal dining room with wainscoting and trey ceiling, perfect for hosting holiday dinners. Opposite the dining room is a home office or study with French doors and built-in desk and cabinetry. The great room is a spacious yet cozy place to relax and features a gas log fireplace, custom built-ins and floor to ceiling palladium glass doors which offer access to the screened porch and gorgeous views out back. The gourmet kitchen is truly impressive and the chef in the family will love to prepare everything from small family dinners to large dinner parties. As amazing as the home itself is, the true beauty in this property is found in the outdoor space. In addition to those beautiful front piazzas and the screened-in porch there is a covered patio, perfect for hanging a hammock and napping or simply a shaded place to sit and watch the kids and pets play in the private, fenced backyard! Once the sun sets, light the </a:t>
            </a:r>
            <a:r>
              <a:rPr lang="en-US" sz="1200" dirty="0" err="1">
                <a:latin typeface="Century Gothic" panose="020B0502020202020204" pitchFamily="34" charset="0"/>
              </a:rPr>
              <a:t>firepit</a:t>
            </a:r>
            <a:r>
              <a:rPr lang="en-US" sz="1200" dirty="0">
                <a:latin typeface="Century Gothic" panose="020B0502020202020204" pitchFamily="34" charset="0"/>
              </a:rPr>
              <a:t> under the trellis and enjoy an evening glass of wine under the stars looking out to your very own private dock complete with lift and floater.</a:t>
            </a:r>
          </a:p>
        </p:txBody>
      </p:sp>
      <p:sp>
        <p:nvSpPr>
          <p:cNvPr id="12" name="Rectangle 11"/>
          <p:cNvSpPr/>
          <p:nvPr/>
        </p:nvSpPr>
        <p:spPr>
          <a:xfrm>
            <a:off x="4662395" y="7219265"/>
            <a:ext cx="3110006" cy="1631216"/>
          </a:xfrm>
          <a:prstGeom prst="rect">
            <a:avLst/>
          </a:prstGeom>
        </p:spPr>
        <p:txBody>
          <a:bodyPr wrap="square">
            <a:spAutoFit/>
          </a:bodyPr>
          <a:lstStyle/>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Asking $1,175,000</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MLS# 17007225</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4,117  </a:t>
            </a:r>
            <a:r>
              <a:rPr lang="en-US" dirty="0" err="1">
                <a:effectLst>
                  <a:outerShdw blurRad="38100" dist="38100" dir="2700000" algn="tl">
                    <a:srgbClr val="000000">
                      <a:alpha val="43137"/>
                    </a:srgbClr>
                  </a:outerShdw>
                </a:effectLst>
                <a:latin typeface="Century Gothic" pitchFamily="34" charset="0"/>
              </a:rPr>
              <a:t>SqFt</a:t>
            </a:r>
            <a:endParaRPr lang="en-US"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5 Bed/3½ Baths</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Move-in Ready!</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263"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effectLst>
                  <a:outerShdw blurRad="38100" dist="38100" dir="2700000" algn="tl">
                    <a:srgbClr val="000000">
                      <a:alpha val="43137"/>
                    </a:srgbClr>
                  </a:outerShdw>
                </a:effectLst>
                <a:latin typeface="Trebuchet MS" panose="020B0603020202020204" pitchFamily="34" charset="0"/>
              </a:rPr>
              <a:t>Don Dawson</a:t>
            </a:r>
            <a:br>
              <a:rPr lang="en-US" sz="1800" i="0" dirty="0">
                <a:effectLst>
                  <a:outerShdw blurRad="38100" dist="38100" dir="2700000" algn="tl">
                    <a:srgbClr val="000000">
                      <a:alpha val="43137"/>
                    </a:srgbClr>
                  </a:outerShdw>
                </a:effectLst>
                <a:latin typeface="Trebuchet MS" panose="020B0603020202020204" pitchFamily="34"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1" y="7072677"/>
            <a:ext cx="1369694" cy="913129"/>
          </a:xfrm>
          <a:prstGeom prst="rect">
            <a:avLst/>
          </a:prstGeom>
          <a:ln>
            <a:solidFill>
              <a:schemeClr val="bg2"/>
            </a:solid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7161" y="8133918"/>
            <a:ext cx="1360170" cy="906780"/>
          </a:xfrm>
          <a:prstGeom prst="rect">
            <a:avLst/>
          </a:prstGeom>
          <a:ln>
            <a:solidFill>
              <a:schemeClr val="bg2"/>
            </a:solidFill>
          </a:ln>
        </p:spPr>
      </p:pic>
      <p:pic>
        <p:nvPicPr>
          <p:cNvPr id="23" name="Picture 22"/>
          <p:cNvPicPr>
            <a:picLocks noChangeAspect="1"/>
          </p:cNvPicPr>
          <p:nvPr/>
        </p:nvPicPr>
        <p:blipFill rotWithShape="1">
          <a:blip r:embed="rId7">
            <a:extLst>
              <a:ext uri="{28A0092B-C50C-407E-A947-70E740481C1C}">
                <a14:useLocalDpi xmlns:a14="http://schemas.microsoft.com/office/drawing/2010/main" val="0"/>
              </a:ext>
            </a:extLst>
          </a:blip>
          <a:srcRect l="3119" r="10244"/>
          <a:stretch/>
        </p:blipFill>
        <p:spPr>
          <a:xfrm>
            <a:off x="1626444" y="7072677"/>
            <a:ext cx="3031187" cy="1968021"/>
          </a:xfrm>
          <a:prstGeom prst="rect">
            <a:avLst/>
          </a:prstGeom>
          <a:ln>
            <a:solidFill>
              <a:schemeClr val="bg2"/>
            </a:solidFill>
          </a:ln>
        </p:spPr>
      </p:pic>
      <p:sp>
        <p:nvSpPr>
          <p:cNvPr id="29" name="Title 1"/>
          <p:cNvSpPr txBox="1">
            <a:spLocks/>
          </p:cNvSpPr>
          <p:nvPr/>
        </p:nvSpPr>
        <p:spPr>
          <a:xfrm>
            <a:off x="1" y="0"/>
            <a:ext cx="7772399" cy="310230"/>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z="1800" i="1" dirty="0">
                <a:ln>
                  <a:solidFill>
                    <a:schemeClr val="accent6">
                      <a:lumMod val="75000"/>
                    </a:schemeClr>
                  </a:solidFill>
                </a:ln>
                <a:solidFill>
                  <a:schemeClr val="accent6"/>
                </a:solidFill>
                <a:latin typeface="Century Gothic" pitchFamily="34" charset="0"/>
              </a:rPr>
              <a:t>Amazing Value with Motivated Sellers!</a:t>
            </a:r>
            <a:endParaRPr lang="en-US" sz="1800" i="1" dirty="0">
              <a:ln>
                <a:solidFill>
                  <a:schemeClr val="accent6">
                    <a:lumMod val="75000"/>
                  </a:schemeClr>
                </a:solidFill>
              </a:ln>
              <a:solidFill>
                <a:schemeClr val="accent6"/>
              </a:solidFill>
              <a:effectLst/>
              <a:latin typeface="Century Gothic" pitchFamily="34" charset="0"/>
            </a:endParaRPr>
          </a:p>
        </p:txBody>
      </p:sp>
      <p:grpSp>
        <p:nvGrpSpPr>
          <p:cNvPr id="4" name="Group 3"/>
          <p:cNvGrpSpPr/>
          <p:nvPr/>
        </p:nvGrpSpPr>
        <p:grpSpPr>
          <a:xfrm>
            <a:off x="115729" y="481351"/>
            <a:ext cx="7540942" cy="3449298"/>
            <a:chOff x="115729" y="481351"/>
            <a:chExt cx="7540942" cy="3449298"/>
          </a:xfrm>
        </p:grpSpPr>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5729" y="481351"/>
              <a:ext cx="1021556" cy="685800"/>
            </a:xfrm>
            <a:prstGeom prst="rect">
              <a:avLst/>
            </a:prstGeom>
            <a:ln w="3175">
              <a:solidFill>
                <a:schemeClr val="tx1"/>
              </a:solidFill>
            </a:ln>
            <a:effectLst>
              <a:outerShdw blurRad="190500" algn="tl" rotWithShape="0">
                <a:srgbClr val="000000">
                  <a:alpha val="70000"/>
                </a:srgbClr>
              </a:outerShdw>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5729" y="3244849"/>
              <a:ext cx="1004411" cy="685800"/>
            </a:xfrm>
            <a:prstGeom prst="rect">
              <a:avLst/>
            </a:prstGeom>
            <a:ln w="3175">
              <a:solidFill>
                <a:schemeClr val="tx1"/>
              </a:solidFill>
            </a:ln>
            <a:effectLst>
              <a:outerShdw blurRad="190500" algn="tl" rotWithShape="0">
                <a:srgbClr val="000000">
                  <a:alpha val="70000"/>
                </a:srgbClr>
              </a:outerShdw>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5729" y="1403987"/>
              <a:ext cx="997928" cy="682344"/>
            </a:xfrm>
            <a:prstGeom prst="rect">
              <a:avLst/>
            </a:prstGeom>
            <a:ln w="3175">
              <a:solidFill>
                <a:schemeClr val="tx1"/>
              </a:solidFill>
            </a:ln>
            <a:effectLst>
              <a:outerShdw blurRad="190500" algn="tl" rotWithShape="0">
                <a:srgbClr val="000000">
                  <a:alpha val="70000"/>
                </a:srgbClr>
              </a:outerShdw>
            </a:effectLst>
          </p:spPr>
        </p:pic>
        <p:pic>
          <p:nvPicPr>
            <p:cNvPr id="31" name="Picture 3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5729" y="2323167"/>
              <a:ext cx="1027271" cy="684847"/>
            </a:xfrm>
            <a:prstGeom prst="rect">
              <a:avLst/>
            </a:prstGeom>
            <a:ln w="3175">
              <a:solidFill>
                <a:schemeClr val="tx1"/>
              </a:solidFill>
            </a:ln>
            <a:effectLst>
              <a:outerShdw blurRad="190500" algn="tl" rotWithShape="0">
                <a:srgbClr val="000000">
                  <a:alpha val="70000"/>
                </a:srgb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29400" y="481351"/>
              <a:ext cx="1027271" cy="684847"/>
            </a:xfrm>
            <a:prstGeom prst="rect">
              <a:avLst/>
            </a:prstGeom>
            <a:ln w="3175">
              <a:solidFill>
                <a:schemeClr val="tx1"/>
              </a:solidFill>
            </a:ln>
            <a:effectLst>
              <a:outerShdw blurRad="190500" algn="tl" rotWithShape="0">
                <a:srgbClr val="000000">
                  <a:alpha val="70000"/>
                </a:srgb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635115" y="3244849"/>
              <a:ext cx="1021556" cy="685800"/>
            </a:xfrm>
            <a:prstGeom prst="rect">
              <a:avLst/>
            </a:prstGeom>
            <a:ln w="3175">
              <a:solidFill>
                <a:schemeClr val="tx1"/>
              </a:solidFill>
            </a:ln>
            <a:effectLst>
              <a:outerShdw blurRad="190500" algn="tl" rotWithShape="0">
                <a:srgbClr val="000000">
                  <a:alpha val="70000"/>
                </a:srgbClr>
              </a:outerShdw>
            </a:effectLst>
          </p:spPr>
        </p:pic>
        <p:pic>
          <p:nvPicPr>
            <p:cNvPr id="34" name="Picture 3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651636" y="1403351"/>
              <a:ext cx="1005035" cy="682344"/>
            </a:xfrm>
            <a:prstGeom prst="rect">
              <a:avLst/>
            </a:prstGeom>
            <a:ln w="3175">
              <a:solidFill>
                <a:schemeClr val="tx1"/>
              </a:solidFill>
            </a:ln>
            <a:effectLst>
              <a:outerShdw blurRad="190500" algn="tl" rotWithShape="0">
                <a:srgbClr val="000000">
                  <a:alpha val="70000"/>
                </a:srgbClr>
              </a:outerShdw>
            </a:effectLst>
          </p:spPr>
        </p:pic>
        <p:pic>
          <p:nvPicPr>
            <p:cNvPr id="35" name="Picture 3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629400" y="2322848"/>
              <a:ext cx="1027271" cy="684847"/>
            </a:xfrm>
            <a:prstGeom prst="rect">
              <a:avLst/>
            </a:prstGeom>
            <a:ln w="3175">
              <a:solidFill>
                <a:schemeClr val="tx1"/>
              </a:solid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222</TotalTime>
  <Words>284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Century Gothic</vt:lpstr>
      <vt:lpstr>Corbel</vt:lpstr>
      <vt:lpstr>Mistral</vt:lpstr>
      <vt:lpstr>Tahoma</vt:lpstr>
      <vt:lpstr>Times New Roman</vt:lpstr>
      <vt:lpstr>Trebuchet MS</vt:lpstr>
      <vt:lpstr>Tunga</vt:lpstr>
      <vt:lpstr>Mylar</vt:lpstr>
      <vt:lpstr>2040 Ashburton Way Andover at Park West ~ Mount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37</cp:revision>
  <dcterms:created xsi:type="dcterms:W3CDTF">2006-08-16T00:00:00Z</dcterms:created>
  <dcterms:modified xsi:type="dcterms:W3CDTF">2017-08-04T00:06:57Z</dcterms:modified>
</cp:coreProperties>
</file>