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902"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5064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45877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97330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50344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09824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18015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50247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50368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22368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8853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0722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0B87BD2-079C-4EE9-A540-83B3FE7E79BA}" type="datetimeFigureOut">
              <a:rPr lang="en-US" smtClean="0"/>
              <a:t>2/25/2022</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30498215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696005" y="574137"/>
            <a:ext cx="4780440" cy="318696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136202" y="5781930"/>
            <a:ext cx="7899599" cy="2138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600" dirty="0">
                <a:solidFill>
                  <a:sysClr val="windowText" lastClr="000000"/>
                </a:solidFill>
                <a:latin typeface="Georgia" panose="02040502050405020303" pitchFamily="18" charset="0"/>
              </a:rPr>
              <a:t>Don't miss this chance to purchase your dream home in Oakfield, one of Johns Island's most highly desirable neighborhoods. This stunning home sits on almost half an acre (one of the largest lots in Oakfield if not the largest), is located on a private and quiet cul-de-sac and features an in-ground, heated saltwater pool. If that's not enough, the property backs up to wetlands adding ultimate privacy. This home literally has it all and shows like a model home, likely because the current owners chose every upgrade option available when they had this home built.</a:t>
            </a:r>
          </a:p>
        </p:txBody>
      </p:sp>
      <p:sp>
        <p:nvSpPr>
          <p:cNvPr id="9" name="Rectangle 8"/>
          <p:cNvSpPr/>
          <p:nvPr/>
        </p:nvSpPr>
        <p:spPr>
          <a:xfrm>
            <a:off x="0" y="11282"/>
            <a:ext cx="8229600" cy="523220"/>
          </a:xfrm>
          <a:prstGeom prst="rect">
            <a:avLst/>
          </a:prstGeom>
        </p:spPr>
        <p:txBody>
          <a:bodyPr wrap="square">
            <a:spAutoFit/>
          </a:bodyPr>
          <a:lstStyle/>
          <a:p>
            <a:pPr algn="ctr"/>
            <a:r>
              <a:rPr lang="en-US" sz="2800" b="1" i="1" dirty="0">
                <a:ln w="0">
                  <a:noFill/>
                </a:ln>
                <a:latin typeface="Georgia" panose="02040502050405020303" pitchFamily="18" charset="0"/>
              </a:rPr>
              <a:t>Welcome Home to </a:t>
            </a:r>
            <a:r>
              <a:rPr lang="en-US" sz="2800" b="1" i="1" dirty="0" err="1">
                <a:ln w="0">
                  <a:noFill/>
                </a:ln>
                <a:latin typeface="Georgia" panose="02040502050405020303" pitchFamily="18" charset="0"/>
              </a:rPr>
              <a:t>Lanneau</a:t>
            </a:r>
            <a:r>
              <a:rPr lang="en-US" sz="2800" b="1" i="1" dirty="0">
                <a:ln w="0">
                  <a:noFill/>
                </a:ln>
                <a:latin typeface="Georgia" panose="02040502050405020303" pitchFamily="18" charset="0"/>
              </a:rPr>
              <a:t> Lane!</a:t>
            </a:r>
          </a:p>
        </p:txBody>
      </p:sp>
      <p:sp>
        <p:nvSpPr>
          <p:cNvPr id="19" name="Rectangle 18"/>
          <p:cNvSpPr/>
          <p:nvPr/>
        </p:nvSpPr>
        <p:spPr>
          <a:xfrm>
            <a:off x="228600" y="3858027"/>
            <a:ext cx="7772400" cy="1692771"/>
          </a:xfrm>
          <a:prstGeom prst="rect">
            <a:avLst/>
          </a:prstGeom>
        </p:spPr>
        <p:txBody>
          <a:bodyPr wrap="square">
            <a:spAutoFit/>
          </a:bodyPr>
          <a:lstStyle/>
          <a:p>
            <a:pPr algn="ctr"/>
            <a:r>
              <a:rPr lang="en-US" sz="2400" b="1" dirty="0">
                <a:ln w="0">
                  <a:noFill/>
                </a:ln>
                <a:solidFill>
                  <a:sysClr val="windowText" lastClr="000000"/>
                </a:solidFill>
                <a:latin typeface="Georgia" panose="02040502050405020303" pitchFamily="18" charset="0"/>
              </a:rPr>
              <a:t>2044 </a:t>
            </a:r>
            <a:r>
              <a:rPr lang="en-US" sz="2400" b="1" dirty="0" err="1">
                <a:ln w="0">
                  <a:noFill/>
                </a:ln>
                <a:solidFill>
                  <a:sysClr val="windowText" lastClr="000000"/>
                </a:solidFill>
                <a:latin typeface="Georgia" panose="02040502050405020303" pitchFamily="18" charset="0"/>
              </a:rPr>
              <a:t>Lanneau</a:t>
            </a:r>
            <a:r>
              <a:rPr lang="en-US" sz="2400" b="1" dirty="0">
                <a:ln w="0">
                  <a:noFill/>
                </a:ln>
                <a:solidFill>
                  <a:sysClr val="windowText" lastClr="000000"/>
                </a:solidFill>
                <a:latin typeface="Georgia" panose="02040502050405020303" pitchFamily="18" charset="0"/>
              </a:rPr>
              <a:t> Lane, Johns Island</a:t>
            </a:r>
          </a:p>
          <a:p>
            <a:pPr algn="ctr"/>
            <a:endParaRPr lang="en-US" sz="2000" dirty="0">
              <a:ln w="0">
                <a:noFill/>
              </a:ln>
              <a:solidFill>
                <a:sysClr val="windowText" lastClr="000000"/>
              </a:solidFill>
              <a:latin typeface="Georgia" panose="02040502050405020303" pitchFamily="18" charset="0"/>
            </a:endParaRPr>
          </a:p>
          <a:p>
            <a:pPr algn="ctr"/>
            <a:r>
              <a:rPr lang="en-US" sz="2000" dirty="0">
                <a:ln w="0">
                  <a:noFill/>
                </a:ln>
                <a:solidFill>
                  <a:sysClr val="windowText" lastClr="000000"/>
                </a:solidFill>
                <a:latin typeface="Georgia" panose="02040502050405020303" pitchFamily="18" charset="0"/>
              </a:rPr>
              <a:t>$799,000</a:t>
            </a:r>
          </a:p>
          <a:p>
            <a:pPr algn="ctr"/>
            <a:endParaRPr lang="en-US" sz="2000" dirty="0">
              <a:ln w="0">
                <a:noFill/>
              </a:ln>
              <a:solidFill>
                <a:sysClr val="windowText" lastClr="000000"/>
              </a:solidFill>
              <a:latin typeface="Georgia" panose="02040502050405020303" pitchFamily="18" charset="0"/>
            </a:endParaRPr>
          </a:p>
          <a:p>
            <a:pPr algn="ctr"/>
            <a:r>
              <a:rPr lang="en-US" sz="2000" dirty="0">
                <a:ln w="0">
                  <a:noFill/>
                </a:ln>
                <a:solidFill>
                  <a:sysClr val="windowText" lastClr="000000"/>
                </a:solidFill>
                <a:latin typeface="Georgia" panose="02040502050405020303" pitchFamily="18" charset="0"/>
              </a:rPr>
              <a:t>5 Bedrooms | 3 Bathrooms | 2,970 sf | 0.44 Acre</a:t>
            </a:r>
          </a:p>
        </p:txBody>
      </p:sp>
      <p:pic>
        <p:nvPicPr>
          <p:cNvPr id="2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664648" y="2846697"/>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665094" y="7921026"/>
            <a:ext cx="1370707" cy="913804"/>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353880" y="7923015"/>
            <a:ext cx="1364742" cy="90982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36202" y="2846697"/>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6664648" y="1710417"/>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136202" y="574137"/>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6664648" y="574137"/>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193352" y="7920729"/>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136202" y="1710417"/>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5" name="Picture 5"/>
          <p:cNvPicPr>
            <a:picLocks noChangeAspect="1" noChangeArrowheads="1"/>
          </p:cNvPicPr>
          <p:nvPr/>
        </p:nvPicPr>
        <p:blipFill>
          <a:blip r:embed="rId12">
            <a:extLst>
              <a:ext uri="{28A0092B-C50C-407E-A947-70E740481C1C}">
                <a14:useLocalDpi xmlns:a14="http://schemas.microsoft.com/office/drawing/2010/main" val="0"/>
              </a:ext>
            </a:extLst>
          </a:blip>
          <a:srcRect t="27800" b="27800"/>
          <a:stretch/>
        </p:blipFill>
        <p:spPr bwMode="auto">
          <a:xfrm>
            <a:off x="6984688" y="9172642"/>
            <a:ext cx="1051560" cy="70104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6" name="Picture 11"/>
          <p:cNvPicPr>
            <a:picLocks noChangeAspect="1" noChangeArrowheads="1"/>
          </p:cNvPicPr>
          <p:nvPr/>
        </p:nvPicPr>
        <p:blipFill rotWithShape="1">
          <a:blip r:embed="rId13">
            <a:extLst>
              <a:ext uri="{28A0092B-C50C-407E-A947-70E740481C1C}">
                <a14:useLocalDpi xmlns:a14="http://schemas.microsoft.com/office/drawing/2010/main" val="0"/>
              </a:ext>
            </a:extLst>
          </a:blip>
          <a:srcRect t="24316" b="24316"/>
          <a:stretch/>
        </p:blipFill>
        <p:spPr bwMode="auto">
          <a:xfrm>
            <a:off x="193352" y="9172642"/>
            <a:ext cx="1364742" cy="701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 name="Text Box 12"/>
          <p:cNvSpPr txBox="1">
            <a:spLocks noChangeArrowheads="1"/>
          </p:cNvSpPr>
          <p:nvPr/>
        </p:nvSpPr>
        <p:spPr bwMode="auto">
          <a:xfrm>
            <a:off x="3845560" y="9065962"/>
            <a:ext cx="308356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Celeste Jones</a:t>
            </a:r>
          </a:p>
          <a:p>
            <a:pPr algn="r" defTabSz="914400" eaLnBrk="0" fontAlgn="base" hangingPunct="0">
              <a:spcBef>
                <a:spcPct val="0"/>
              </a:spcBef>
              <a:spcAft>
                <a:spcPct val="0"/>
              </a:spcAft>
            </a:pPr>
            <a:r>
              <a:rPr lang="en-US" altLang="en-US" sz="1000" b="1" i="1" dirty="0">
                <a:solidFill>
                  <a:srgbClr val="000000"/>
                </a:solidFill>
                <a:latin typeface="Georgia" panose="02040502050405020303" pitchFamily="18" charset="0"/>
              </a:rPr>
              <a:t>Realtor</a:t>
            </a:r>
          </a:p>
          <a:p>
            <a:pPr algn="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843-345-9387</a:t>
            </a:r>
          </a:p>
          <a:p>
            <a:pPr algn="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welcomingyouhomecharleston@gmail.com</a:t>
            </a:r>
            <a:endParaRPr lang="en-US" altLang="en-US" sz="1000" b="1" dirty="0">
              <a:latin typeface="Georgia" panose="02040502050405020303" pitchFamily="18" charset="0"/>
            </a:endParaRPr>
          </a:p>
        </p:txBody>
      </p:sp>
      <p:sp>
        <p:nvSpPr>
          <p:cNvPr id="28" name="Text Box 13"/>
          <p:cNvSpPr txBox="1">
            <a:spLocks noChangeArrowheads="1"/>
          </p:cNvSpPr>
          <p:nvPr/>
        </p:nvSpPr>
        <p:spPr bwMode="auto">
          <a:xfrm>
            <a:off x="-1656079" y="7772326"/>
            <a:ext cx="1543303" cy="1591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defTabSz="914400" eaLnBrk="0" fontAlgn="base" hangingPunct="0">
              <a:spcBef>
                <a:spcPct val="0"/>
              </a:spcBef>
              <a:spcAft>
                <a:spcPct val="0"/>
              </a:spcAft>
            </a:pPr>
            <a:r>
              <a:rPr lang="en-US" altLang="en-US" sz="1050" b="1" dirty="0">
                <a:solidFill>
                  <a:srgbClr val="000000"/>
                </a:solidFill>
                <a:latin typeface="Georgia" panose="02040502050405020303" pitchFamily="18" charset="0"/>
              </a:rPr>
              <a:t>Keller Williams Realty</a:t>
            </a:r>
            <a:br>
              <a:rPr lang="en-US" altLang="en-US" sz="1050" b="1" dirty="0">
                <a:solidFill>
                  <a:srgbClr val="000000"/>
                </a:solidFill>
                <a:latin typeface="Georgia" panose="02040502050405020303" pitchFamily="18" charset="0"/>
              </a:rPr>
            </a:br>
            <a:r>
              <a:rPr lang="en-US" altLang="en-US" sz="1000" b="1" dirty="0">
                <a:solidFill>
                  <a:srgbClr val="000000"/>
                </a:solidFill>
                <a:latin typeface="Georgia" panose="02040502050405020303" pitchFamily="18" charset="0"/>
              </a:rPr>
              <a:t>Charleston West Ashley</a:t>
            </a:r>
          </a:p>
          <a:p>
            <a:pP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1180 Sam </a:t>
            </a:r>
            <a:r>
              <a:rPr lang="en-US" altLang="en-US" sz="1000" b="1" dirty="0" err="1">
                <a:solidFill>
                  <a:srgbClr val="000000"/>
                </a:solidFill>
                <a:latin typeface="Georgia" panose="02040502050405020303" pitchFamily="18" charset="0"/>
              </a:rPr>
              <a:t>Rittenberg</a:t>
            </a:r>
            <a:r>
              <a:rPr lang="en-US" altLang="en-US" sz="1000" b="1" dirty="0">
                <a:solidFill>
                  <a:srgbClr val="000000"/>
                </a:solidFill>
                <a:latin typeface="Georgia" panose="02040502050405020303" pitchFamily="18" charset="0"/>
              </a:rPr>
              <a:t> Ste 105</a:t>
            </a:r>
          </a:p>
          <a:p>
            <a:pP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Charleston, SC 29407</a:t>
            </a:r>
            <a:endParaRPr lang="en-US" altLang="en-US" sz="1400" b="1" dirty="0">
              <a:latin typeface="Georgia" panose="02040502050405020303" pitchFamily="18" charset="0"/>
            </a:endParaRPr>
          </a:p>
        </p:txBody>
      </p:sp>
      <p:pic>
        <p:nvPicPr>
          <p:cNvPr id="29"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4510979" y="7923015"/>
            <a:ext cx="1364742" cy="90982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E5CFB5E-8136-431B-8F86-B60135FA7E89}"/>
              </a:ext>
            </a:extLst>
          </p:cNvPr>
          <p:cNvSpPr txBox="1"/>
          <p:nvPr/>
        </p:nvSpPr>
        <p:spPr>
          <a:xfrm>
            <a:off x="-8527311" y="4034441"/>
            <a:ext cx="8229600" cy="1631585"/>
          </a:xfrm>
          <a:prstGeom prst="rect">
            <a:avLst/>
          </a:prstGeom>
          <a:noFill/>
        </p:spPr>
        <p:txBody>
          <a:bodyPr wrap="square" numCol="2">
            <a:spAutoFit/>
          </a:bodyPr>
          <a:lstStyle/>
          <a:p>
            <a:pPr marL="285750" indent="-285750">
              <a:buFont typeface="Courier New" panose="02070309020205020404" pitchFamily="49" charset="0"/>
              <a:buChar char="o"/>
            </a:pPr>
            <a:r>
              <a:rPr lang="en-US" sz="1000" dirty="0">
                <a:latin typeface="Georgia" panose="02040502050405020303" pitchFamily="18" charset="0"/>
              </a:rPr>
              <a:t>4 bedrooms, 2.5 bathrooms, 1,800 sq ft, .85 of an acre</a:t>
            </a:r>
          </a:p>
          <a:p>
            <a:pPr marL="285750" indent="-285750">
              <a:buFont typeface="Courier New" panose="02070309020205020404" pitchFamily="49" charset="0"/>
              <a:buChar char="o"/>
            </a:pPr>
            <a:r>
              <a:rPr lang="en-US" sz="1000" dirty="0">
                <a:latin typeface="Georgia" panose="02040502050405020303" pitchFamily="18" charset="0"/>
              </a:rPr>
              <a:t>No HOA</a:t>
            </a:r>
          </a:p>
          <a:p>
            <a:pPr marL="285750" indent="-285750">
              <a:buFont typeface="Courier New" panose="02070309020205020404" pitchFamily="49" charset="0"/>
              <a:buChar char="o"/>
            </a:pPr>
            <a:r>
              <a:rPr lang="en-US" sz="1000" dirty="0">
                <a:latin typeface="Georgia" panose="02040502050405020303" pitchFamily="18" charset="0"/>
              </a:rPr>
              <a:t>X Flood Zone, no flood insurance required</a:t>
            </a:r>
          </a:p>
          <a:p>
            <a:pPr marL="285750" indent="-285750">
              <a:buFont typeface="Courier New" panose="02070309020205020404" pitchFamily="49" charset="0"/>
              <a:buChar char="o"/>
            </a:pPr>
            <a:r>
              <a:rPr lang="en-US" sz="1000" dirty="0">
                <a:latin typeface="Georgia" panose="02040502050405020303" pitchFamily="18" charset="0"/>
              </a:rPr>
              <a:t>Original heart pine floors and beadboard are continuous throughout the home</a:t>
            </a:r>
          </a:p>
          <a:p>
            <a:pPr marL="285750" indent="-285750">
              <a:buFont typeface="Courier New" panose="02070309020205020404" pitchFamily="49" charset="0"/>
              <a:buChar char="o"/>
            </a:pPr>
            <a:r>
              <a:rPr lang="en-US" sz="1000" dirty="0">
                <a:latin typeface="Georgia" panose="02040502050405020303" pitchFamily="18" charset="0"/>
              </a:rPr>
              <a:t>9+ foot coffered ceilings in living room</a:t>
            </a:r>
          </a:p>
          <a:p>
            <a:pPr marL="285750" indent="-285750">
              <a:buFont typeface="Courier New" panose="02070309020205020404" pitchFamily="49" charset="0"/>
              <a:buChar char="o"/>
            </a:pPr>
            <a:r>
              <a:rPr lang="en-US" sz="1000" dirty="0">
                <a:latin typeface="Georgia" panose="02040502050405020303" pitchFamily="18" charset="0"/>
              </a:rPr>
              <a:t>7 inch crown molding and baseboards throughout the home.</a:t>
            </a:r>
          </a:p>
          <a:p>
            <a:pPr marL="285750" indent="-285750">
              <a:buFont typeface="Courier New" panose="02070309020205020404" pitchFamily="49" charset="0"/>
              <a:buChar char="o"/>
            </a:pPr>
            <a:r>
              <a:rPr lang="en-US" sz="1000" dirty="0">
                <a:latin typeface="Georgia" panose="02040502050405020303" pitchFamily="18" charset="0"/>
              </a:rPr>
              <a:t>New HVAC, plumbing and electrical</a:t>
            </a:r>
          </a:p>
          <a:p>
            <a:pPr marL="285750" indent="-285750">
              <a:buFont typeface="Courier New" panose="02070309020205020404" pitchFamily="49" charset="0"/>
              <a:buChar char="o"/>
            </a:pPr>
            <a:r>
              <a:rPr lang="en-US" sz="1000" dirty="0">
                <a:latin typeface="Georgia" panose="02040502050405020303" pitchFamily="18" charset="0"/>
              </a:rPr>
              <a:t>Tankless water heater</a:t>
            </a:r>
          </a:p>
          <a:p>
            <a:pPr marL="285750" indent="-285750">
              <a:buFont typeface="Courier New" panose="02070309020205020404" pitchFamily="49" charset="0"/>
              <a:buChar char="o"/>
            </a:pPr>
            <a:r>
              <a:rPr lang="en-US" sz="1000" dirty="0">
                <a:latin typeface="Georgia" panose="02040502050405020303" pitchFamily="18" charset="0"/>
              </a:rPr>
              <a:t>Roof has been inspected and was repaired where necessary</a:t>
            </a:r>
          </a:p>
          <a:p>
            <a:pPr marL="285750" indent="-285750">
              <a:buFont typeface="Courier New" panose="02070309020205020404" pitchFamily="49" charset="0"/>
              <a:buChar char="o"/>
            </a:pPr>
            <a:r>
              <a:rPr lang="en-US" sz="1000" dirty="0">
                <a:latin typeface="Georgia" panose="02040502050405020303" pitchFamily="18" charset="0"/>
              </a:rPr>
              <a:t>Large kitchen island has room for seating with butcher block countertops &amp; top of the line, stainless steel, Samsung appliances (includes upgraded refrigerator), a push button disposal and a commercial faucet</a:t>
            </a:r>
          </a:p>
          <a:p>
            <a:pPr marL="285750" indent="-285750">
              <a:buFont typeface="Courier New" panose="02070309020205020404" pitchFamily="49" charset="0"/>
              <a:buChar char="o"/>
            </a:pPr>
            <a:r>
              <a:rPr lang="en-US" sz="1000" dirty="0">
                <a:latin typeface="Georgia" panose="02040502050405020303" pitchFamily="18" charset="0"/>
              </a:rPr>
              <a:t>Luxurious owner’s suite which features its own </a:t>
            </a:r>
            <a:r>
              <a:rPr lang="en-US" sz="1000" dirty="0" err="1">
                <a:latin typeface="Georgia" panose="02040502050405020303" pitchFamily="18" charset="0"/>
              </a:rPr>
              <a:t>en</a:t>
            </a:r>
            <a:r>
              <a:rPr lang="en-US" sz="1000" dirty="0">
                <a:latin typeface="Georgia" panose="02040502050405020303" pitchFamily="18" charset="0"/>
              </a:rPr>
              <a:t> suite bathroom, complete with a mirrored double vanity with quartz countertops, custom tile, a clawfoot tub, an oversized shower and a massive, custom walk-in closet with separate space for a stackable washer and dryer</a:t>
            </a:r>
          </a:p>
        </p:txBody>
      </p:sp>
      <p:sp>
        <p:nvSpPr>
          <p:cNvPr id="30" name="TextBox 29">
            <a:extLst>
              <a:ext uri="{FF2B5EF4-FFF2-40B4-BE49-F238E27FC236}">
                <a16:creationId xmlns:a16="http://schemas.microsoft.com/office/drawing/2014/main" id="{C59D3339-DC4F-4A2A-9C9B-592572B712C4}"/>
              </a:ext>
            </a:extLst>
          </p:cNvPr>
          <p:cNvSpPr txBox="1"/>
          <p:nvPr/>
        </p:nvSpPr>
        <p:spPr>
          <a:xfrm>
            <a:off x="-8001000" y="6467100"/>
            <a:ext cx="8229600" cy="246221"/>
          </a:xfrm>
          <a:prstGeom prst="rect">
            <a:avLst/>
          </a:prstGeom>
          <a:noFill/>
        </p:spPr>
        <p:txBody>
          <a:bodyPr wrap="square">
            <a:spAutoFit/>
          </a:bodyPr>
          <a:lstStyle/>
          <a:p>
            <a:pPr algn="ctr"/>
            <a:r>
              <a:rPr lang="en-US" sz="1000" b="1" i="1" dirty="0">
                <a:latin typeface="Georgia" panose="02040502050405020303" pitchFamily="18" charset="0"/>
              </a:rPr>
              <a:t>This peaceful property has it all and is an absolute must see. </a:t>
            </a:r>
          </a:p>
        </p:txBody>
      </p:sp>
      <p:pic>
        <p:nvPicPr>
          <p:cNvPr id="31" name="Picture 11">
            <a:extLst>
              <a:ext uri="{FF2B5EF4-FFF2-40B4-BE49-F238E27FC236}">
                <a16:creationId xmlns:a16="http://schemas.microsoft.com/office/drawing/2014/main" id="{E13B5050-3FA7-4420-942E-B795FE04446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1708462" y="9323153"/>
            <a:ext cx="1014418" cy="400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TotalTime>
  <Words>322</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Courier New</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34</cp:revision>
  <dcterms:created xsi:type="dcterms:W3CDTF">2016-10-21T14:02:21Z</dcterms:created>
  <dcterms:modified xsi:type="dcterms:W3CDTF">2022-02-25T15:16:16Z</dcterms:modified>
</cp:coreProperties>
</file>