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1776"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011680"/>
            <a:ext cx="699516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11/1/2016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4886490"/>
            <a:ext cx="544068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88620" y="402804"/>
            <a:ext cx="511683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0170" y="894080"/>
            <a:ext cx="602361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360170" y="3678086"/>
            <a:ext cx="602361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9411125"/>
            <a:ext cx="6477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95097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699516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88620" y="2251499"/>
            <a:ext cx="343415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948271" y="2251499"/>
            <a:ext cx="343550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8620" y="3464562"/>
            <a:ext cx="343415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948271" y="3464562"/>
            <a:ext cx="343550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88621" y="2235202"/>
            <a:ext cx="2557066"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038792" y="400474"/>
            <a:ext cx="4344988"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894080"/>
            <a:ext cx="466344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554480" y="2686897"/>
            <a:ext cx="466344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711287"/>
            <a:ext cx="466344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02802"/>
            <a:ext cx="699516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88620" y="2346960"/>
            <a:ext cx="699516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88620" y="9411125"/>
            <a:ext cx="181356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11/1/2016</a:t>
            </a:fld>
            <a:endParaRPr lang="en-US"/>
          </a:p>
        </p:txBody>
      </p:sp>
      <p:sp>
        <p:nvSpPr>
          <p:cNvPr id="3" name="Footer Placeholder 2"/>
          <p:cNvSpPr>
            <a:spLocks noGrp="1"/>
          </p:cNvSpPr>
          <p:nvPr>
            <p:ph type="ftr" sz="quarter" idx="3"/>
          </p:nvPr>
        </p:nvSpPr>
        <p:spPr>
          <a:xfrm>
            <a:off x="2655570" y="9411125"/>
            <a:ext cx="246126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9411125"/>
            <a:ext cx="6477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5" name="Rectangle 4"/>
          <p:cNvSpPr/>
          <p:nvPr/>
        </p:nvSpPr>
        <p:spPr>
          <a:xfrm>
            <a:off x="9296399" y="-14751"/>
            <a:ext cx="2261353" cy="173943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2798" y="1319787"/>
            <a:ext cx="5458755" cy="3639170"/>
          </a:xfrm>
          <a:prstGeom prst="rect">
            <a:avLst/>
          </a:prstGeom>
          <a:ln>
            <a:noFill/>
          </a:ln>
          <a:effectLst>
            <a:softEdge rad="112500"/>
          </a:effectLst>
        </p:spPr>
      </p:pic>
      <p:sp>
        <p:nvSpPr>
          <p:cNvPr id="21" name="Rectangle 20"/>
          <p:cNvSpPr/>
          <p:nvPr/>
        </p:nvSpPr>
        <p:spPr>
          <a:xfrm>
            <a:off x="0" y="8929376"/>
            <a:ext cx="7772399" cy="1129024"/>
          </a:xfrm>
          <a:prstGeom prst="rect">
            <a:avLst/>
          </a:prstGeom>
          <a:solidFill>
            <a:schemeClr val="tx2">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212798" y="6172200"/>
            <a:ext cx="5559601" cy="2655194"/>
          </a:xfrm>
        </p:spPr>
        <p:txBody>
          <a:bodyPr anchor="ctr">
            <a:noAutofit/>
          </a:bodyPr>
          <a:lstStyle/>
          <a:p>
            <a:r>
              <a:rPr lang="en-US" sz="1500" b="1" dirty="0">
                <a:solidFill>
                  <a:schemeClr val="bg1"/>
                </a:solidFill>
                <a:effectLst>
                  <a:outerShdw blurRad="50800" dist="38100" dir="5400000" algn="t" rotWithShape="0">
                    <a:prstClr val="black">
                      <a:alpha val="40000"/>
                    </a:prstClr>
                  </a:outerShdw>
                </a:effectLst>
                <a:latin typeface="Century Gothic" panose="020B0502020202020204" pitchFamily="34" charset="0"/>
                <a:ea typeface="Verdana" panose="020B0604030504040204" pitchFamily="34" charset="0"/>
                <a:cs typeface="Verdana" panose="020B0604030504040204" pitchFamily="34" charset="0"/>
              </a:rPr>
              <a:t>Tidewater is known for its screened porches and this CORNER UNIT view will not disappoint. Corner units offer extra windows and light and a large, private entry porch for convenient bike/beach chair storage. This two bedroom, two bath unit is beautifully tiled throughout and offers fantastic views from both the living room and screened porch. It's being sold fully furnished as a turn-key rental or second home with easy access to both beach and pool.</a:t>
            </a:r>
          </a:p>
          <a:p>
            <a:endParaRPr lang="en-US" sz="1500" b="1" dirty="0">
              <a:solidFill>
                <a:schemeClr val="bg1"/>
              </a:solidFill>
              <a:effectLst>
                <a:outerShdw blurRad="50800" dist="38100" dir="5400000" algn="t" rotWithShape="0">
                  <a:prstClr val="black">
                    <a:alpha val="40000"/>
                  </a:prstClr>
                </a:outerShdw>
              </a:effectLst>
              <a:latin typeface="Century Gothic" panose="020B0502020202020204" pitchFamily="34" charset="0"/>
              <a:ea typeface="Verdana" panose="020B0604030504040204" pitchFamily="34" charset="0"/>
              <a:cs typeface="Verdana" panose="020B0604030504040204" pitchFamily="34" charset="0"/>
            </a:endParaRPr>
          </a:p>
          <a:p>
            <a:r>
              <a:rPr lang="en-US" sz="1500" b="1" i="1" dirty="0">
                <a:solidFill>
                  <a:schemeClr val="bg1"/>
                </a:solidFill>
                <a:effectLst>
                  <a:outerShdw blurRad="50800" dist="38100" dir="5400000" algn="t" rotWithShape="0">
                    <a:prstClr val="black">
                      <a:alpha val="40000"/>
                    </a:prstClr>
                  </a:outerShdw>
                </a:effectLst>
                <a:latin typeface="Century Gothic" panose="020B0502020202020204" pitchFamily="34" charset="0"/>
                <a:ea typeface="Verdana" panose="020B0604030504040204" pitchFamily="34" charset="0"/>
                <a:cs typeface="Verdana" panose="020B0604030504040204" pitchFamily="34" charset="0"/>
              </a:rPr>
              <a:t>Don't let this one get away!</a:t>
            </a:r>
          </a:p>
        </p:txBody>
      </p:sp>
      <p:sp>
        <p:nvSpPr>
          <p:cNvPr id="2" name="Title 1"/>
          <p:cNvSpPr>
            <a:spLocks noGrp="1"/>
          </p:cNvSpPr>
          <p:nvPr>
            <p:ph type="ctrTitle"/>
          </p:nvPr>
        </p:nvSpPr>
        <p:spPr>
          <a:xfrm>
            <a:off x="0" y="95250"/>
            <a:ext cx="7671553" cy="1171424"/>
          </a:xfrm>
        </p:spPr>
        <p:txBody>
          <a:bodyPr anchor="ctr">
            <a:noAutofit/>
            <a:scene3d>
              <a:camera prst="orthographicFront"/>
              <a:lightRig rig="soft" dir="t">
                <a:rot lat="0" lon="0" rev="17220000"/>
              </a:lightRig>
            </a:scene3d>
            <a:sp3d prstMaterial="softEdge"/>
          </a:bodyPr>
          <a:lstStyle/>
          <a:p>
            <a:pPr algn="r"/>
            <a:r>
              <a:rPr lang="en-US" sz="2000" cap="none" dirty="0">
                <a:ln w="10541" cmpd="sng">
                  <a:noFill/>
                  <a:prstDash val="solid"/>
                </a:ln>
                <a:solidFill>
                  <a:schemeClr val="tx2"/>
                </a:solidFill>
                <a:effectLst>
                  <a:outerShdw blurRad="76200" dist="38100" dir="8100000" sx="101000" sy="101000" algn="tr" rotWithShape="0">
                    <a:schemeClr val="bg1">
                      <a:lumMod val="75000"/>
                      <a:alpha val="50000"/>
                    </a:schemeClr>
                  </a:outerShdw>
                </a:effectLst>
                <a:latin typeface="Century Gothic" panose="020B0502020202020204" pitchFamily="34" charset="0"/>
              </a:rPr>
              <a:t>204 I Tidewater</a:t>
            </a:r>
            <a:br>
              <a:rPr lang="en-US" sz="2000" cap="none" dirty="0">
                <a:ln w="10541" cmpd="sng">
                  <a:noFill/>
                  <a:prstDash val="solid"/>
                </a:ln>
                <a:solidFill>
                  <a:schemeClr val="tx2"/>
                </a:solidFill>
                <a:effectLst>
                  <a:outerShdw blurRad="76200" dist="38100" dir="8100000" sx="101000" sy="101000" algn="tr" rotWithShape="0">
                    <a:schemeClr val="bg1">
                      <a:lumMod val="75000"/>
                      <a:alpha val="50000"/>
                    </a:schemeClr>
                  </a:outerShdw>
                </a:effectLst>
                <a:latin typeface="Century Gothic" panose="020B0502020202020204" pitchFamily="34" charset="0"/>
              </a:rPr>
            </a:br>
            <a:r>
              <a:rPr lang="en-US" sz="1400" cap="none" dirty="0">
                <a:ln w="10541" cmpd="sng">
                  <a:noFill/>
                  <a:prstDash val="solid"/>
                </a:ln>
                <a:solidFill>
                  <a:schemeClr val="tx2"/>
                </a:solidFill>
                <a:effectLst>
                  <a:outerShdw blurRad="76200" dist="38100" dir="8100000" sx="101000" sy="101000" algn="tr" rotWithShape="0">
                    <a:schemeClr val="bg1">
                      <a:lumMod val="75000"/>
                      <a:alpha val="50000"/>
                    </a:schemeClr>
                  </a:outerShdw>
                </a:effectLst>
                <a:latin typeface="Century Gothic" panose="020B0502020202020204" pitchFamily="34" charset="0"/>
              </a:rPr>
              <a:t>Wild Dunes</a:t>
            </a:r>
            <a:br>
              <a:rPr lang="en-US" sz="1400" cap="none" dirty="0">
                <a:ln w="10541" cmpd="sng">
                  <a:noFill/>
                  <a:prstDash val="solid"/>
                </a:ln>
                <a:solidFill>
                  <a:schemeClr val="tx2"/>
                </a:solidFill>
                <a:effectLst>
                  <a:outerShdw blurRad="76200" dist="38100" dir="8100000" sx="101000" sy="101000" algn="tr" rotWithShape="0">
                    <a:schemeClr val="bg1">
                      <a:lumMod val="75000"/>
                      <a:alpha val="50000"/>
                    </a:schemeClr>
                  </a:outerShdw>
                </a:effectLst>
                <a:latin typeface="Century Gothic" panose="020B0502020202020204" pitchFamily="34" charset="0"/>
              </a:rPr>
            </a:br>
            <a:r>
              <a:rPr lang="en-US" sz="1400" cap="none" dirty="0">
                <a:ln w="10541" cmpd="sng">
                  <a:noFill/>
                  <a:prstDash val="solid"/>
                </a:ln>
                <a:solidFill>
                  <a:schemeClr val="tx2"/>
                </a:solidFill>
                <a:effectLst>
                  <a:outerShdw blurRad="76200" dist="38100" dir="8100000" sx="101000" sy="101000" algn="tr" rotWithShape="0">
                    <a:schemeClr val="bg1">
                      <a:lumMod val="75000"/>
                      <a:alpha val="50000"/>
                    </a:schemeClr>
                  </a:outerShdw>
                </a:effectLst>
                <a:latin typeface="Century Gothic" panose="020B0502020202020204" pitchFamily="34" charset="0"/>
              </a:rPr>
              <a:t>Isle of Palms, SC 29451</a:t>
            </a:r>
            <a:br>
              <a:rPr lang="en-US" sz="1400" cap="none" dirty="0">
                <a:ln w="10541" cmpd="sng">
                  <a:noFill/>
                  <a:prstDash val="solid"/>
                </a:ln>
                <a:solidFill>
                  <a:schemeClr val="tx2"/>
                </a:solidFill>
                <a:effectLst>
                  <a:outerShdw blurRad="76200" dist="38100" dir="8100000" sx="101000" sy="101000" algn="tr" rotWithShape="0">
                    <a:schemeClr val="bg1">
                      <a:lumMod val="75000"/>
                      <a:alpha val="50000"/>
                    </a:schemeClr>
                  </a:outerShdw>
                </a:effectLst>
                <a:latin typeface="Century Gothic" panose="020B0502020202020204" pitchFamily="34" charset="0"/>
              </a:rPr>
            </a:br>
            <a:r>
              <a:rPr lang="en-US" sz="1400" cap="none" dirty="0">
                <a:ln w="10541" cmpd="sng">
                  <a:noFill/>
                  <a:prstDash val="solid"/>
                </a:ln>
                <a:solidFill>
                  <a:schemeClr val="tx2"/>
                </a:solidFill>
                <a:effectLst>
                  <a:outerShdw blurRad="76200" dist="38100" dir="8100000" sx="101000" sy="101000" algn="tr" rotWithShape="0">
                    <a:schemeClr val="bg1">
                      <a:lumMod val="75000"/>
                      <a:alpha val="50000"/>
                    </a:schemeClr>
                  </a:outerShdw>
                </a:effectLst>
                <a:latin typeface="Century Gothic" panose="020B0502020202020204" pitchFamily="34" charset="0"/>
              </a:rPr>
              <a:t>MLS# 16026518</a:t>
            </a:r>
            <a:br>
              <a:rPr lang="en-US" sz="1400" cap="none" dirty="0">
                <a:ln w="10541" cmpd="sng">
                  <a:noFill/>
                  <a:prstDash val="solid"/>
                </a:ln>
                <a:solidFill>
                  <a:schemeClr val="tx2"/>
                </a:solidFill>
                <a:effectLst>
                  <a:outerShdw blurRad="76200" dist="38100" dir="8100000" sx="101000" sy="101000" algn="tr" rotWithShape="0">
                    <a:schemeClr val="bg1">
                      <a:lumMod val="75000"/>
                      <a:alpha val="50000"/>
                    </a:schemeClr>
                  </a:outerShdw>
                </a:effectLst>
                <a:latin typeface="Century Gothic" panose="020B0502020202020204" pitchFamily="34" charset="0"/>
              </a:rPr>
            </a:br>
            <a:r>
              <a:rPr lang="en-US" sz="1400" cap="none" dirty="0">
                <a:ln w="10541" cmpd="sng">
                  <a:noFill/>
                  <a:prstDash val="solid"/>
                </a:ln>
                <a:solidFill>
                  <a:schemeClr val="tx2"/>
                </a:solidFill>
                <a:effectLst>
                  <a:outerShdw blurRad="76200" dist="38100" dir="8100000" sx="101000" sy="101000" algn="tr" rotWithShape="0">
                    <a:schemeClr val="bg1">
                      <a:lumMod val="75000"/>
                      <a:alpha val="50000"/>
                    </a:schemeClr>
                  </a:outerShdw>
                </a:effectLst>
                <a:latin typeface="Century Gothic" panose="020B0502020202020204" pitchFamily="34" charset="0"/>
              </a:rPr>
              <a:t>$575,000</a:t>
            </a:r>
            <a:endParaRPr lang="en-US" sz="1200" i="1" cap="none" dirty="0">
              <a:ln w="10541" cmpd="sng">
                <a:noFill/>
                <a:prstDash val="solid"/>
              </a:ln>
              <a:solidFill>
                <a:schemeClr val="tx2"/>
              </a:solidFill>
              <a:effectLst>
                <a:outerShdw blurRad="76200" dist="38100" dir="8100000" sx="101000" sy="101000" algn="tr" rotWithShape="0">
                  <a:schemeClr val="bg1">
                    <a:lumMod val="75000"/>
                    <a:alpha val="50000"/>
                  </a:schemeClr>
                </a:outerShdw>
              </a:effectLst>
              <a:latin typeface="Century Gothic" panose="020B050202020202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9059129"/>
            <a:ext cx="1118353" cy="869519"/>
          </a:xfrm>
          <a:prstGeom prst="rect">
            <a:avLst/>
          </a:prstGeom>
        </p:spPr>
      </p:pic>
      <p:sp>
        <p:nvSpPr>
          <p:cNvPr id="17" name="Rectangle 16"/>
          <p:cNvSpPr/>
          <p:nvPr/>
        </p:nvSpPr>
        <p:spPr>
          <a:xfrm>
            <a:off x="0" y="8991600"/>
            <a:ext cx="7772399" cy="877163"/>
          </a:xfrm>
          <a:prstGeom prst="rect">
            <a:avLst/>
          </a:prstGeom>
        </p:spPr>
        <p:txBody>
          <a:bodyPr wrap="square">
            <a:spAutoFit/>
          </a:bodyPr>
          <a:lstStyle/>
          <a:p>
            <a:pPr algn="ctr"/>
            <a:r>
              <a:rPr lang="en-US" sz="1800" dirty="0">
                <a:solidFill>
                  <a:schemeClr val="bg1"/>
                </a:solidFill>
                <a:effectLst>
                  <a:outerShdw blurRad="38100" dist="38100" dir="2700000" algn="tl">
                    <a:srgbClr val="000000">
                      <a:alpha val="43137"/>
                    </a:srgbClr>
                  </a:outerShdw>
                </a:effectLst>
                <a:latin typeface="Century Gothic" panose="020B0502020202020204" pitchFamily="34" charset="0"/>
              </a:rPr>
              <a:t>Ann Cortes</a:t>
            </a:r>
            <a:br>
              <a:rPr lang="en-US" sz="1800"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sz="1100" dirty="0">
                <a:solidFill>
                  <a:schemeClr val="bg1"/>
                </a:solidFill>
                <a:effectLst>
                  <a:outerShdw blurRad="38100" dist="38100" dir="2700000" algn="tl">
                    <a:srgbClr val="000000">
                      <a:alpha val="43137"/>
                    </a:srgbClr>
                  </a:outerShdw>
                </a:effectLst>
                <a:latin typeface="Century Gothic" panose="020B0502020202020204" pitchFamily="34" charset="0"/>
              </a:rPr>
              <a:t>Office - (843) 886-8110</a:t>
            </a:r>
          </a:p>
          <a:p>
            <a:pPr algn="ctr"/>
            <a:r>
              <a:rPr lang="en-US" sz="1100" dirty="0">
                <a:solidFill>
                  <a:schemeClr val="bg1"/>
                </a:solidFill>
                <a:effectLst>
                  <a:outerShdw blurRad="38100" dist="38100" dir="2700000" algn="tl">
                    <a:srgbClr val="000000">
                      <a:alpha val="43137"/>
                    </a:srgbClr>
                  </a:outerShdw>
                </a:effectLst>
                <a:latin typeface="Century Gothic" panose="020B0502020202020204" pitchFamily="34" charset="0"/>
              </a:rPr>
              <a:t>Mobile - (843) 324-6808</a:t>
            </a:r>
          </a:p>
          <a:p>
            <a:pPr algn="ctr"/>
            <a:r>
              <a:rPr lang="en-US" sz="1100" dirty="0">
                <a:solidFill>
                  <a:schemeClr val="bg1"/>
                </a:solidFill>
                <a:effectLst>
                  <a:outerShdw blurRad="38100" dist="38100" dir="2700000" algn="tl">
                    <a:srgbClr val="000000">
                      <a:alpha val="43137"/>
                    </a:srgbClr>
                  </a:outerShdw>
                </a:effectLst>
                <a:latin typeface="Century Gothic" panose="020B0502020202020204" pitchFamily="34" charset="0"/>
              </a:rPr>
              <a:t>ann.cortes@carolinaone.com</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662" y="9059548"/>
            <a:ext cx="1263534" cy="868680"/>
          </a:xfrm>
          <a:prstGeom prst="rect">
            <a:avLst/>
          </a:prstGeom>
        </p:spPr>
      </p:pic>
      <p:sp>
        <p:nvSpPr>
          <p:cNvPr id="18" name="Rectangle 17"/>
          <p:cNvSpPr/>
          <p:nvPr/>
        </p:nvSpPr>
        <p:spPr>
          <a:xfrm>
            <a:off x="0" y="9858345"/>
            <a:ext cx="7772400" cy="200055"/>
          </a:xfrm>
          <a:prstGeom prst="rect">
            <a:avLst/>
          </a:prstGeom>
        </p:spPr>
        <p:txBody>
          <a:bodyPr wrap="square" anchor="b">
            <a:spAutoFit/>
          </a:bodyPr>
          <a:lstStyle/>
          <a:p>
            <a:pPr algn="ctr"/>
            <a:r>
              <a:rPr lang="en-US" sz="700" dirty="0">
                <a:solidFill>
                  <a:schemeClr val="bg1"/>
                </a:solidFill>
                <a:latin typeface="Century Gothic" panose="020B0502020202020204" pitchFamily="34" charset="0"/>
              </a:rPr>
              <a:t>Carolina One Real Estate | 1503 Palm Blvd | Isle of Palms, SC 29451-2280</a:t>
            </a:r>
          </a:p>
        </p:txBody>
      </p:sp>
      <p:sp>
        <p:nvSpPr>
          <p:cNvPr id="23" name="Rectangle 22"/>
          <p:cNvSpPr/>
          <p:nvPr/>
        </p:nvSpPr>
        <p:spPr>
          <a:xfrm>
            <a:off x="7865785" y="4876800"/>
            <a:ext cx="3809999" cy="400110"/>
          </a:xfrm>
          <a:prstGeom prst="rect">
            <a:avLst/>
          </a:prstGeom>
          <a:noFill/>
        </p:spPr>
        <p:txBody>
          <a:bodyPr wrap="square">
            <a:spAutoFit/>
          </a:bodyPr>
          <a:lstStyle/>
          <a:p>
            <a:pPr algn="r"/>
            <a:r>
              <a:rPr lang="en-US" i="1" dirty="0">
                <a:solidFill>
                  <a:schemeClr val="bg1"/>
                </a:solidFill>
                <a:effectLst>
                  <a:outerShdw blurRad="50800" dist="38100" dir="5400000" algn="t" rotWithShape="0">
                    <a:prstClr val="black">
                      <a:alpha val="40000"/>
                    </a:prstClr>
                  </a:outerShdw>
                </a:effectLst>
              </a:rPr>
              <a:t>Fantastic Rental Property</a:t>
            </a:r>
          </a:p>
        </p:txBody>
      </p:sp>
      <p:pic>
        <p:nvPicPr>
          <p:cNvPr id="22" name="Picture 21"/>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90096" y="4522067"/>
            <a:ext cx="2028666" cy="1352444"/>
          </a:xfrm>
          <a:prstGeom prst="rect">
            <a:avLst/>
          </a:prstGeom>
          <a:ln w="3175">
            <a:solidFill>
              <a:schemeClr val="bg1"/>
            </a:solidFill>
          </a:ln>
          <a:effectLst>
            <a:outerShdw blurRad="63500" sx="102000" sy="102000" algn="ctr" rotWithShape="0">
              <a:prstClr val="black">
                <a:alpha val="40000"/>
              </a:prstClr>
            </a:outerShdw>
          </a:effectLst>
        </p:spPr>
      </p:pic>
      <p:pic>
        <p:nvPicPr>
          <p:cNvPr id="6" name="Picture 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90096" y="7474010"/>
            <a:ext cx="2028666" cy="1352444"/>
          </a:xfrm>
          <a:prstGeom prst="rect">
            <a:avLst/>
          </a:prstGeom>
          <a:ln w="3175">
            <a:solidFill>
              <a:schemeClr val="bg1"/>
            </a:solidFill>
          </a:ln>
          <a:effectLst>
            <a:outerShdw blurRad="63500" sx="102000" sy="102000" algn="ctr" rotWithShape="0">
              <a:prstClr val="black">
                <a:alpha val="40000"/>
              </a:prstClr>
            </a:outerShdw>
          </a:effectLst>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445" y="1570121"/>
            <a:ext cx="2028666" cy="1352444"/>
          </a:xfrm>
          <a:prstGeom prst="rect">
            <a:avLst/>
          </a:prstGeom>
          <a:ln w="3175">
            <a:solidFill>
              <a:schemeClr val="bg1"/>
            </a:solidFill>
          </a:ln>
          <a:effectLst>
            <a:outerShdw blurRad="63500" sx="102000" sy="102000" algn="ctr" rotWithShape="0">
              <a:prstClr val="black">
                <a:alpha val="40000"/>
              </a:prstClr>
            </a:outerShdw>
          </a:effectLst>
        </p:spPr>
      </p:pic>
      <p:pic>
        <p:nvPicPr>
          <p:cNvPr id="33" name="Picture 3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90096" y="3046094"/>
            <a:ext cx="2028666" cy="1352444"/>
          </a:xfrm>
          <a:prstGeom prst="rect">
            <a:avLst/>
          </a:prstGeom>
          <a:ln w="3175">
            <a:solidFill>
              <a:schemeClr val="bg1"/>
            </a:solidFill>
          </a:ln>
          <a:effectLst>
            <a:outerShdw blurRad="63500" sx="102000" sy="102000" algn="ctr" rotWithShape="0">
              <a:prstClr val="black">
                <a:alpha val="40000"/>
              </a:prstClr>
            </a:outerShdw>
          </a:effectLst>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446" y="96189"/>
            <a:ext cx="2025605" cy="1350403"/>
          </a:xfrm>
          <a:prstGeom prst="rect">
            <a:avLst/>
          </a:prstGeom>
          <a:ln w="3175">
            <a:solidFill>
              <a:schemeClr val="bg1"/>
            </a:solidFill>
          </a:ln>
          <a:effectLst>
            <a:outerShdw blurRad="63500" sx="102000" sy="102000" algn="ctr" rotWithShape="0">
              <a:prstClr val="black">
                <a:alpha val="40000"/>
              </a:prstClr>
            </a:outerShdw>
          </a:effectLst>
        </p:spPr>
      </p:pic>
      <p:sp>
        <p:nvSpPr>
          <p:cNvPr id="30" name="Rectangle 29"/>
          <p:cNvSpPr/>
          <p:nvPr/>
        </p:nvSpPr>
        <p:spPr>
          <a:xfrm>
            <a:off x="2204497" y="95250"/>
            <a:ext cx="3281903" cy="830997"/>
          </a:xfrm>
          <a:prstGeom prst="rect">
            <a:avLst/>
          </a:prstGeom>
          <a:noFill/>
        </p:spPr>
        <p:txBody>
          <a:bodyPr wrap="square">
            <a:spAutoFit/>
          </a:bodyPr>
          <a:lstStyle/>
          <a:p>
            <a:pPr algn="ctr"/>
            <a:r>
              <a:rPr lang="en-US" sz="2400" i="1" dirty="0">
                <a:solidFill>
                  <a:srgbClr val="0070C0"/>
                </a:solidFill>
                <a:effectLst>
                  <a:outerShdw blurRad="63500" sx="102000" sy="102000" algn="ctr" rotWithShape="0">
                    <a:prstClr val="black">
                      <a:alpha val="40000"/>
                    </a:prstClr>
                  </a:outerShdw>
                </a:effectLst>
              </a:rPr>
              <a:t>BEST PRICE IN TIDEWATER!!</a:t>
            </a:r>
          </a:p>
        </p:txBody>
      </p:sp>
      <p:pic>
        <p:nvPicPr>
          <p:cNvPr id="25" name="Picture 2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9445" y="5998040"/>
            <a:ext cx="2028665" cy="1352443"/>
          </a:xfrm>
          <a:prstGeom prst="rect">
            <a:avLst/>
          </a:prstGeom>
          <a:ln w="3175">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176</TotalTime>
  <Words>116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Century Gothic</vt:lpstr>
      <vt:lpstr>Lucida Sans</vt:lpstr>
      <vt:lpstr>Verdana</vt:lpstr>
      <vt:lpstr>Wingdings</vt:lpstr>
      <vt:lpstr>Wingdings 2</vt:lpstr>
      <vt:lpstr>Wingdings 3</vt:lpstr>
      <vt:lpstr>Apex</vt:lpstr>
      <vt:lpstr>204 I Tidewater Wild Dunes Isle of Palms, SC 29451 MLS# 16026518 $575,000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45</cp:revision>
  <dcterms:created xsi:type="dcterms:W3CDTF">2006-08-16T00:00:00Z</dcterms:created>
  <dcterms:modified xsi:type="dcterms:W3CDTF">2016-11-01T16:21:27Z</dcterms:modified>
</cp:coreProperties>
</file>