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26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 y="0"/>
            <a:ext cx="7772400" cy="5269423"/>
          </a:xfrm>
          <a:prstGeom prst="rect">
            <a:avLst/>
          </a:prstGeom>
          <a:ln>
            <a:noFill/>
          </a:ln>
          <a:effectLst/>
        </p:spPr>
      </p:pic>
      <p:sp>
        <p:nvSpPr>
          <p:cNvPr id="3" name="Subtitle 2"/>
          <p:cNvSpPr>
            <a:spLocks noGrp="1"/>
          </p:cNvSpPr>
          <p:nvPr>
            <p:ph type="subTitle" idx="1"/>
          </p:nvPr>
        </p:nvSpPr>
        <p:spPr>
          <a:xfrm>
            <a:off x="3" y="5741014"/>
            <a:ext cx="7771207" cy="1958233"/>
          </a:xfrm>
        </p:spPr>
        <p:txBody>
          <a:bodyPr anchor="ctr">
            <a:noAutofit/>
          </a:bodyPr>
          <a:lstStyle/>
          <a:p>
            <a:r>
              <a:rPr lang="en-US" sz="1300" dirty="0">
                <a:solidFill>
                  <a:schemeClr val="bg2">
                    <a:lumMod val="50000"/>
                  </a:schemeClr>
                </a:solidFill>
                <a:latin typeface="Lucida Sans" panose="020B0602030504020204" pitchFamily="34" charset="0"/>
              </a:rPr>
              <a:t>Great one-level Riverland Terrace home that has been fully refurbished. Beautiful curb appeal with full real stucco and mature landscaping. Three bedrooms and two full baths, with hardwoods throughout except for tiled bathrooms and kitchen. The kitchen is completely brand new with beautiful granite counter tops, new dishwasher, new stove, and custom cabinetry, and the refrigerator and washer/dryer convey. Wonderful large backyard deck under an amazing oak. Freshly sodded front and back yards, with a shed and new privacy fence in the back. Walk to restaurants and shops, and a short drive to downtown and the beach. Medway Park's baseball field, community garden, and multi-use green space are steps away, plus you have the Riverland Terrace boat landing and playground right out the front door.</a:t>
            </a:r>
            <a:endParaRPr lang="en-US" sz="1300" i="1" dirty="0">
              <a:solidFill>
                <a:schemeClr val="bg2">
                  <a:lumMod val="50000"/>
                </a:schemeClr>
              </a:solidFill>
              <a:latin typeface="Lucida Sans" panose="020B0602030504020204" pitchFamily="34" charset="0"/>
            </a:endParaRPr>
          </a:p>
        </p:txBody>
      </p:sp>
      <p:sp>
        <p:nvSpPr>
          <p:cNvPr id="4" name="Rectangle 3"/>
          <p:cNvSpPr/>
          <p:nvPr/>
        </p:nvSpPr>
        <p:spPr>
          <a:xfrm>
            <a:off x="-1187" y="3750186"/>
            <a:ext cx="7773587" cy="723275"/>
          </a:xfrm>
          <a:prstGeom prst="rect">
            <a:avLst/>
          </a:prstGeom>
        </p:spPr>
        <p:txBody>
          <a:bodyPr wrap="square">
            <a:spAutoFit/>
          </a:bodyPr>
          <a:lstStyle/>
          <a:p>
            <a:pPr algn="ctr"/>
            <a:r>
              <a:rPr lang="en-US" sz="1800" b="1" dirty="0">
                <a:ln w="3175">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2061 Edisto Avenue</a:t>
            </a:r>
          </a:p>
          <a:p>
            <a:pPr algn="ctr"/>
            <a:r>
              <a:rPr lang="en-US" sz="1200" b="1" dirty="0">
                <a:ln w="3175">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Riverland Terrace </a:t>
            </a:r>
            <a:r>
              <a:rPr lang="en-US" sz="1200" b="1" dirty="0">
                <a:ln w="3175">
                  <a:solidFill>
                    <a:schemeClr val="bg2"/>
                  </a:solidFill>
                </a:ln>
                <a:solidFill>
                  <a:schemeClr val="bg1"/>
                </a:solidFill>
                <a:effectLst>
                  <a:outerShdw blurRad="50800" dist="38100" dir="5400000" algn="t" rotWithShape="0">
                    <a:prstClr val="black">
                      <a:alpha val="40000"/>
                    </a:prstClr>
                  </a:outerShdw>
                </a:effectLst>
                <a:latin typeface="Trebuchet MS" panose="020B0603020202020204" pitchFamily="34" charset="0"/>
              </a:rPr>
              <a:t>· </a:t>
            </a:r>
            <a:r>
              <a:rPr lang="en-US" sz="1200" b="1" dirty="0">
                <a:ln w="3175">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Charleston, SC 29412 </a:t>
            </a:r>
            <a:r>
              <a:rPr lang="en-US" sz="1200" b="1" dirty="0">
                <a:ln w="3175">
                  <a:solidFill>
                    <a:schemeClr val="bg2"/>
                  </a:solidFill>
                </a:ln>
                <a:solidFill>
                  <a:schemeClr val="bg1"/>
                </a:solidFill>
                <a:effectLst>
                  <a:outerShdw blurRad="50800" dist="38100" dir="5400000" algn="t" rotWithShape="0">
                    <a:prstClr val="black">
                      <a:alpha val="40000"/>
                    </a:prstClr>
                  </a:outerShdw>
                </a:effectLst>
                <a:latin typeface="Trebuchet MS" panose="020B0603020202020204" pitchFamily="34" charset="0"/>
              </a:rPr>
              <a:t>· </a:t>
            </a:r>
            <a:r>
              <a:rPr lang="en-US" sz="1200" b="1" dirty="0">
                <a:ln w="3175">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MLS# 17020887 </a:t>
            </a:r>
            <a:r>
              <a:rPr lang="en-US" sz="1200" b="1" dirty="0">
                <a:ln w="3175">
                  <a:solidFill>
                    <a:schemeClr val="bg2"/>
                  </a:solidFill>
                </a:ln>
                <a:solidFill>
                  <a:schemeClr val="bg1"/>
                </a:solidFill>
                <a:effectLst>
                  <a:outerShdw blurRad="50800" dist="38100" dir="5400000" algn="t" rotWithShape="0">
                    <a:prstClr val="black">
                      <a:alpha val="40000"/>
                    </a:prstClr>
                  </a:outerShdw>
                </a:effectLst>
                <a:latin typeface="Trebuchet MS" panose="020B0603020202020204" pitchFamily="34" charset="0"/>
              </a:rPr>
              <a:t>· </a:t>
            </a:r>
            <a:r>
              <a:rPr lang="en-US" sz="1200" b="1" dirty="0">
                <a:ln w="3175">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$369,000</a:t>
            </a:r>
          </a:p>
          <a:p>
            <a:pPr algn="ctr"/>
            <a:r>
              <a:rPr lang="en-US" sz="1100" b="1" i="1" dirty="0">
                <a:ln w="3175">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3 Bed </a:t>
            </a:r>
            <a:r>
              <a:rPr lang="en-US" sz="1100" b="1" i="1" dirty="0">
                <a:ln w="3175">
                  <a:solidFill>
                    <a:schemeClr val="bg2"/>
                  </a:solidFill>
                </a:ln>
                <a:solidFill>
                  <a:schemeClr val="bg1"/>
                </a:solidFill>
                <a:effectLst>
                  <a:outerShdw blurRad="50800" dist="38100" dir="5400000" algn="t" rotWithShape="0">
                    <a:prstClr val="black">
                      <a:alpha val="40000"/>
                    </a:prstClr>
                  </a:outerShdw>
                </a:effectLst>
                <a:latin typeface="Trebuchet MS" panose="020B0603020202020204" pitchFamily="34" charset="0"/>
              </a:rPr>
              <a:t>· </a:t>
            </a:r>
            <a:r>
              <a:rPr lang="en-US" sz="1100" b="1" i="1" dirty="0">
                <a:ln w="3175">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2 Bath </a:t>
            </a:r>
            <a:r>
              <a:rPr lang="en-US" sz="1100" b="1" i="1" dirty="0">
                <a:ln w="3175">
                  <a:solidFill>
                    <a:schemeClr val="bg2"/>
                  </a:solidFill>
                </a:ln>
                <a:solidFill>
                  <a:schemeClr val="bg1"/>
                </a:solidFill>
                <a:effectLst>
                  <a:outerShdw blurRad="50800" dist="38100" dir="5400000" algn="t" rotWithShape="0">
                    <a:prstClr val="black">
                      <a:alpha val="40000"/>
                    </a:prstClr>
                  </a:outerShdw>
                </a:effectLst>
                <a:latin typeface="Trebuchet MS" panose="020B0603020202020204" pitchFamily="34" charset="0"/>
              </a:rPr>
              <a:t>· </a:t>
            </a:r>
            <a:r>
              <a:rPr lang="en-US" sz="1100" b="1" i="1" dirty="0">
                <a:ln w="3175">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1,140sf</a:t>
            </a:r>
          </a:p>
        </p:txBody>
      </p:sp>
      <p:sp>
        <p:nvSpPr>
          <p:cNvPr id="30" name="Rectangle 29"/>
          <p:cNvSpPr/>
          <p:nvPr/>
        </p:nvSpPr>
        <p:spPr>
          <a:xfrm>
            <a:off x="1429230" y="9064823"/>
            <a:ext cx="4911561" cy="469359"/>
          </a:xfrm>
          <a:prstGeom prst="rect">
            <a:avLst/>
          </a:prstGeom>
        </p:spPr>
        <p:txBody>
          <a:bodyPr wrap="square">
            <a:spAutoFit/>
          </a:bodyPr>
          <a:lstStyle/>
          <a:p>
            <a:pPr algn="ctr"/>
            <a:r>
              <a:rPr lang="en-US" sz="1400" dirty="0">
                <a:latin typeface="Lucida Sans" panose="020B0602030504020204" pitchFamily="34" charset="0"/>
              </a:rPr>
              <a:t>Lee Lindler</a:t>
            </a:r>
            <a:br>
              <a:rPr lang="en-US" sz="1400" dirty="0">
                <a:latin typeface="Lucida Sans" panose="020B0602030504020204" pitchFamily="34" charset="0"/>
              </a:rPr>
            </a:br>
            <a:r>
              <a:rPr lang="en-US" sz="1050" dirty="0">
                <a:latin typeface="Lucida Sans" panose="020B0602030504020204" pitchFamily="34" charset="0"/>
              </a:rPr>
              <a:t>Cell (843) 637-0803 | LeeL@GoldenBearRealty.com</a:t>
            </a:r>
          </a:p>
        </p:txBody>
      </p:sp>
      <p:sp>
        <p:nvSpPr>
          <p:cNvPr id="35" name="Rectangle 34"/>
          <p:cNvSpPr/>
          <p:nvPr/>
        </p:nvSpPr>
        <p:spPr>
          <a:xfrm>
            <a:off x="-1188" y="9719846"/>
            <a:ext cx="7772396" cy="338554"/>
          </a:xfrm>
          <a:prstGeom prst="rect">
            <a:avLst/>
          </a:prstGeom>
        </p:spPr>
        <p:txBody>
          <a:bodyPr wrap="square" anchor="b">
            <a:spAutoFit/>
          </a:bodyPr>
          <a:lstStyle/>
          <a:p>
            <a:pPr algn="ctr"/>
            <a:r>
              <a:rPr lang="en-US" sz="800" dirty="0">
                <a:solidFill>
                  <a:schemeClr val="tx1">
                    <a:lumMod val="50000"/>
                    <a:lumOff val="50000"/>
                  </a:schemeClr>
                </a:solidFill>
                <a:latin typeface="Lucida Sans" panose="020B0602030504020204" pitchFamily="34" charset="0"/>
              </a:rPr>
              <a:t>Golden Bear Realty | 1900 Seabrook Island Rd | Seabrook Island, SC 29455</a:t>
            </a:r>
          </a:p>
          <a:p>
            <a:pPr algn="ctr"/>
            <a:r>
              <a:rPr lang="en-US" sz="800" dirty="0">
                <a:solidFill>
                  <a:schemeClr val="tx1">
                    <a:lumMod val="50000"/>
                    <a:lumOff val="50000"/>
                  </a:schemeClr>
                </a:solidFill>
                <a:latin typeface="Lucida Sans" panose="020B0602030504020204" pitchFamily="34" charset="0"/>
              </a:rPr>
              <a:t>www.goldenbearrealty.com</a:t>
            </a:r>
          </a:p>
        </p:txBody>
      </p:sp>
      <p:pic>
        <p:nvPicPr>
          <p:cNvPr id="37"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66048" y="9030411"/>
            <a:ext cx="898911"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582" y="9226688"/>
            <a:ext cx="1369696" cy="559235"/>
          </a:xfrm>
          <a:prstGeom prst="rect">
            <a:avLst/>
          </a:prstGeom>
          <a:effectLst/>
        </p:spPr>
      </p:pic>
      <p:sp>
        <p:nvSpPr>
          <p:cNvPr id="2" name="Title 1"/>
          <p:cNvSpPr>
            <a:spLocks noGrp="1"/>
          </p:cNvSpPr>
          <p:nvPr>
            <p:ph type="ctrTitle"/>
          </p:nvPr>
        </p:nvSpPr>
        <p:spPr>
          <a:xfrm>
            <a:off x="-591" y="0"/>
            <a:ext cx="7772395" cy="1138772"/>
          </a:xfrm>
          <a:effectLst/>
        </p:spPr>
        <p:txBody>
          <a:bodyPr anchor="t">
            <a:noAutofit/>
          </a:bodyPr>
          <a:lstStyle/>
          <a:p>
            <a:r>
              <a:rPr lang="en-US" sz="2800" i="1" dirty="0">
                <a:ln>
                  <a:solidFill>
                    <a:schemeClr val="bg2">
                      <a:lumMod val="50000"/>
                    </a:schemeClr>
                  </a:solidFill>
                </a:ln>
                <a:solidFill>
                  <a:srgbClr val="FFFF00"/>
                </a:solidFill>
                <a:effectLst>
                  <a:outerShdw blurRad="50800" dist="38100" dir="5400000" algn="t" rotWithShape="0">
                    <a:prstClr val="black">
                      <a:alpha val="40000"/>
                    </a:prstClr>
                  </a:outerShdw>
                </a:effectLst>
                <a:latin typeface="Lucida Sans" panose="020B0602030504020204" pitchFamily="34" charset="0"/>
              </a:rPr>
              <a:t>Price Reduced!</a:t>
            </a:r>
            <a:br>
              <a:rPr lang="en-US" sz="2800" i="1" dirty="0">
                <a:ln>
                  <a:solidFill>
                    <a:schemeClr val="bg2">
                      <a:lumMod val="50000"/>
                    </a:schemeClr>
                  </a:solidFill>
                </a:ln>
                <a:solidFill>
                  <a:srgbClr val="FFFF00"/>
                </a:solidFill>
                <a:effectLst>
                  <a:outerShdw blurRad="50800" dist="38100" dir="5400000" algn="t" rotWithShape="0">
                    <a:prstClr val="black">
                      <a:alpha val="40000"/>
                    </a:prstClr>
                  </a:outerShdw>
                </a:effectLst>
                <a:latin typeface="Lucida Sans" panose="020B0602030504020204" pitchFamily="34" charset="0"/>
              </a:rPr>
            </a:br>
            <a:r>
              <a:rPr lang="en-US" sz="2800" i="1" dirty="0">
                <a:ln>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Charming Riverland Terrace Makeover</a:t>
            </a:r>
            <a:endParaRPr lang="en-US" sz="2800" dirty="0">
              <a:ln>
                <a:solidFill>
                  <a:schemeClr val="bg2"/>
                </a:solidFill>
              </a:ln>
              <a:solidFill>
                <a:schemeClr val="bg1"/>
              </a:solidFill>
              <a:effectLst>
                <a:outerShdw blurRad="50800" dist="38100" dir="5400000" algn="t" rotWithShape="0">
                  <a:prstClr val="black">
                    <a:alpha val="40000"/>
                  </a:prstClr>
                </a:outerShdw>
              </a:effectLst>
              <a:latin typeface="Lucida Sans" panose="020B0602030504020204" pitchFamily="34" charset="0"/>
            </a:endParaRPr>
          </a:p>
        </p:txBody>
      </p:sp>
      <p:pic>
        <p:nvPicPr>
          <p:cNvPr id="5" name="Picture 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2137" y="4516587"/>
            <a:ext cx="1828800" cy="1216152"/>
          </a:xfrm>
          <a:prstGeom prst="rect">
            <a:avLst/>
          </a:prstGeom>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1022" y="4516587"/>
            <a:ext cx="1828800" cy="1216152"/>
          </a:xfrm>
          <a:prstGeom prst="rect">
            <a:avLst/>
          </a:prstGeom>
        </p:spPr>
      </p:pic>
      <p:pic>
        <p:nvPicPr>
          <p:cNvPr id="7" name="Picture 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2137" y="7699248"/>
            <a:ext cx="1828800" cy="1216152"/>
          </a:xfrm>
          <a:prstGeom prst="rect">
            <a:avLst/>
          </a:prstGeom>
        </p:spPr>
      </p:pic>
      <p:pic>
        <p:nvPicPr>
          <p:cNvPr id="8" name="Picture 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91022" y="7699248"/>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005099" y="4516587"/>
            <a:ext cx="1828800" cy="1216152"/>
          </a:xfrm>
          <a:prstGeom prst="rect">
            <a:avLst/>
          </a:prstGeom>
        </p:spPr>
      </p:pic>
      <p:pic>
        <p:nvPicPr>
          <p:cNvPr id="15" name="Picture 1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05099" y="7699248"/>
            <a:ext cx="1828800" cy="1216152"/>
          </a:xfrm>
          <a:prstGeom prst="rect">
            <a:avLst/>
          </a:prstGeom>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48061" y="4516587"/>
            <a:ext cx="1828800" cy="1216152"/>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948061" y="7699248"/>
            <a:ext cx="1828800" cy="1216152"/>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788</TotalTime>
  <Words>187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Lucida Sans</vt:lpstr>
      <vt:lpstr>Trebuchet MS</vt:lpstr>
      <vt:lpstr>Office Theme</vt:lpstr>
      <vt:lpstr>Price Reduced! Charming Riverland Terrace Makeover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2017-08-23T14:02:42Z</dcterms:modified>
</cp:coreProperties>
</file>