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150" d="100"/>
          <a:sy n="150" d="100"/>
        </p:scale>
        <p:origin x="906" y="-505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3/12/2026</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g"/><Relationship Id="rId19" Type="http://schemas.openxmlformats.org/officeDocument/2006/relationships/image" Target="../media/image16.jpeg"/><Relationship Id="rId4" Type="http://schemas.openxmlformats.org/officeDocument/2006/relationships/hyperlink" Target="https://www.zillow.com/view-imx/ead41564-41c7-40b8-ae1a-4f48b0e247b6/?utm_source=captureapp"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114800" y="4255953"/>
            <a:ext cx="4114800" cy="4670509"/>
          </a:xfrm>
          <a:prstGeom prst="rect">
            <a:avLst/>
          </a:prstGeom>
          <a:noFill/>
          <a:ln>
            <a:noFill/>
          </a:ln>
        </p:spPr>
        <p:txBody>
          <a:bodyPr wrap="square" anchor="ctr">
            <a:spAutoFit/>
          </a:bodyPr>
          <a:lstStyle/>
          <a:p>
            <a:pPr algn="ctr"/>
            <a:r>
              <a:rPr lang="en-US" sz="850" b="1" dirty="0">
                <a:solidFill>
                  <a:srgbClr val="083E6B"/>
                </a:solidFill>
                <a:latin typeface="Century Gothic" panose="020B0502020202020204" pitchFamily="34" charset="0"/>
              </a:rPr>
              <a:t>Wind your way down Rivertowne Parkway, through flowering trees and Spanish moss, to the exclusive and highly desired enclave of homes on </a:t>
            </a:r>
            <a:r>
              <a:rPr lang="en-US" sz="850" b="1" dirty="0" err="1">
                <a:solidFill>
                  <a:srgbClr val="083E6B"/>
                </a:solidFill>
                <a:latin typeface="Century Gothic" panose="020B0502020202020204" pitchFamily="34" charset="0"/>
              </a:rPr>
              <a:t>Willbrook</a:t>
            </a:r>
            <a:r>
              <a:rPr lang="en-US" sz="850" b="1" dirty="0">
                <a:solidFill>
                  <a:srgbClr val="083E6B"/>
                </a:solidFill>
                <a:latin typeface="Century Gothic" panose="020B0502020202020204" pitchFamily="34" charset="0"/>
              </a:rPr>
              <a:t> Ln. Perched directly across from the Wando River, this impressive custom residence embodies true Lowcountry living. Greeted by a classic southern front porch, aglow with the soft light of gas lanterns, you'll be drawn into a home where no detail was left unattended. Custom details abound throughout the main living level; hand scraped hardwood floors and abundant millwork including multi-piece crown molding and raised panel wainscotting plus much more. This home is a perfect marriage of built-for-entertaining and perfect for everyday living. At the heart is a fully renovated, stunningly gorgeous custom kitchen</a:t>
            </a:r>
          </a:p>
          <a:p>
            <a:pPr algn="ctr"/>
            <a:endParaRPr lang="en-US" sz="850" b="1" dirty="0">
              <a:solidFill>
                <a:srgbClr val="083E6B"/>
              </a:solidFill>
              <a:latin typeface="Century Gothic" panose="020B0502020202020204" pitchFamily="34" charset="0"/>
            </a:endParaRPr>
          </a:p>
          <a:p>
            <a:pPr algn="ctr"/>
            <a:r>
              <a:rPr lang="en-US" sz="850" b="1" dirty="0">
                <a:solidFill>
                  <a:srgbClr val="083E6B"/>
                </a:solidFill>
                <a:latin typeface="Century Gothic" panose="020B0502020202020204" pitchFamily="34" charset="0"/>
              </a:rPr>
              <a:t>The family room boasts an exquisite coffered ceiling, a second brick surround fireplace flanked by custom built-ins and backed by a striking barnwood wall. These elements combine to create a comfortable yet elevated space. Glass doors open to a large covered porch, which is where the fun and relaxation begin! Crank up the sounds with the Alexa controlled surround sound system that is located throughout the kitchen, family room, porch and pool pavilion. It's hard to imagine, but all of the incredible interior features pale in comparison to the outdoor living space. Lowcountry life is all about time outdoors, on the water, and in the sun and this home provides a wealth of options for just that. The definition of backyard oasis, just beyond the covered porch is a large paver patio for sun loungers gathered around the free form saltwater pool.</a:t>
            </a:r>
          </a:p>
          <a:p>
            <a:pPr algn="ctr"/>
            <a:endParaRPr lang="en-US" sz="850" b="1" dirty="0">
              <a:solidFill>
                <a:srgbClr val="083E6B"/>
              </a:solidFill>
              <a:latin typeface="Century Gothic" panose="020B0502020202020204" pitchFamily="34" charset="0"/>
            </a:endParaRPr>
          </a:p>
          <a:p>
            <a:pPr algn="ctr"/>
            <a:r>
              <a:rPr lang="en-US" sz="850" b="1" dirty="0">
                <a:solidFill>
                  <a:srgbClr val="083E6B"/>
                </a:solidFill>
                <a:latin typeface="Century Gothic" panose="020B0502020202020204" pitchFamily="34" charset="0"/>
              </a:rPr>
              <a:t>All of this and located in the prestigious Rivertowne on the Wando Neighborhood with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a:p>
            <a:pPr algn="ctr"/>
            <a:endParaRPr lang="en-US" sz="850" b="1" dirty="0">
              <a:solidFill>
                <a:srgbClr val="083E6B"/>
              </a:solidFill>
              <a:latin typeface="Century Gothic" panose="020B0502020202020204" pitchFamily="34" charset="0"/>
            </a:endParaRPr>
          </a:p>
          <a:p>
            <a:pPr algn="ctr"/>
            <a:r>
              <a:rPr lang="en-US" sz="850" b="1" dirty="0">
                <a:solidFill>
                  <a:srgbClr val="083E6B"/>
                </a:solidFill>
                <a:latin typeface="Century Gothic" panose="020B0502020202020204" pitchFamily="34" charset="0"/>
                <a:hlinkClick r:id="rId4"/>
              </a:rPr>
              <a:t>VIRTUAL TOUR</a:t>
            </a:r>
            <a:endParaRPr lang="en-US" sz="850" b="1" dirty="0">
              <a:solidFill>
                <a:srgbClr val="083E6B"/>
              </a:solidFill>
              <a:latin typeface="Century Gothic" panose="020B0502020202020204" pitchFamily="34" charset="0"/>
            </a:endParaRP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154826" y="7822669"/>
            <a:ext cx="1824228" cy="1216152"/>
          </a:xfrm>
          <a:prstGeom prst="rect">
            <a:avLst/>
          </a:prstGeom>
          <a:ln>
            <a:noFill/>
          </a:ln>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rcRect/>
          <a:stretch/>
        </p:blipFill>
        <p:spPr>
          <a:xfrm>
            <a:off x="154826" y="4724578"/>
            <a:ext cx="1824228" cy="1216152"/>
          </a:xfrm>
          <a:prstGeom prst="rect">
            <a:avLst/>
          </a:prstGeom>
          <a:ln>
            <a:noFill/>
          </a:ln>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rcRect/>
          <a:stretch/>
        </p:blipFill>
        <p:spPr>
          <a:xfrm>
            <a:off x="154826" y="3175532"/>
            <a:ext cx="1824228" cy="1216152"/>
          </a:xfrm>
          <a:prstGeom prst="rect">
            <a:avLst/>
          </a:prstGeom>
          <a:ln>
            <a:noFill/>
          </a:ln>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rcRect/>
          <a:stretch/>
        </p:blipFill>
        <p:spPr>
          <a:xfrm>
            <a:off x="2209870" y="6275646"/>
            <a:ext cx="1828800" cy="1211627"/>
          </a:xfrm>
          <a:prstGeom prst="rect">
            <a:avLst/>
          </a:prstGeom>
          <a:ln>
            <a:noFill/>
          </a:ln>
          <a:effectLst/>
        </p:spPr>
      </p:pic>
      <p:sp>
        <p:nvSpPr>
          <p:cNvPr id="29" name="Title 1"/>
          <p:cNvSpPr txBox="1">
            <a:spLocks/>
          </p:cNvSpPr>
          <p:nvPr/>
        </p:nvSpPr>
        <p:spPr>
          <a:xfrm>
            <a:off x="4114800" y="0"/>
            <a:ext cx="4114800" cy="6858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AMAZING!</a:t>
            </a:r>
          </a:p>
          <a:p>
            <a:pPr algn="ctr"/>
            <a:r>
              <a:rPr lang="en-US" sz="2200" i="1" dirty="0">
                <a:solidFill>
                  <a:srgbClr val="083E6B"/>
                </a:solidFill>
                <a:latin typeface="Century Gothic" pitchFamily="34" charset="0"/>
              </a:rPr>
              <a:t>SHOWS LIKE A MODEL</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52540" y="6273999"/>
            <a:ext cx="1828800" cy="1215401"/>
          </a:xfrm>
          <a:prstGeom prst="rect">
            <a:avLst/>
          </a:prstGeom>
          <a:ln>
            <a:noFill/>
          </a:ln>
          <a:effec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267270" y="683050"/>
            <a:ext cx="3809860" cy="2539906"/>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53876" y="76252"/>
            <a:ext cx="1826128"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12156"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12156" y="1625535"/>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12156" y="3174818"/>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54826" y="1626486"/>
            <a:ext cx="1824228" cy="1216152"/>
          </a:xfrm>
          <a:prstGeom prst="rect">
            <a:avLst/>
          </a:prstGeom>
          <a:ln>
            <a:noFill/>
          </a:ln>
          <a:effectLst/>
        </p:spPr>
      </p:pic>
      <p:sp>
        <p:nvSpPr>
          <p:cNvPr id="2" name="Title 1"/>
          <p:cNvSpPr>
            <a:spLocks noGrp="1"/>
          </p:cNvSpPr>
          <p:nvPr>
            <p:ph type="ctrTitle"/>
          </p:nvPr>
        </p:nvSpPr>
        <p:spPr>
          <a:xfrm>
            <a:off x="4114801" y="3220207"/>
            <a:ext cx="4114799" cy="865371"/>
          </a:xfrm>
        </p:spPr>
        <p:txBody>
          <a:bodyPr anchor="t">
            <a:noAutofit/>
          </a:bodyPr>
          <a:lstStyle/>
          <a:p>
            <a:r>
              <a:rPr lang="pt-BR" sz="2000" b="1" dirty="0">
                <a:solidFill>
                  <a:srgbClr val="083E6B"/>
                </a:solidFill>
                <a:latin typeface="Century Gothic" pitchFamily="34" charset="0"/>
              </a:rPr>
              <a:t>2065 Willbrook Lane</a:t>
            </a:r>
            <a:br>
              <a:rPr lang="pt-BR" sz="2000" b="1" dirty="0">
                <a:solidFill>
                  <a:srgbClr val="083E6B"/>
                </a:solidFill>
                <a:latin typeface="Century Gothic" pitchFamily="34" charset="0"/>
              </a:rPr>
            </a:br>
            <a:r>
              <a:rPr lang="en-US" sz="1500" dirty="0">
                <a:solidFill>
                  <a:srgbClr val="083E6B"/>
                </a:solidFill>
                <a:latin typeface="Century Gothic" pitchFamily="34" charset="0"/>
              </a:rPr>
              <a:t>Rivertowne | Mount Pleasant, SC 29466</a:t>
            </a:r>
            <a:br>
              <a:rPr lang="en-US" sz="1500" dirty="0">
                <a:solidFill>
                  <a:srgbClr val="083E6B"/>
                </a:solidFill>
                <a:latin typeface="Century Gothic" pitchFamily="34" charset="0"/>
              </a:rPr>
            </a:br>
            <a:r>
              <a:rPr lang="en-US" sz="1500" dirty="0">
                <a:solidFill>
                  <a:srgbClr val="083E6B"/>
                </a:solidFill>
                <a:latin typeface="Century Gothic" pitchFamily="34" charset="0"/>
              </a:rPr>
              <a:t>MLS# 26006230 | $2,175,000</a:t>
            </a:r>
            <a:endParaRPr lang="en-US" sz="15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rcRect t="11015" b="27684"/>
          <a:stretch>
            <a:fillRect/>
          </a:stretch>
        </p:blipFill>
        <p:spPr>
          <a:xfrm>
            <a:off x="381002" y="9218908"/>
            <a:ext cx="859292" cy="787676"/>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18908"/>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2714" y="9218908"/>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12156" y="4724101"/>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12156" y="7822669"/>
            <a:ext cx="1824228"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426</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2065 Willbrook Lane Rivertowne | Mount Pleasant, SC 29466 MLS# 26006230 | $2,175,000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112</cp:revision>
  <dcterms:created xsi:type="dcterms:W3CDTF">2006-08-16T00:00:00Z</dcterms:created>
  <dcterms:modified xsi:type="dcterms:W3CDTF">2026-03-12T15:27:18Z</dcterms:modified>
</cp:coreProperties>
</file>