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3" d="100"/>
          <a:sy n="83" d="100"/>
        </p:scale>
        <p:origin x="3594"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2/24/2026</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5488544"/>
          </a:xfrm>
          <a:prstGeom prst="rect">
            <a:avLst/>
          </a:prstGeom>
          <a:ln>
            <a:noFill/>
          </a:ln>
        </p:spPr>
      </p:pic>
      <p:sp>
        <p:nvSpPr>
          <p:cNvPr id="3" name="Subtitle 2"/>
          <p:cNvSpPr>
            <a:spLocks noGrp="1"/>
          </p:cNvSpPr>
          <p:nvPr>
            <p:ph type="subTitle" idx="1"/>
          </p:nvPr>
        </p:nvSpPr>
        <p:spPr>
          <a:xfrm>
            <a:off x="-477" y="5531982"/>
            <a:ext cx="7315677" cy="1293256"/>
          </a:xfrm>
        </p:spPr>
        <p:txBody>
          <a:bodyPr anchor="ctr">
            <a:noAutofit/>
          </a:bodyPr>
          <a:lstStyle/>
          <a:p>
            <a:r>
              <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rPr>
              <a:t>This well maintained 1 story ranch home with 4 bedrooms, 2 bathrooms. 4th large bedroom over the garage - ideal for a home office, playroom, or guest space. Open floor plan, flexible living areas. Convenient location close to shopping, dining, and major highways. Walking distance to schools. NEW ROOF 2025, new dishwasher, and HVAC system 2019, current termite bond. The master BR features - tray ceiling, walk in closet, dual vanity, soaking tub and separate shower. Step outside to the oversized patio, fenced in backyard. Refrigerator to convey</a:t>
            </a:r>
            <a:r>
              <a:rPr lang="en-US" sz="1200">
                <a:solidFill>
                  <a:schemeClr val="tx1"/>
                </a:solidFill>
                <a:latin typeface="Calibri" panose="020F0502020204030204" pitchFamily="34" charset="0"/>
                <a:ea typeface="Calibri" panose="020F0502020204030204" pitchFamily="34" charset="0"/>
                <a:cs typeface="Calibri" panose="020F0502020204030204" pitchFamily="34" charset="0"/>
              </a:rPr>
              <a:t>. </a:t>
            </a:r>
          </a:p>
          <a:p>
            <a:r>
              <a:rPr lang="en-US" sz="1200">
                <a:solidFill>
                  <a:schemeClr val="tx1"/>
                </a:solidFill>
                <a:latin typeface="Calibri" panose="020F0502020204030204" pitchFamily="34" charset="0"/>
                <a:ea typeface="Calibri" panose="020F0502020204030204" pitchFamily="34" charset="0"/>
                <a:cs typeface="Calibri" panose="020F0502020204030204" pitchFamily="34" charset="0"/>
              </a:rPr>
              <a:t>Move </a:t>
            </a:r>
            <a:r>
              <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rPr>
              <a:t>in Ready!</a:t>
            </a:r>
          </a:p>
        </p:txBody>
      </p:sp>
      <p:sp>
        <p:nvSpPr>
          <p:cNvPr id="13" name="Title 1"/>
          <p:cNvSpPr txBox="1">
            <a:spLocks/>
          </p:cNvSpPr>
          <p:nvPr/>
        </p:nvSpPr>
        <p:spPr>
          <a:xfrm>
            <a:off x="-477" y="0"/>
            <a:ext cx="7315201" cy="762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latin typeface="+mn-lt"/>
            </a:endParaRPr>
          </a:p>
        </p:txBody>
      </p:sp>
      <p:sp>
        <p:nvSpPr>
          <p:cNvPr id="4" name="Rectangle 3"/>
          <p:cNvSpPr/>
          <p:nvPr/>
        </p:nvSpPr>
        <p:spPr>
          <a:xfrm>
            <a:off x="228600" y="8943946"/>
            <a:ext cx="6858000" cy="200055"/>
          </a:xfrm>
          <a:prstGeom prst="rect">
            <a:avLst/>
          </a:prstGeom>
        </p:spPr>
        <p:txBody>
          <a:bodyPr wrap="square">
            <a:spAutoFit/>
          </a:bodyPr>
          <a:lstStyle/>
          <a:p>
            <a:pPr algn="ctr"/>
            <a:r>
              <a:rPr lang="en-US" sz="700" dirty="0">
                <a:solidFill>
                  <a:schemeClr val="bg1">
                    <a:lumMod val="65000"/>
                  </a:schemeClr>
                </a:solidFill>
                <a:latin typeface="Calibri" panose="020F0502020204030204" pitchFamily="34" charset="0"/>
                <a:ea typeface="Calibri" panose="020F0502020204030204" pitchFamily="34" charset="0"/>
                <a:cs typeface="Calibri" panose="020F0502020204030204" pitchFamily="34" charset="0"/>
              </a:rPr>
              <a:t>Olde Towne Realty, LLC | 239 Leach Lane | Cross, SC 29436</a:t>
            </a:r>
          </a:p>
        </p:txBody>
      </p:sp>
      <p:sp>
        <p:nvSpPr>
          <p:cNvPr id="7" name="Rectangle 6">
            <a:extLst>
              <a:ext uri="{FF2B5EF4-FFF2-40B4-BE49-F238E27FC236}">
                <a16:creationId xmlns:a16="http://schemas.microsoft.com/office/drawing/2014/main" id="{43AC12AE-E56C-1263-6924-8CC55A02743A}"/>
              </a:ext>
            </a:extLst>
          </p:cNvPr>
          <p:cNvSpPr/>
          <p:nvPr/>
        </p:nvSpPr>
        <p:spPr>
          <a:xfrm>
            <a:off x="1694906" y="8241519"/>
            <a:ext cx="3925690" cy="615553"/>
          </a:xfrm>
          <a:prstGeom prst="rect">
            <a:avLst/>
          </a:prstGeom>
        </p:spPr>
        <p:txBody>
          <a:bodyPr wrap="square">
            <a:spAutoFit/>
          </a:bodyPr>
          <a:lstStyle/>
          <a:p>
            <a:pPr algn="ctr"/>
            <a:r>
              <a:rPr lang="en-US" sz="1600" b="1" dirty="0">
                <a:latin typeface="Calibri" panose="020F0502020204030204" pitchFamily="34" charset="0"/>
                <a:ea typeface="Calibri" panose="020F0502020204030204" pitchFamily="34" charset="0"/>
                <a:cs typeface="Calibri" panose="020F0502020204030204" pitchFamily="34" charset="0"/>
              </a:rPr>
              <a:t>Aigul &amp; Paul Pavilonis</a:t>
            </a:r>
          </a:p>
          <a:p>
            <a:pPr algn="ctr"/>
            <a:r>
              <a:rPr lang="en-US" sz="900" dirty="0">
                <a:latin typeface="Calibri" panose="020F0502020204030204" pitchFamily="34" charset="0"/>
                <a:ea typeface="Calibri" panose="020F0502020204030204" pitchFamily="34" charset="0"/>
                <a:cs typeface="Calibri" panose="020F0502020204030204" pitchFamily="34" charset="0"/>
              </a:rPr>
              <a:t>Aigul | 843-964-8679 | aigulpavilonis@gmail.com</a:t>
            </a:r>
          </a:p>
          <a:p>
            <a:pPr algn="ctr"/>
            <a:r>
              <a:rPr lang="en-US" sz="900" dirty="0">
                <a:latin typeface="Calibri" panose="020F0502020204030204" pitchFamily="34" charset="0"/>
                <a:ea typeface="Calibri" panose="020F0502020204030204" pitchFamily="34" charset="0"/>
                <a:cs typeface="Calibri" panose="020F0502020204030204" pitchFamily="34" charset="0"/>
              </a:rPr>
              <a:t>Paul | 843-804-2085 | paulpavilonis430@gmail.com</a:t>
            </a:r>
          </a:p>
        </p:txBody>
      </p:sp>
      <p:pic>
        <p:nvPicPr>
          <p:cNvPr id="9" name="Picture 8">
            <a:extLst>
              <a:ext uri="{FF2B5EF4-FFF2-40B4-BE49-F238E27FC236}">
                <a16:creationId xmlns:a16="http://schemas.microsoft.com/office/drawing/2014/main" id="{14EE94D7-B83F-A524-3555-D0EF84D00BC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75246" y="8289847"/>
            <a:ext cx="996696" cy="567225"/>
          </a:xfrm>
          <a:prstGeom prst="rect">
            <a:avLst/>
          </a:prstGeom>
        </p:spPr>
      </p:pic>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94906" y="6868675"/>
            <a:ext cx="870634" cy="1160845"/>
          </a:xfrm>
          <a:prstGeom prst="rect">
            <a:avLst/>
          </a:prstGeom>
          <a:ln>
            <a:noFill/>
          </a:ln>
        </p:spPr>
      </p:pic>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731610" y="6868675"/>
            <a:ext cx="870634" cy="1160845"/>
          </a:xfrm>
          <a:prstGeom prst="rect">
            <a:avLst/>
          </a:prstGeom>
          <a:ln>
            <a:noFill/>
          </a:ln>
        </p:spPr>
      </p:pic>
      <p:pic>
        <p:nvPicPr>
          <p:cNvPr id="26" name="Picture 25">
            <a:extLst>
              <a:ext uri="{FF2B5EF4-FFF2-40B4-BE49-F238E27FC236}">
                <a16:creationId xmlns:a16="http://schemas.microsoft.com/office/drawing/2014/main" id="{A1462858-1296-40A9-BD80-26DE2FAE657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6868675"/>
            <a:ext cx="1547188" cy="1160845"/>
          </a:xfrm>
          <a:prstGeom prst="rect">
            <a:avLst/>
          </a:prstGeom>
          <a:ln>
            <a:noFill/>
          </a:ln>
        </p:spPr>
      </p:pic>
      <p:pic>
        <p:nvPicPr>
          <p:cNvPr id="10" name="Picture 9">
            <a:extLst>
              <a:ext uri="{FF2B5EF4-FFF2-40B4-BE49-F238E27FC236}">
                <a16:creationId xmlns:a16="http://schemas.microsoft.com/office/drawing/2014/main" id="{437B4CE2-0500-D24B-50EF-FA2E38AF062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713258" y="6868675"/>
            <a:ext cx="870634" cy="1160845"/>
          </a:xfrm>
          <a:prstGeom prst="rect">
            <a:avLst/>
          </a:prstGeom>
          <a:ln>
            <a:noFill/>
          </a:ln>
        </p:spPr>
      </p:pic>
      <p:pic>
        <p:nvPicPr>
          <p:cNvPr id="11" name="Picture 10">
            <a:extLst>
              <a:ext uri="{FF2B5EF4-FFF2-40B4-BE49-F238E27FC236}">
                <a16:creationId xmlns:a16="http://schemas.microsoft.com/office/drawing/2014/main" id="{78228529-3848-2D95-E150-1FD6EFE40831}"/>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768312" y="6868901"/>
            <a:ext cx="1546888" cy="1160620"/>
          </a:xfrm>
          <a:prstGeom prst="rect">
            <a:avLst/>
          </a:prstGeom>
          <a:ln>
            <a:noFill/>
          </a:ln>
        </p:spPr>
      </p:pic>
      <p:pic>
        <p:nvPicPr>
          <p:cNvPr id="15" name="Picture 14">
            <a:extLst>
              <a:ext uri="{FF2B5EF4-FFF2-40B4-BE49-F238E27FC236}">
                <a16:creationId xmlns:a16="http://schemas.microsoft.com/office/drawing/2014/main" id="{671D2EED-4A50-8EFD-22BF-BC842A7EC8C3}"/>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749962" y="6868675"/>
            <a:ext cx="870634" cy="1160845"/>
          </a:xfrm>
          <a:prstGeom prst="rect">
            <a:avLst/>
          </a:prstGeom>
          <a:ln>
            <a:noFill/>
          </a:ln>
        </p:spPr>
      </p:pic>
      <p:sp>
        <p:nvSpPr>
          <p:cNvPr id="17" name="TextBox 16">
            <a:extLst>
              <a:ext uri="{FF2B5EF4-FFF2-40B4-BE49-F238E27FC236}">
                <a16:creationId xmlns:a16="http://schemas.microsoft.com/office/drawing/2014/main" id="{6B668BB9-4293-674D-036C-89B00A540410}"/>
              </a:ext>
            </a:extLst>
          </p:cNvPr>
          <p:cNvSpPr txBox="1"/>
          <p:nvPr/>
        </p:nvSpPr>
        <p:spPr>
          <a:xfrm>
            <a:off x="0" y="0"/>
            <a:ext cx="3671886" cy="738664"/>
          </a:xfrm>
          <a:prstGeom prst="rect">
            <a:avLst/>
          </a:prstGeom>
          <a:noFill/>
        </p:spPr>
        <p:txBody>
          <a:bodyPr wrap="square">
            <a:spAutoFit/>
          </a:bodyPr>
          <a:lstStyle/>
          <a:p>
            <a:r>
              <a:rPr lang="en-US" sz="2000" b="1" dirty="0"/>
              <a:t>206 EQUINOX CIRCLE</a:t>
            </a:r>
          </a:p>
          <a:p>
            <a:r>
              <a:rPr lang="en-US" sz="1100" dirty="0"/>
              <a:t>HEATHERWOODS | LADSON, SC 29456</a:t>
            </a:r>
          </a:p>
          <a:p>
            <a:r>
              <a:rPr lang="en-US" sz="1100" dirty="0"/>
              <a:t>MLS# 25030432 | $344,000</a:t>
            </a:r>
          </a:p>
        </p:txBody>
      </p:sp>
      <p:sp>
        <p:nvSpPr>
          <p:cNvPr id="5" name="TextBox 4">
            <a:extLst>
              <a:ext uri="{FF2B5EF4-FFF2-40B4-BE49-F238E27FC236}">
                <a16:creationId xmlns:a16="http://schemas.microsoft.com/office/drawing/2014/main" id="{1CF2EDE2-3258-C793-1242-F1040793BA60}"/>
              </a:ext>
            </a:extLst>
          </p:cNvPr>
          <p:cNvSpPr txBox="1"/>
          <p:nvPr/>
        </p:nvSpPr>
        <p:spPr>
          <a:xfrm>
            <a:off x="3640238" y="0"/>
            <a:ext cx="3674962" cy="830997"/>
          </a:xfrm>
          <a:prstGeom prst="rect">
            <a:avLst/>
          </a:prstGeom>
          <a:noFill/>
        </p:spPr>
        <p:txBody>
          <a:bodyPr wrap="square">
            <a:spAutoFit/>
          </a:bodyPr>
          <a:lstStyle/>
          <a:p>
            <a:pPr algn="r"/>
            <a:r>
              <a:rPr lang="en-US" sz="1600" b="1" i="1" dirty="0">
                <a:solidFill>
                  <a:srgbClr val="FF0000"/>
                </a:solidFill>
                <a:effectLst>
                  <a:outerShdw blurRad="38100" dist="38100" dir="2700000" algn="tl">
                    <a:srgbClr val="000000">
                      <a:alpha val="43137"/>
                    </a:srgbClr>
                  </a:outerShdw>
                </a:effectLst>
              </a:rPr>
              <a:t>SELLER IS OFFERING $1000 BONUS</a:t>
            </a:r>
            <a:br>
              <a:rPr lang="en-US" sz="1600" b="1" i="1" dirty="0">
                <a:solidFill>
                  <a:srgbClr val="FF0000"/>
                </a:solidFill>
                <a:effectLst>
                  <a:outerShdw blurRad="38100" dist="38100" dir="2700000" algn="tl">
                    <a:srgbClr val="000000">
                      <a:alpha val="43137"/>
                    </a:srgbClr>
                  </a:outerShdw>
                </a:effectLst>
              </a:rPr>
            </a:br>
            <a:r>
              <a:rPr lang="en-US" sz="1600" b="1" i="1" dirty="0">
                <a:solidFill>
                  <a:srgbClr val="FF0000"/>
                </a:solidFill>
                <a:effectLst>
                  <a:outerShdw blurRad="38100" dist="38100" dir="2700000" algn="tl">
                    <a:srgbClr val="000000">
                      <a:alpha val="43137"/>
                    </a:srgbClr>
                  </a:outerShdw>
                </a:effectLst>
              </a:rPr>
              <a:t>TO BUYER’S AGENT</a:t>
            </a:r>
            <a:br>
              <a:rPr lang="en-US" sz="1600" b="1" i="1" dirty="0">
                <a:solidFill>
                  <a:srgbClr val="FF0000"/>
                </a:solidFill>
                <a:effectLst>
                  <a:outerShdw blurRad="38100" dist="38100" dir="2700000" algn="tl">
                    <a:srgbClr val="000000">
                      <a:alpha val="43137"/>
                    </a:srgbClr>
                  </a:outerShdw>
                </a:effectLst>
              </a:rPr>
            </a:br>
            <a:r>
              <a:rPr lang="en-US" sz="1600" b="1" i="1" dirty="0">
                <a:solidFill>
                  <a:srgbClr val="FF0000"/>
                </a:solidFill>
                <a:effectLst>
                  <a:outerShdw blurRad="38100" dist="38100" dir="2700000" algn="tl">
                    <a:srgbClr val="000000">
                      <a:alpha val="43137"/>
                    </a:srgbClr>
                  </a:outerShdw>
                </a:effectLst>
              </a:rPr>
              <a:t>W/ ACCEPTED OFFER</a:t>
            </a:r>
          </a:p>
        </p:txBody>
      </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180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61</cp:revision>
  <dcterms:created xsi:type="dcterms:W3CDTF">2006-08-16T00:00:00Z</dcterms:created>
  <dcterms:modified xsi:type="dcterms:W3CDTF">2026-02-24T17:41:56Z</dcterms:modified>
</cp:coreProperties>
</file>