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2688"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7/14/2025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599" y="4405412"/>
            <a:ext cx="7772401" cy="3282878"/>
          </a:xfrm>
        </p:spPr>
        <p:txBody>
          <a:bodyPr anchor="ctr">
            <a:noAutofit/>
          </a:bodyPr>
          <a:lstStyle/>
          <a:p>
            <a:r>
              <a:rPr lang="en-US" sz="1300" dirty="0">
                <a:solidFill>
                  <a:schemeClr val="tx1"/>
                </a:solidFill>
                <a:latin typeface="Century Gothic" panose="020B0502020202020204" pitchFamily="34" charset="0"/>
              </a:rPr>
              <a:t>This home is in the Perfect LOCATION, close to downtown Summerville, new Berlin G Parkway, Summerville Prep Academy, Ashley River Park, &amp; new Dorchester County Library. This beautiful Brick Ranch is Classic and Timeless. From the HUGE covered front porch flanked with white columns, to the black shutters and red front door, this home is a TRUE Southern Gem! Step into the open living, dining, and kitchen area complete with island and ship-lap accents. The kitchen includes stainless steel appliances and granite counter-tops. The laundry room is conveniently located off of the kitchen. From the laundry room you find a massive walk-up attic space for all of your storage needs.</a:t>
            </a:r>
          </a:p>
          <a:p>
            <a:r>
              <a:rPr lang="en-US" sz="1300" dirty="0">
                <a:solidFill>
                  <a:schemeClr val="tx1"/>
                </a:solidFill>
                <a:latin typeface="Century Gothic" panose="020B0502020202020204" pitchFamily="34" charset="0"/>
              </a:rPr>
              <a:t>There is also a spacious home office ready for the remote worker. Down the hallway you find two good-sized bedrooms on the left directly across from the large hall bath. The primary bedroom is located at the back with an en-suite bathroom. Through the French doors, enjoy your incredibly large &amp; private backyard, fully fenced and ready for your landscaped oasis! Recent updates include a brand NEW Hot Water heater and crawlspace work. There is NO HOA, you can easily store your boat or RV, install a pool for those Hot Summer days, or plant the home garden of your dreams. The possibilities are endless! This is the perfect starter home or investment property. Schedule your showing today!</a:t>
            </a:r>
          </a:p>
        </p:txBody>
      </p:sp>
      <p:sp>
        <p:nvSpPr>
          <p:cNvPr id="6" name="Rectangle 5"/>
          <p:cNvSpPr/>
          <p:nvPr/>
        </p:nvSpPr>
        <p:spPr>
          <a:xfrm>
            <a:off x="0" y="0"/>
            <a:ext cx="8229600" cy="812194"/>
          </a:xfrm>
          <a:prstGeom prst="rect">
            <a:avLst/>
          </a:prstGeom>
          <a:solidFill>
            <a:srgbClr val="BEAF8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983160"/>
            <a:ext cx="8229600" cy="615553"/>
          </a:xfrm>
          <a:prstGeom prst="rect">
            <a:avLst/>
          </a:prstGeom>
          <a:ln>
            <a:noFill/>
          </a:ln>
        </p:spPr>
        <p:txBody>
          <a:bodyPr wrap="square" anchor="ctr">
            <a:spAutoFit/>
          </a:bodyPr>
          <a:lstStyle/>
          <a:p>
            <a:pPr algn="ctr"/>
            <a:r>
              <a:rPr lang="en-US" sz="1800" b="1" dirty="0">
                <a:solidFill>
                  <a:sysClr val="windowText" lastClr="000000"/>
                </a:solidFill>
                <a:latin typeface="Century Gothic" panose="020B0502020202020204" pitchFamily="34" charset="0"/>
              </a:rPr>
              <a:t>206 Jimbo Road</a:t>
            </a:r>
          </a:p>
          <a:p>
            <a:pPr algn="ctr"/>
            <a:r>
              <a:rPr lang="en-US" sz="1600" dirty="0">
                <a:solidFill>
                  <a:sysClr val="windowText" lastClr="000000"/>
                </a:solidFill>
                <a:latin typeface="Century Gothic" panose="020B0502020202020204" pitchFamily="34" charset="0"/>
              </a:rPr>
              <a:t>Evergreen | Summerville, SC 29485 | MLS# 25013106 | $338,500</a:t>
            </a:r>
          </a:p>
        </p:txBody>
      </p:sp>
      <p:sp>
        <p:nvSpPr>
          <p:cNvPr id="13" name="Rectangle 12"/>
          <p:cNvSpPr/>
          <p:nvPr/>
        </p:nvSpPr>
        <p:spPr>
          <a:xfrm>
            <a:off x="1" y="144487"/>
            <a:ext cx="8229600" cy="523220"/>
          </a:xfrm>
          <a:prstGeom prst="rect">
            <a:avLst/>
          </a:prstGeom>
        </p:spPr>
        <p:txBody>
          <a:bodyPr wrap="square">
            <a:spAutoFit/>
          </a:bodyPr>
          <a:lstStyle/>
          <a:p>
            <a:pPr algn="ctr"/>
            <a:r>
              <a:rPr lang="en-US" sz="2800" b="1" dirty="0">
                <a:solidFill>
                  <a:schemeClr val="bg1"/>
                </a:solidFill>
                <a:effectLst>
                  <a:outerShdw blurRad="50800" dist="38100" dir="5400000" algn="t" rotWithShape="0">
                    <a:prstClr val="black">
                      <a:alpha val="40000"/>
                    </a:prstClr>
                  </a:outerShdw>
                </a:effectLst>
                <a:latin typeface="Adobe Handwriting Frank" panose="03080402040302070206" pitchFamily="66" charset="0"/>
                <a:ea typeface="Adobe Fan Heiti Std B" panose="020B0700000000000000" pitchFamily="34" charset="-128"/>
              </a:rPr>
              <a:t>Classic Brick Ranch In Summerville - Brand New Roof!!</a:t>
            </a:r>
          </a:p>
        </p:txBody>
      </p:sp>
      <p:pic>
        <p:nvPicPr>
          <p:cNvPr id="1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593169" y="38100"/>
            <a:ext cx="929022" cy="1122764"/>
          </a:xfrm>
          <a:prstGeom prst="rect">
            <a:avLst/>
          </a:prstGeom>
          <a:noFill/>
          <a:ln w="28575">
            <a:solidFill>
              <a:schemeClr val="bg2">
                <a:lumMod val="90000"/>
              </a:schemeClr>
            </a:solidFill>
          </a:ln>
          <a:extLst>
            <a:ext uri="{909E8E84-426E-40DD-AFC4-6F175D3DCCD1}">
              <a14:hiddenFill xmlns:a14="http://schemas.microsoft.com/office/drawing/2010/main">
                <a:solidFill>
                  <a:srgbClr val="FFFFFF"/>
                </a:solidFill>
              </a14:hiddenFill>
            </a:ext>
          </a:extLst>
        </p:spPr>
      </p:pic>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p:blipFill>
        <p:spPr>
          <a:xfrm>
            <a:off x="2249240" y="7844646"/>
            <a:ext cx="1714500" cy="1143000"/>
          </a:xfrm>
          <a:prstGeom prst="rect">
            <a:avLst/>
          </a:prstGeom>
          <a:ln>
            <a:noFill/>
          </a:ln>
          <a:effectLst/>
        </p:spPr>
      </p:pic>
      <p:pic>
        <p:nvPicPr>
          <p:cNvPr id="23" name="Picture 22"/>
          <p:cNvPicPr>
            <a:picLocks noChangeAspect="1"/>
          </p:cNvPicPr>
          <p:nvPr/>
        </p:nvPicPr>
        <p:blipFill>
          <a:blip r:embed="rId4" cstate="print">
            <a:extLst>
              <a:ext uri="{28A0092B-C50C-407E-A947-70E740481C1C}">
                <a14:useLocalDpi xmlns:a14="http://schemas.microsoft.com/office/drawing/2010/main" val="0"/>
              </a:ext>
            </a:extLst>
          </a:blip>
          <a:stretch/>
        </p:blipFill>
        <p:spPr>
          <a:xfrm>
            <a:off x="6288734" y="7844646"/>
            <a:ext cx="1714500" cy="1143000"/>
          </a:xfrm>
          <a:prstGeom prst="rect">
            <a:avLst/>
          </a:prstGeom>
          <a:ln>
            <a:noFill/>
          </a:ln>
          <a:effectLst/>
        </p:spPr>
      </p:pic>
      <p:pic>
        <p:nvPicPr>
          <p:cNvPr id="34" name="Picture 33">
            <a:extLst>
              <a:ext uri="{FF2B5EF4-FFF2-40B4-BE49-F238E27FC236}">
                <a16:creationId xmlns:a16="http://schemas.microsoft.com/office/drawing/2014/main" id="{22B73E9F-D68C-45AE-99E3-3BBD12094132}"/>
              </a:ext>
            </a:extLst>
          </p:cNvPr>
          <p:cNvPicPr>
            <a:picLocks noChangeAspect="1"/>
          </p:cNvPicPr>
          <p:nvPr/>
        </p:nvPicPr>
        <p:blipFill>
          <a:blip r:embed="rId5" cstate="print">
            <a:extLst>
              <a:ext uri="{28A0092B-C50C-407E-A947-70E740481C1C}">
                <a14:useLocalDpi xmlns:a14="http://schemas.microsoft.com/office/drawing/2010/main" val="0"/>
              </a:ext>
            </a:extLst>
          </a:blip>
          <a:stretch/>
        </p:blipFill>
        <p:spPr>
          <a:xfrm>
            <a:off x="228600" y="7844646"/>
            <a:ext cx="1714500" cy="1143000"/>
          </a:xfrm>
          <a:prstGeom prst="rect">
            <a:avLst/>
          </a:prstGeom>
          <a:ln>
            <a:noFill/>
          </a:ln>
          <a:effectLst/>
        </p:spPr>
      </p:pic>
      <p:pic>
        <p:nvPicPr>
          <p:cNvPr id="33" name="Picture 32">
            <a:extLst>
              <a:ext uri="{FF2B5EF4-FFF2-40B4-BE49-F238E27FC236}">
                <a16:creationId xmlns:a16="http://schemas.microsoft.com/office/drawing/2014/main" id="{9E7196DD-0F67-4E97-859C-436764631886}"/>
              </a:ext>
            </a:extLst>
          </p:cNvPr>
          <p:cNvPicPr>
            <a:picLocks noChangeAspect="1"/>
          </p:cNvPicPr>
          <p:nvPr/>
        </p:nvPicPr>
        <p:blipFill>
          <a:blip r:embed="rId6" cstate="print">
            <a:extLst>
              <a:ext uri="{28A0092B-C50C-407E-A947-70E740481C1C}">
                <a14:useLocalDpi xmlns:a14="http://schemas.microsoft.com/office/drawing/2010/main" val="0"/>
              </a:ext>
            </a:extLst>
          </a:blip>
          <a:stretch/>
        </p:blipFill>
        <p:spPr>
          <a:xfrm>
            <a:off x="4269880" y="7844646"/>
            <a:ext cx="1712714" cy="1143000"/>
          </a:xfrm>
          <a:prstGeom prst="rect">
            <a:avLst/>
          </a:prstGeom>
          <a:ln>
            <a:noFill/>
          </a:ln>
          <a:effectLst/>
        </p:spPr>
      </p:pic>
      <p:sp>
        <p:nvSpPr>
          <p:cNvPr id="24" name="Rectangle 23">
            <a:extLst>
              <a:ext uri="{FF2B5EF4-FFF2-40B4-BE49-F238E27FC236}">
                <a16:creationId xmlns:a16="http://schemas.microsoft.com/office/drawing/2014/main" id="{BDF408B4-4F12-4DD5-B1AF-D0A7785D28C5}"/>
              </a:ext>
            </a:extLst>
          </p:cNvPr>
          <p:cNvSpPr/>
          <p:nvPr/>
        </p:nvSpPr>
        <p:spPr>
          <a:xfrm>
            <a:off x="0" y="9144001"/>
            <a:ext cx="8229600" cy="91440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a:t>
            </a:r>
          </a:p>
          <a:p>
            <a:pPr algn="r"/>
            <a:r>
              <a:rPr lang="fr-FR"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140 N Main Street</a:t>
            </a:r>
          </a:p>
          <a:p>
            <a:pPr algn="r"/>
            <a:r>
              <a:rPr lang="fr-FR"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Suite 101</a:t>
            </a:r>
          </a:p>
          <a:p>
            <a:pPr algn="r"/>
            <a:r>
              <a:rPr lang="fr-FR" sz="1000" dirty="0" err="1">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Summerville</a:t>
            </a:r>
            <a:r>
              <a:rPr lang="fr-FR"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 SC 29483</a:t>
            </a:r>
            <a:endPar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endParaRPr>
          </a:p>
        </p:txBody>
      </p:sp>
      <p:pic>
        <p:nvPicPr>
          <p:cNvPr id="26" name="Picture 2">
            <a:extLst>
              <a:ext uri="{FF2B5EF4-FFF2-40B4-BE49-F238E27FC236}">
                <a16:creationId xmlns:a16="http://schemas.microsoft.com/office/drawing/2014/main" id="{D4B8056A-ADDD-421E-AFBA-A7891F6B874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p:blipFill>
        <p:spPr bwMode="auto">
          <a:xfrm>
            <a:off x="3431396" y="9451594"/>
            <a:ext cx="136680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rcRect l="78" r="78"/>
          <a:stretch/>
        </p:blipFill>
        <p:spPr>
          <a:xfrm>
            <a:off x="228600" y="1763119"/>
            <a:ext cx="3735140" cy="2493987"/>
          </a:xfrm>
          <a:prstGeom prst="rect">
            <a:avLst/>
          </a:prstGeom>
        </p:spPr>
      </p:pic>
      <p:pic>
        <p:nvPicPr>
          <p:cNvPr id="28" name="Picture 27">
            <a:extLst>
              <a:ext uri="{FF2B5EF4-FFF2-40B4-BE49-F238E27FC236}">
                <a16:creationId xmlns:a16="http://schemas.microsoft.com/office/drawing/2014/main" id="{16749EC2-9CBF-4760-96A4-46FA66C48B4B}"/>
              </a:ext>
            </a:extLst>
          </p:cNvPr>
          <p:cNvPicPr>
            <a:picLocks noChangeAspect="1"/>
          </p:cNvPicPr>
          <p:nvPr/>
        </p:nvPicPr>
        <p:blipFill>
          <a:blip r:embed="rId9" cstate="print">
            <a:extLst>
              <a:ext uri="{28A0092B-C50C-407E-A947-70E740481C1C}">
                <a14:useLocalDpi xmlns:a14="http://schemas.microsoft.com/office/drawing/2010/main" val="0"/>
              </a:ext>
            </a:extLst>
          </a:blip>
          <a:srcRect l="78" r="78"/>
          <a:stretch/>
        </p:blipFill>
        <p:spPr>
          <a:xfrm>
            <a:off x="4265863" y="1762374"/>
            <a:ext cx="3737372" cy="2495477"/>
          </a:xfrm>
          <a:prstGeom prst="rect">
            <a:avLst/>
          </a:prstGeom>
        </p:spPr>
      </p:pic>
      <p:sp>
        <p:nvSpPr>
          <p:cNvPr id="5" name="Rectangle 4"/>
          <p:cNvSpPr/>
          <p:nvPr/>
        </p:nvSpPr>
        <p:spPr>
          <a:xfrm>
            <a:off x="76201" y="9224175"/>
            <a:ext cx="3810000" cy="754053"/>
          </a:xfrm>
          <a:prstGeom prst="rect">
            <a:avLst/>
          </a:prstGeom>
        </p:spPr>
        <p:txBody>
          <a:bodyPr wrap="square" lIns="0" tIns="0" rIns="0" bIns="0" anchor="ctr">
            <a:spAutoFit/>
          </a:bodyPr>
          <a:lstStyle/>
          <a:p>
            <a:r>
              <a:rPr lang="en-US" sz="1600" b="1" dirty="0">
                <a:solidFill>
                  <a:schemeClr val="bg1"/>
                </a:solidFill>
                <a:latin typeface="Century Gothic" panose="020B0502020202020204" pitchFamily="34" charset="0"/>
              </a:rPr>
              <a:t>Andrea Barlow</a:t>
            </a:r>
          </a:p>
          <a:p>
            <a:r>
              <a:rPr lang="en-US" sz="1100" dirty="0">
                <a:solidFill>
                  <a:schemeClr val="bg1"/>
                </a:solidFill>
                <a:latin typeface="Century Gothic" panose="020B0502020202020204" pitchFamily="34" charset="0"/>
              </a:rPr>
              <a:t>864-451-2098</a:t>
            </a:r>
          </a:p>
          <a:p>
            <a:r>
              <a:rPr lang="en-US" sz="1100" dirty="0">
                <a:solidFill>
                  <a:schemeClr val="bg1"/>
                </a:solidFill>
                <a:latin typeface="Century Gothic" panose="020B0502020202020204" pitchFamily="34" charset="0"/>
              </a:rPr>
              <a:t>abarlow@century21properties.com</a:t>
            </a:r>
          </a:p>
          <a:p>
            <a:r>
              <a:rPr lang="en-US" sz="1100" dirty="0">
                <a:solidFill>
                  <a:schemeClr val="bg1"/>
                </a:solidFill>
                <a:latin typeface="Century Gothic" panose="020B0502020202020204" pitchFamily="34" charset="0"/>
              </a:rPr>
              <a:t>www.century21properties.com</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521</TotalTime>
  <Words>311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63</cp:revision>
  <dcterms:created xsi:type="dcterms:W3CDTF">2006-08-16T00:00:00Z</dcterms:created>
  <dcterms:modified xsi:type="dcterms:W3CDTF">2025-07-14T14:34:24Z</dcterms:modified>
</cp:coreProperties>
</file>