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A7A4"/>
    <a:srgbClr val="2D4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5" d="100"/>
          <a:sy n="125" d="100"/>
        </p:scale>
        <p:origin x="1950" y="-12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96484"/>
            <a:ext cx="6217920" cy="3183467"/>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802717"/>
            <a:ext cx="5486400" cy="2207683"/>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203290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3114931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486834"/>
            <a:ext cx="1577340"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09080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58FAB-CE93-4587-A046-D44F9D67A64E}"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85180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279653"/>
            <a:ext cx="6309360" cy="3803649"/>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119286"/>
            <a:ext cx="6309360" cy="2000249"/>
          </a:xfrm>
        </p:spPr>
        <p:txBody>
          <a:bodyPr/>
          <a:lstStyle>
            <a:lvl1pPr marL="0" indent="0">
              <a:buNone/>
              <a:defRPr sz="1920">
                <a:solidFill>
                  <a:schemeClr val="tx1">
                    <a:tint val="82000"/>
                  </a:schemeClr>
                </a:solidFill>
              </a:defRPr>
            </a:lvl1pPr>
            <a:lvl2pPr marL="365760" indent="0">
              <a:buNone/>
              <a:defRPr sz="1600">
                <a:solidFill>
                  <a:schemeClr val="tx1">
                    <a:tint val="82000"/>
                  </a:schemeClr>
                </a:solidFill>
              </a:defRPr>
            </a:lvl2pPr>
            <a:lvl3pPr marL="731520" indent="0">
              <a:buNone/>
              <a:defRPr sz="1440">
                <a:solidFill>
                  <a:schemeClr val="tx1">
                    <a:tint val="82000"/>
                  </a:schemeClr>
                </a:solidFill>
              </a:defRPr>
            </a:lvl3pPr>
            <a:lvl4pPr marL="1097280" indent="0">
              <a:buNone/>
              <a:defRPr sz="1280">
                <a:solidFill>
                  <a:schemeClr val="tx1">
                    <a:tint val="82000"/>
                  </a:schemeClr>
                </a:solidFill>
              </a:defRPr>
            </a:lvl4pPr>
            <a:lvl5pPr marL="1463040" indent="0">
              <a:buNone/>
              <a:defRPr sz="1280">
                <a:solidFill>
                  <a:schemeClr val="tx1">
                    <a:tint val="82000"/>
                  </a:schemeClr>
                </a:solidFill>
              </a:defRPr>
            </a:lvl5pPr>
            <a:lvl6pPr marL="1828800" indent="0">
              <a:buNone/>
              <a:defRPr sz="1280">
                <a:solidFill>
                  <a:schemeClr val="tx1">
                    <a:tint val="82000"/>
                  </a:schemeClr>
                </a:solidFill>
              </a:defRPr>
            </a:lvl6pPr>
            <a:lvl7pPr marL="2194560" indent="0">
              <a:buNone/>
              <a:defRPr sz="1280">
                <a:solidFill>
                  <a:schemeClr val="tx1">
                    <a:tint val="82000"/>
                  </a:schemeClr>
                </a:solidFill>
              </a:defRPr>
            </a:lvl7pPr>
            <a:lvl8pPr marL="2560320" indent="0">
              <a:buNone/>
              <a:defRPr sz="1280">
                <a:solidFill>
                  <a:schemeClr val="tx1">
                    <a:tint val="82000"/>
                  </a:schemeClr>
                </a:solidFill>
              </a:defRPr>
            </a:lvl8pPr>
            <a:lvl9pPr marL="2926080" indent="0">
              <a:buNone/>
              <a:defRPr sz="12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758FAB-CE93-4587-A046-D44F9D67A64E}"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83805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58FAB-CE93-4587-A046-D44F9D67A64E}"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194769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486836"/>
            <a:ext cx="6309360"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241551"/>
            <a:ext cx="3094672"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241551"/>
            <a:ext cx="3109913" cy="1098549"/>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58FAB-CE93-4587-A046-D44F9D67A64E}" type="datetimeFigureOut">
              <a:rPr lang="en-US" smtClean="0"/>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241066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58FAB-CE93-4587-A046-D44F9D67A64E}" type="datetimeFigureOut">
              <a:rPr lang="en-US" smtClean="0"/>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203449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58FAB-CE93-4587-A046-D44F9D67A64E}"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409792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16569"/>
            <a:ext cx="3703320" cy="6498167"/>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758FAB-CE93-4587-A046-D44F9D67A64E}"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399258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09600"/>
            <a:ext cx="2359342" cy="213360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16569"/>
            <a:ext cx="3703320" cy="6498167"/>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743200"/>
            <a:ext cx="2359342" cy="5082117"/>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2B758FAB-CE93-4587-A046-D44F9D67A64E}"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960444-3F85-4594-8D93-CC6B9C1201AC}" type="slidenum">
              <a:rPr lang="en-US" smtClean="0"/>
              <a:t>‹#›</a:t>
            </a:fld>
            <a:endParaRPr lang="en-US"/>
          </a:p>
        </p:txBody>
      </p:sp>
    </p:spTree>
    <p:extLst>
      <p:ext uri="{BB962C8B-B14F-4D97-AF65-F5344CB8AC3E}">
        <p14:creationId xmlns:p14="http://schemas.microsoft.com/office/powerpoint/2010/main" val="89026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486836"/>
            <a:ext cx="6309360"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475136"/>
            <a:ext cx="1645920" cy="486833"/>
          </a:xfrm>
          <a:prstGeom prst="rect">
            <a:avLst/>
          </a:prstGeom>
        </p:spPr>
        <p:txBody>
          <a:bodyPr vert="horz" lIns="91440" tIns="45720" rIns="91440" bIns="45720" rtlCol="0" anchor="ctr"/>
          <a:lstStyle>
            <a:lvl1pPr algn="l">
              <a:defRPr sz="960">
                <a:solidFill>
                  <a:schemeClr val="tx1">
                    <a:tint val="82000"/>
                  </a:schemeClr>
                </a:solidFill>
              </a:defRPr>
            </a:lvl1pPr>
          </a:lstStyle>
          <a:p>
            <a:fld id="{2B758FAB-CE93-4587-A046-D44F9D67A64E}" type="datetimeFigureOut">
              <a:rPr lang="en-US" smtClean="0"/>
              <a:t>3/12/2026</a:t>
            </a:fld>
            <a:endParaRPr lang="en-US"/>
          </a:p>
        </p:txBody>
      </p:sp>
      <p:sp>
        <p:nvSpPr>
          <p:cNvPr id="5" name="Footer Placeholder 4"/>
          <p:cNvSpPr>
            <a:spLocks noGrp="1"/>
          </p:cNvSpPr>
          <p:nvPr>
            <p:ph type="ftr" sz="quarter" idx="3"/>
          </p:nvPr>
        </p:nvSpPr>
        <p:spPr>
          <a:xfrm>
            <a:off x="2423160" y="8475136"/>
            <a:ext cx="2468880" cy="486833"/>
          </a:xfrm>
          <a:prstGeom prst="rect">
            <a:avLst/>
          </a:prstGeom>
        </p:spPr>
        <p:txBody>
          <a:bodyPr vert="horz" lIns="91440" tIns="45720" rIns="91440" bIns="45720" rtlCol="0" anchor="ctr"/>
          <a:lstStyle>
            <a:lvl1pPr algn="ctr">
              <a:defRPr sz="9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166360" y="8475136"/>
            <a:ext cx="1645920" cy="486833"/>
          </a:xfrm>
          <a:prstGeom prst="rect">
            <a:avLst/>
          </a:prstGeom>
        </p:spPr>
        <p:txBody>
          <a:bodyPr vert="horz" lIns="91440" tIns="45720" rIns="91440" bIns="45720" rtlCol="0" anchor="ctr"/>
          <a:lstStyle>
            <a:lvl1pPr algn="r">
              <a:defRPr sz="960">
                <a:solidFill>
                  <a:schemeClr val="tx1">
                    <a:tint val="82000"/>
                  </a:schemeClr>
                </a:solidFill>
              </a:defRPr>
            </a:lvl1pPr>
          </a:lstStyle>
          <a:p>
            <a:fld id="{58960444-3F85-4594-8D93-CC6B9C1201AC}" type="slidenum">
              <a:rPr lang="en-US" smtClean="0"/>
              <a:t>‹#›</a:t>
            </a:fld>
            <a:endParaRPr lang="en-US"/>
          </a:p>
        </p:txBody>
      </p:sp>
    </p:spTree>
    <p:extLst>
      <p:ext uri="{BB962C8B-B14F-4D97-AF65-F5344CB8AC3E}">
        <p14:creationId xmlns:p14="http://schemas.microsoft.com/office/powerpoint/2010/main" val="320245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80D35-CBB1-8080-C9BF-F2BFC9EF477F}"/>
              </a:ext>
            </a:extLst>
          </p:cNvPr>
          <p:cNvSpPr>
            <a:spLocks noGrp="1"/>
          </p:cNvSpPr>
          <p:nvPr>
            <p:ph type="ctrTitle"/>
          </p:nvPr>
        </p:nvSpPr>
        <p:spPr>
          <a:xfrm>
            <a:off x="4247456" y="2"/>
            <a:ext cx="3067744" cy="2815082"/>
          </a:xfrm>
        </p:spPr>
        <p:txBody>
          <a:bodyPr anchor="ctr">
            <a:noAutofit/>
          </a:bodyPr>
          <a:lstStyle/>
          <a:p>
            <a:r>
              <a:rPr lang="en-US" sz="6600" dirty="0">
                <a:solidFill>
                  <a:srgbClr val="30A7A4"/>
                </a:solidFill>
                <a:latin typeface="Fave Script Bold Pro" pitchFamily="2" charset="0"/>
              </a:rPr>
              <a:t>Riverland Terrace Opportunity</a:t>
            </a:r>
          </a:p>
        </p:txBody>
      </p:sp>
      <p:sp>
        <p:nvSpPr>
          <p:cNvPr id="7" name="TextBox 6">
            <a:extLst>
              <a:ext uri="{FF2B5EF4-FFF2-40B4-BE49-F238E27FC236}">
                <a16:creationId xmlns:a16="http://schemas.microsoft.com/office/drawing/2014/main" id="{EA3F3C9D-6A41-C38C-3646-2D8A8ED679A0}"/>
              </a:ext>
            </a:extLst>
          </p:cNvPr>
          <p:cNvSpPr txBox="1"/>
          <p:nvPr/>
        </p:nvSpPr>
        <p:spPr>
          <a:xfrm>
            <a:off x="0" y="2902918"/>
            <a:ext cx="7315200" cy="754053"/>
          </a:xfrm>
          <a:prstGeom prst="rect">
            <a:avLst/>
          </a:prstGeom>
          <a:noFill/>
        </p:spPr>
        <p:txBody>
          <a:bodyPr wrap="square">
            <a:spAutoFit/>
          </a:bodyPr>
          <a:lstStyle/>
          <a:p>
            <a:pPr algn="ctr"/>
            <a:r>
              <a:rPr lang="en-US" sz="2800" dirty="0">
                <a:solidFill>
                  <a:srgbClr val="2D435E"/>
                </a:solidFill>
                <a:latin typeface="Aptos Black" panose="020B0004020202020204" pitchFamily="34" charset="0"/>
                <a:ea typeface="Adobe Gothic Std B" panose="020B0800000000000000" pitchFamily="34" charset="-128"/>
              </a:rPr>
              <a:t>2078 SAINT JAMES DRIVE</a:t>
            </a:r>
          </a:p>
          <a:p>
            <a:pPr algn="ctr"/>
            <a:r>
              <a:rPr lang="en-US" sz="1500" dirty="0">
                <a:solidFill>
                  <a:srgbClr val="2D435E"/>
                </a:solidFill>
                <a:latin typeface="Aptos" panose="020B0004020202020204" pitchFamily="34" charset="0"/>
                <a:ea typeface="Adobe Gothic Std B" panose="020B0800000000000000" pitchFamily="34" charset="-128"/>
              </a:rPr>
              <a:t>CHARLESTON, SC 29412 | MLS# 25024859 | $999,000</a:t>
            </a:r>
          </a:p>
        </p:txBody>
      </p:sp>
      <p:cxnSp>
        <p:nvCxnSpPr>
          <p:cNvPr id="9" name="Straight Connector 8">
            <a:extLst>
              <a:ext uri="{FF2B5EF4-FFF2-40B4-BE49-F238E27FC236}">
                <a16:creationId xmlns:a16="http://schemas.microsoft.com/office/drawing/2014/main" id="{BD17EC25-F147-B789-F8DB-024AEF032934}"/>
              </a:ext>
            </a:extLst>
          </p:cNvPr>
          <p:cNvCxnSpPr>
            <a:cxnSpLocks/>
          </p:cNvCxnSpPr>
          <p:nvPr/>
        </p:nvCxnSpPr>
        <p:spPr>
          <a:xfrm>
            <a:off x="1420368" y="3743537"/>
            <a:ext cx="4474464"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16">
            <a:extLst>
              <a:ext uri="{FF2B5EF4-FFF2-40B4-BE49-F238E27FC236}">
                <a16:creationId xmlns:a16="http://schemas.microsoft.com/office/drawing/2014/main" id="{C3BD79CE-8491-02D6-0578-4161797EAAAC}"/>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566928" y="7738509"/>
            <a:ext cx="6181344" cy="1405490"/>
          </a:xfrm>
          <a:prstGeom prst="rect">
            <a:avLst/>
          </a:prstGeom>
        </p:spPr>
      </p:pic>
      <p:sp>
        <p:nvSpPr>
          <p:cNvPr id="18" name="TextBox 17">
            <a:extLst>
              <a:ext uri="{FF2B5EF4-FFF2-40B4-BE49-F238E27FC236}">
                <a16:creationId xmlns:a16="http://schemas.microsoft.com/office/drawing/2014/main" id="{2D1B8A8C-FBC8-6E42-DE53-FB403AB241EF}"/>
              </a:ext>
            </a:extLst>
          </p:cNvPr>
          <p:cNvSpPr txBox="1"/>
          <p:nvPr/>
        </p:nvSpPr>
        <p:spPr>
          <a:xfrm>
            <a:off x="0" y="5135869"/>
            <a:ext cx="7315200" cy="2516073"/>
          </a:xfrm>
          <a:prstGeom prst="rect">
            <a:avLst/>
          </a:prstGeom>
          <a:noFill/>
        </p:spPr>
        <p:txBody>
          <a:bodyPr wrap="square">
            <a:spAutoFit/>
          </a:bodyPr>
          <a:lstStyle/>
          <a:p>
            <a:pPr algn="ctr"/>
            <a:r>
              <a:rPr lang="en-US" sz="1050" b="1" dirty="0">
                <a:solidFill>
                  <a:srgbClr val="2D435E"/>
                </a:solidFill>
                <a:latin typeface="Aptos Narrow" panose="020B0004020202020204" pitchFamily="34" charset="0"/>
                <a:ea typeface="Adobe Gothic Std B" panose="020B0800000000000000" pitchFamily="34" charset="-128"/>
              </a:rPr>
              <a:t>4 BEDROOM | 2 BATH | 2,448 SF</a:t>
            </a:r>
          </a:p>
          <a:p>
            <a:pPr algn="ctr"/>
            <a:endParaRPr lang="en-US" sz="1050" b="1" dirty="0">
              <a:solidFill>
                <a:srgbClr val="2D435E"/>
              </a:solidFill>
              <a:latin typeface="Aptos Narrow" panose="020B0004020202020204" pitchFamily="34" charset="0"/>
              <a:ea typeface="Adobe Gothic Std B" panose="020B0800000000000000" pitchFamily="34" charset="-128"/>
            </a:endParaRPr>
          </a:p>
          <a:p>
            <a:pPr algn="ctr"/>
            <a:r>
              <a:rPr lang="en-US" sz="1050" dirty="0">
                <a:solidFill>
                  <a:srgbClr val="2D435E"/>
                </a:solidFill>
                <a:latin typeface="Aptos Narrow" panose="020B0004020202020204" pitchFamily="34" charset="0"/>
                <a:ea typeface="Adobe Gothic Std B" panose="020B0800000000000000" pitchFamily="34" charset="-128"/>
              </a:rPr>
              <a:t>Discover one of the city's most beloved neighborhoods—Riverland Terrace—and this well-loved home, priced under both an April 2025 and a September 2025 appraisal, This home is part of an estate and has 4 nicely sized bedrooms, two full baths and is ready for you to move in and enjoy as is or renovate to suit your personal style. A bright sunroom offers a perfect spot to relax or entertain, while the kitchen features granite countertops, breakfast bar, a smooth cooktop, and ample cabinetry along with a built-in pantry and a pantry closet! The family room kitchen, dining room and hallways feature lovely oak hardwoods all in very good condition, enhancing the warmth of the space, while carpet in the bedrooms, sunroom, and laundry provides comfort. The bathrooms have tiled flooring Windows have been updated. The exterior features lovely landscaping ana privacy fence in the backyard . Enjoy summer days by the pleasant in-ground pool, and take advantage of the large pool house, which is equipped with a window unit and could be transformed into anything you desire. Whether you're looking to settle in as-is or craft a personalized living space, this property suits either choice. Located just a few blocks from the Riverland Terrace boat landing and within walking distance of local favorites like The James, the Terrace Theatre, and Miller's All Day, you'll have plenty of opportunities to enjoy dining and shopping right at your doorstep. Plus, being just a quick seven-minute drive from downtown Charleston means you have the best of both worlds - a peaceful neighborhood feel with easy access to the best of downtown Charleston.</a:t>
            </a:r>
          </a:p>
        </p:txBody>
      </p:sp>
      <p:pic>
        <p:nvPicPr>
          <p:cNvPr id="3" name="Picture 2">
            <a:extLst>
              <a:ext uri="{FF2B5EF4-FFF2-40B4-BE49-F238E27FC236}">
                <a16:creationId xmlns:a16="http://schemas.microsoft.com/office/drawing/2014/main" id="{11437EE5-8A99-4915-C3E3-08268AEB49CC}"/>
              </a:ext>
            </a:extLst>
          </p:cNvPr>
          <p:cNvPicPr>
            <a:picLocks noChangeAspect="1"/>
          </p:cNvPicPr>
          <p:nvPr/>
        </p:nvPicPr>
        <p:blipFill>
          <a:blip r:embed="rId3">
            <a:extLst>
              <a:ext uri="{28A0092B-C50C-407E-A947-70E740481C1C}">
                <a14:useLocalDpi xmlns:a14="http://schemas.microsoft.com/office/drawing/2010/main" val="0"/>
              </a:ext>
            </a:extLst>
          </a:blip>
          <a:srcRect t="63" b="63"/>
          <a:stretch/>
        </p:blipFill>
        <p:spPr>
          <a:xfrm>
            <a:off x="0" y="0"/>
            <a:ext cx="4247456" cy="2816352"/>
          </a:xfrm>
          <a:prstGeom prst="rect">
            <a:avLst/>
          </a:prstGeom>
        </p:spPr>
      </p:pic>
      <p:pic>
        <p:nvPicPr>
          <p:cNvPr id="8" name="Picture 7">
            <a:extLst>
              <a:ext uri="{FF2B5EF4-FFF2-40B4-BE49-F238E27FC236}">
                <a16:creationId xmlns:a16="http://schemas.microsoft.com/office/drawing/2014/main" id="{69D04C52-9E60-C619-F691-2074D0CFE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30103"/>
            <a:ext cx="1828800" cy="1219200"/>
          </a:xfrm>
          <a:prstGeom prst="rect">
            <a:avLst/>
          </a:prstGeom>
          <a:ln>
            <a:solidFill>
              <a:schemeClr val="bg1"/>
            </a:solidFill>
          </a:ln>
        </p:spPr>
      </p:pic>
      <p:pic>
        <p:nvPicPr>
          <p:cNvPr id="12" name="Picture 11">
            <a:extLst>
              <a:ext uri="{FF2B5EF4-FFF2-40B4-BE49-F238E27FC236}">
                <a16:creationId xmlns:a16="http://schemas.microsoft.com/office/drawing/2014/main" id="{08B77F9D-3C9D-0326-A79D-F1290602D9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830103"/>
            <a:ext cx="1828800" cy="1217931"/>
          </a:xfrm>
          <a:prstGeom prst="rect">
            <a:avLst/>
          </a:prstGeom>
          <a:ln>
            <a:solidFill>
              <a:schemeClr val="bg1"/>
            </a:solidFill>
          </a:ln>
        </p:spPr>
      </p:pic>
      <p:pic>
        <p:nvPicPr>
          <p:cNvPr id="16" name="Picture 15">
            <a:extLst>
              <a:ext uri="{FF2B5EF4-FFF2-40B4-BE49-F238E27FC236}">
                <a16:creationId xmlns:a16="http://schemas.microsoft.com/office/drawing/2014/main" id="{6CE45457-9708-22B6-7358-920F1302F0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7264" y="597180"/>
            <a:ext cx="1828800" cy="1219200"/>
          </a:xfrm>
          <a:prstGeom prst="rect">
            <a:avLst/>
          </a:prstGeom>
        </p:spPr>
      </p:pic>
      <p:pic>
        <p:nvPicPr>
          <p:cNvPr id="20" name="Picture 19">
            <a:extLst>
              <a:ext uri="{FF2B5EF4-FFF2-40B4-BE49-F238E27FC236}">
                <a16:creationId xmlns:a16="http://schemas.microsoft.com/office/drawing/2014/main" id="{7D34B2A6-56F5-B5A1-1E1A-D349EB3EC1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0" y="3830103"/>
            <a:ext cx="1828800" cy="1219200"/>
          </a:xfrm>
          <a:prstGeom prst="rect">
            <a:avLst/>
          </a:prstGeom>
          <a:ln>
            <a:solidFill>
              <a:schemeClr val="bg1"/>
            </a:solidFill>
          </a:ln>
        </p:spPr>
      </p:pic>
      <p:pic>
        <p:nvPicPr>
          <p:cNvPr id="22" name="Picture 21">
            <a:extLst>
              <a:ext uri="{FF2B5EF4-FFF2-40B4-BE49-F238E27FC236}">
                <a16:creationId xmlns:a16="http://schemas.microsoft.com/office/drawing/2014/main" id="{617419ED-BC94-AE6A-A1E8-8F761CF4AA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9608" y="2284868"/>
            <a:ext cx="1828800" cy="1219200"/>
          </a:xfrm>
          <a:prstGeom prst="rect">
            <a:avLst/>
          </a:prstGeom>
        </p:spPr>
      </p:pic>
      <p:pic>
        <p:nvPicPr>
          <p:cNvPr id="24" name="Picture 23">
            <a:extLst>
              <a:ext uri="{FF2B5EF4-FFF2-40B4-BE49-F238E27FC236}">
                <a16:creationId xmlns:a16="http://schemas.microsoft.com/office/drawing/2014/main" id="{05D6C2AC-39BE-D60F-8B16-A5AF011979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7600" y="3830103"/>
            <a:ext cx="1828800" cy="1219200"/>
          </a:xfrm>
          <a:prstGeom prst="rect">
            <a:avLst/>
          </a:prstGeom>
          <a:ln>
            <a:solidFill>
              <a:schemeClr val="bg1"/>
            </a:solidFill>
          </a:ln>
        </p:spPr>
      </p:pic>
    </p:spTree>
    <p:extLst>
      <p:ext uri="{BB962C8B-B14F-4D97-AF65-F5344CB8AC3E}">
        <p14:creationId xmlns:p14="http://schemas.microsoft.com/office/powerpoint/2010/main" val="3770444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TotalTime>
  <Words>326</Words>
  <Application>Microsoft Office PowerPoint</Application>
  <PresentationFormat>Custom</PresentationFormat>
  <Paragraphs>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Black</vt:lpstr>
      <vt:lpstr>Aptos Display</vt:lpstr>
      <vt:lpstr>Aptos Narrow</vt:lpstr>
      <vt:lpstr>Arial</vt:lpstr>
      <vt:lpstr>Fave Script Bold Pro</vt:lpstr>
      <vt:lpstr>Office Theme</vt:lpstr>
      <vt:lpstr>Riverland Terrace Opportunity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Thomas Price</dc:creator>
  <cp:lastModifiedBy>A. Thomas Price</cp:lastModifiedBy>
  <cp:revision>3</cp:revision>
  <dcterms:created xsi:type="dcterms:W3CDTF">2025-09-03T17:00:57Z</dcterms:created>
  <dcterms:modified xsi:type="dcterms:W3CDTF">2026-03-12T16:11:08Z</dcterms:modified>
</cp:coreProperties>
</file>