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566" y="7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9/29/2015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9/29/2015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9/29/2015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hyperlink" Target="mailto:jill@agentowned.com" TargetMode="External"/><Relationship Id="rId7" Type="http://schemas.openxmlformats.org/officeDocument/2006/relationships/image" Target="../media/image4.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3.jpg"/><Relationship Id="rId11" Type="http://schemas.openxmlformats.org/officeDocument/2006/relationships/image" Target="../media/image8.jpg"/><Relationship Id="rId5" Type="http://schemas.openxmlformats.org/officeDocument/2006/relationships/image" Target="../media/image2.jpg"/><Relationship Id="rId10" Type="http://schemas.openxmlformats.org/officeDocument/2006/relationships/image" Target="../media/image7.jpeg"/><Relationship Id="rId4" Type="http://schemas.openxmlformats.org/officeDocument/2006/relationships/hyperlink" Target="http://www.agentownedrealty.com/" TargetMode="External"/><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375164" y="8883171"/>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1" y="3061262"/>
            <a:ext cx="7772399" cy="1472696"/>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207 </a:t>
            </a:r>
            <a:r>
              <a:rPr lang="en-US" sz="2400" b="1" dirty="0" err="1">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Pearlware</a:t>
            </a:r>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a:t>
            </a:r>
            <a:r>
              <a:rPr lang="en-US" sz="24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Court</a:t>
            </a:r>
            <a:br>
              <a:rPr lang="en-US" sz="2400" b="1"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Beresford </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Hall</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Charleston</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SC </a:t>
            </a: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29492</a:t>
            </a:r>
            <a:b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smtClean="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a:t>
            </a: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 15024853 | $225,000</a:t>
            </a:r>
            <a:endParaRPr lang="en-US" sz="1600" dirty="0">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51740" y="4699620"/>
            <a:ext cx="7268920" cy="2742980"/>
          </a:xfrm>
        </p:spPr>
        <p:txBody>
          <a:bodyPr anchor="ctr">
            <a:noAutofit/>
          </a:bodyPr>
          <a:lstStyle/>
          <a:p>
            <a:r>
              <a:rPr lang="en-US" sz="1600" dirty="0">
                <a:solidFill>
                  <a:schemeClr val="tx1"/>
                </a:solidFill>
                <a:latin typeface="Georgia" panose="02040502050405020303" pitchFamily="18" charset="0"/>
                <a:cs typeface="Microsoft Sans Serif" panose="020B0604020202020204" pitchFamily="34" charset="0"/>
              </a:rPr>
              <a:t>Beautiful .64 of an acre level wooded lot on secluded street in gated Beresford Hall. This is the perfect lot for building a natural landscaped home that will be private, but still easy to get to work on Monday. Beresford Hall off Clements Ferry Road is a wonderfully landscaped gated community with large wooded naturally landscaped lots and community dock, boat ramp, play park, walking trials, and pool! The neighborhood is close to local shopping and grocery stores and is a short drive to downtown Charleston with 5-star restaurants, world class shopping and iconic history as well as a short drive to the beaches, the airport, Boeing and Daniel Island. Come take a look because you will not find another community that offers as much as Beresford Hall.</a:t>
            </a:r>
          </a:p>
        </p:txBody>
      </p:sp>
      <p:sp>
        <p:nvSpPr>
          <p:cNvPr id="6" name="Rectangle 5"/>
          <p:cNvSpPr/>
          <p:nvPr/>
        </p:nvSpPr>
        <p:spPr>
          <a:xfrm>
            <a:off x="5076190" y="8915400"/>
            <a:ext cx="2543810" cy="769441"/>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Jill </a:t>
            </a:r>
            <a:r>
              <a:rPr lang="en-US" sz="1600" b="1" dirty="0" err="1" smtClean="0">
                <a:latin typeface="Georgia" panose="02040502050405020303" pitchFamily="18" charset="0"/>
                <a:cs typeface="Microsoft Sans Serif" panose="020B0604020202020204" pitchFamily="34" charset="0"/>
              </a:rPr>
              <a:t>Marcacci</a:t>
            </a:r>
            <a:endParaRPr lang="en-US" sz="1600" b="1" dirty="0" smtClean="0">
              <a:latin typeface="Georgia" panose="02040502050405020303" pitchFamily="18" charset="0"/>
              <a:cs typeface="Microsoft Sans Serif" panose="020B0604020202020204" pitchFamily="34" charset="0"/>
            </a:endParaRPr>
          </a:p>
          <a:p>
            <a:pPr algn="ctr"/>
            <a:r>
              <a:rPr lang="en-US" sz="1400" dirty="0" smtClean="0">
                <a:latin typeface="Georgia" panose="02040502050405020303" pitchFamily="18" charset="0"/>
              </a:rPr>
              <a:t>843-297-5590</a:t>
            </a:r>
            <a:r>
              <a:rPr lang="en-US" sz="1400" dirty="0">
                <a:latin typeface="Georgia" panose="02040502050405020303" pitchFamily="18" charset="0"/>
                <a:cs typeface="Microsoft Sans Serif" panose="020B0604020202020204" pitchFamily="34" charset="0"/>
              </a:rPr>
              <a:t/>
            </a:r>
            <a:br>
              <a:rPr lang="en-US" sz="1400" dirty="0">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hlinkClick r:id="rId3"/>
              </a:rPr>
              <a:t>jill@agentowned.com</a:t>
            </a:r>
            <a:r>
              <a:rPr lang="en-US" sz="1400" dirty="0" smtClean="0">
                <a:latin typeface="Georgia" panose="02040502050405020303" pitchFamily="18" charset="0"/>
                <a:cs typeface="Microsoft Sans Serif" panose="020B0604020202020204" pitchFamily="34" charset="0"/>
              </a:rPr>
              <a:t>   </a:t>
            </a:r>
            <a:endParaRPr lang="en-US" sz="1400" dirty="0">
              <a:latin typeface="Georgia" panose="02040502050405020303" pitchFamily="18" charset="0"/>
              <a:cs typeface="Microsoft Sans Serif" panose="020B0604020202020204" pitchFamily="34" charset="0"/>
            </a:endParaRP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a:t>
            </a:r>
            <a:r>
              <a:rPr lang="en-US" sz="1000" dirty="0" smtClean="0">
                <a:latin typeface="Georgia" panose="02040502050405020303" pitchFamily="18" charset="0"/>
                <a:cs typeface="Microsoft Sans Serif" panose="020B0604020202020204" pitchFamily="34" charset="0"/>
              </a:rPr>
              <a:t>Preferred Group</a:t>
            </a:r>
            <a:r>
              <a:rPr lang="en-US" sz="1000" dirty="0">
                <a:latin typeface="Georgia" panose="02040502050405020303" pitchFamily="18" charset="0"/>
                <a:cs typeface="Microsoft Sans Serif" panose="020B0604020202020204" pitchFamily="34" charset="0"/>
              </a:rPr>
              <a:t>, Inc</a:t>
            </a:r>
            <a:r>
              <a:rPr lang="en-US" sz="1000" dirty="0" smtClean="0">
                <a:latin typeface="Georgia" panose="02040502050405020303" pitchFamily="18" charset="0"/>
                <a:cs typeface="Microsoft Sans Serif" panose="020B0604020202020204" pitchFamily="34" charset="0"/>
              </a:rPr>
              <a:t>. | </a:t>
            </a:r>
            <a:r>
              <a:rPr lang="en-US" sz="1000" dirty="0">
                <a:latin typeface="Georgia" panose="02040502050405020303" pitchFamily="18" charset="0"/>
                <a:cs typeface="Microsoft Sans Serif" panose="020B0604020202020204" pitchFamily="34" charset="0"/>
              </a:rPr>
              <a:t>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10" name="Down Ribbon 9"/>
          <p:cNvSpPr/>
          <p:nvPr/>
        </p:nvSpPr>
        <p:spPr>
          <a:xfrm>
            <a:off x="1261287" y="158148"/>
            <a:ext cx="5249827" cy="663505"/>
          </a:xfrm>
          <a:prstGeom prst="ribbon">
            <a:avLst>
              <a:gd name="adj1" fmla="val 16667"/>
              <a:gd name="adj2" fmla="val 71557"/>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i="1" dirty="0">
                <a:solidFill>
                  <a:schemeClr val="tx1"/>
                </a:solidFill>
                <a:latin typeface="Gabriola" panose="04040605051002020D02" pitchFamily="82" charset="0"/>
              </a:rPr>
              <a:t>New lot in gated community</a:t>
            </a:r>
          </a:p>
        </p:txBody>
      </p:sp>
      <p:sp>
        <p:nvSpPr>
          <p:cNvPr id="25" name="Rectangle 24"/>
          <p:cNvSpPr/>
          <p:nvPr/>
        </p:nvSpPr>
        <p:spPr>
          <a:xfrm>
            <a:off x="157216" y="8915400"/>
            <a:ext cx="2543810" cy="769441"/>
          </a:xfrm>
          <a:prstGeom prst="rect">
            <a:avLst/>
          </a:prstGeom>
        </p:spPr>
        <p:txBody>
          <a:bodyPr wrap="square">
            <a:spAutoFit/>
          </a:bodyPr>
          <a:lstStyle/>
          <a:p>
            <a:pPr algn="ctr"/>
            <a:r>
              <a:rPr lang="en-US" sz="1600" b="1" dirty="0" smtClean="0">
                <a:latin typeface="Georgia" panose="02040502050405020303" pitchFamily="18" charset="0"/>
                <a:cs typeface="Microsoft Sans Serif" panose="020B0604020202020204" pitchFamily="34" charset="0"/>
              </a:rPr>
              <a:t>Stan Huff</a:t>
            </a:r>
          </a:p>
          <a:p>
            <a:pPr algn="ctr"/>
            <a:r>
              <a:rPr lang="en-US" sz="1400" dirty="0">
                <a:latin typeface="Georgia" panose="02040502050405020303" pitchFamily="18" charset="0"/>
              </a:rPr>
              <a:t>843-670-2835</a:t>
            </a:r>
            <a:r>
              <a:rPr lang="en-US" sz="1400" dirty="0">
                <a:latin typeface="Georgia" panose="02040502050405020303" pitchFamily="18" charset="0"/>
                <a:cs typeface="Microsoft Sans Serif" panose="020B0604020202020204" pitchFamily="34" charset="0"/>
              </a:rPr>
              <a:t/>
            </a:r>
            <a:br>
              <a:rPr lang="en-US" sz="1400" dirty="0">
                <a:latin typeface="Georgia" panose="02040502050405020303" pitchFamily="18" charset="0"/>
                <a:cs typeface="Microsoft Sans Serif" panose="020B0604020202020204" pitchFamily="34" charset="0"/>
              </a:rPr>
            </a:br>
            <a:r>
              <a:rPr lang="en-US" sz="1400" dirty="0" smtClean="0">
                <a:latin typeface="Georgia" panose="02040502050405020303" pitchFamily="18" charset="0"/>
                <a:cs typeface="Microsoft Sans Serif" panose="020B0604020202020204" pitchFamily="34" charset="0"/>
                <a:hlinkClick r:id="rId3"/>
              </a:rPr>
              <a:t>stan.huff@agentowned.com</a:t>
            </a:r>
            <a:r>
              <a:rPr lang="en-US" sz="1400" dirty="0" smtClean="0">
                <a:latin typeface="Georgia" panose="02040502050405020303" pitchFamily="18" charset="0"/>
                <a:cs typeface="Microsoft Sans Serif" panose="020B0604020202020204" pitchFamily="34" charset="0"/>
              </a:rPr>
              <a:t>  </a:t>
            </a:r>
          </a:p>
        </p:txBody>
      </p:sp>
      <p:sp>
        <p:nvSpPr>
          <p:cNvPr id="7" name="Rectangle 6"/>
          <p:cNvSpPr/>
          <p:nvPr/>
        </p:nvSpPr>
        <p:spPr>
          <a:xfrm>
            <a:off x="2991564" y="9598644"/>
            <a:ext cx="1789272" cy="246221"/>
          </a:xfrm>
          <a:prstGeom prst="rect">
            <a:avLst/>
          </a:prstGeom>
        </p:spPr>
        <p:txBody>
          <a:bodyPr wrap="none">
            <a:spAutoFit/>
          </a:bodyPr>
          <a:lstStyle/>
          <a:p>
            <a:r>
              <a:rPr lang="en-US" sz="1000" dirty="0">
                <a:latin typeface="Georgia" panose="02040502050405020303" pitchFamily="18" charset="0"/>
                <a:cs typeface="Microsoft Sans Serif" panose="020B0604020202020204" pitchFamily="34" charset="0"/>
                <a:hlinkClick r:id="rId4"/>
              </a:rPr>
              <a:t>www.agentownedrealty.com</a:t>
            </a:r>
            <a:endParaRPr lang="en-US" sz="1000" dirty="0"/>
          </a:p>
        </p:txBody>
      </p:sp>
      <p:pic>
        <p:nvPicPr>
          <p:cNvPr id="11" name="Picture 10"/>
          <p:cNvPicPr>
            <a:picLocks noChangeAspect="1"/>
          </p:cNvPicPr>
          <p:nvPr/>
        </p:nvPicPr>
        <p:blipFill>
          <a:blip r:embed="rId5"/>
          <a:stretch>
            <a:fillRect/>
          </a:stretch>
        </p:blipFill>
        <p:spPr>
          <a:xfrm>
            <a:off x="3375375" y="9037568"/>
            <a:ext cx="1021651" cy="536147"/>
          </a:xfrm>
          <a:prstGeom prst="rect">
            <a:avLst/>
          </a:prstGeom>
        </p:spPr>
      </p:pic>
      <p:grpSp>
        <p:nvGrpSpPr>
          <p:cNvPr id="12" name="Group 11"/>
          <p:cNvGrpSpPr/>
          <p:nvPr/>
        </p:nvGrpSpPr>
        <p:grpSpPr>
          <a:xfrm>
            <a:off x="168108" y="1066800"/>
            <a:ext cx="7436184" cy="1828800"/>
            <a:chOff x="122021" y="1064614"/>
            <a:chExt cx="7436184" cy="1828800"/>
          </a:xfrm>
        </p:grpSpPr>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122021" y="1064614"/>
              <a:ext cx="2726541" cy="18288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7" name="Picture 5"/>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4845487" y="1064614"/>
              <a:ext cx="2712718" cy="18288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19" name="Picture 5"/>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161225" y="1064614"/>
              <a:ext cx="1371599" cy="182880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grpSp>
        <p:nvGrpSpPr>
          <p:cNvPr id="5" name="Group 4"/>
          <p:cNvGrpSpPr/>
          <p:nvPr/>
        </p:nvGrpSpPr>
        <p:grpSpPr>
          <a:xfrm>
            <a:off x="251741" y="7608263"/>
            <a:ext cx="7268919" cy="1153726"/>
            <a:chOff x="253312" y="7608263"/>
            <a:chExt cx="7268919" cy="1153726"/>
          </a:xfrm>
        </p:grpSpPr>
        <p:pic>
          <p:nvPicPr>
            <p:cNvPr id="22" name="Picture 5"/>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2561343" y="7609054"/>
              <a:ext cx="2651108" cy="1152144"/>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5"/>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253312" y="7608483"/>
              <a:ext cx="1537714" cy="1153286"/>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5"/>
            <p:cNvPicPr>
              <a:picLocks noChangeAspect="1" noChangeArrowheads="1"/>
            </p:cNvPicPr>
            <p:nvPr/>
          </p:nvPicPr>
          <p:blipFill rotWithShape="1">
            <a:blip r:embed="rId11" cstate="print">
              <a:extLst>
                <a:ext uri="{28A0092B-C50C-407E-A947-70E740481C1C}">
                  <a14:useLocalDpi xmlns:a14="http://schemas.microsoft.com/office/drawing/2010/main" val="0"/>
                </a:ext>
              </a:extLst>
            </a:blip>
            <a:srcRect b="14194"/>
            <a:stretch/>
          </p:blipFill>
          <p:spPr bwMode="auto">
            <a:xfrm>
              <a:off x="5982767" y="7608263"/>
              <a:ext cx="1539464" cy="1153726"/>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grpSp>
      <p:sp>
        <p:nvSpPr>
          <p:cNvPr id="13" name="Right Arrow 12"/>
          <p:cNvSpPr/>
          <p:nvPr/>
        </p:nvSpPr>
        <p:spPr>
          <a:xfrm rot="9287289">
            <a:off x="5515023" y="1188987"/>
            <a:ext cx="762000" cy="304800"/>
          </a:xfrm>
          <a:prstGeom prst="rightArrow">
            <a:avLst/>
          </a:prstGeom>
          <a:solidFill>
            <a:srgbClr val="FFFF00"/>
          </a:solidFill>
          <a:ln w="6350">
            <a:solidFill>
              <a:schemeClr val="tx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883232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177</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207 Pearlware Court Beresford Hall Charleston, SC 29492 MLS# 15024853 | $225,000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33</cp:revision>
  <dcterms:created xsi:type="dcterms:W3CDTF">2006-08-16T00:00:00Z</dcterms:created>
  <dcterms:modified xsi:type="dcterms:W3CDTF">2015-09-29T22:16:21Z</dcterms:modified>
</cp:coreProperties>
</file>