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154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9F54-7B6F-4567-9915-E0F74A9E1081}"/>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58C7B488-6F8E-49F1-B3A1-5BEC53AB6CC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5B5A10B-80E2-494A-9A4E-5A2550C42BDB}"/>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19901DFA-488C-4FB3-9749-BFB997ACE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E505-06A7-43DC-A376-F14A3125433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69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7943-447A-44AC-8EC6-B72047CB9B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C7CF9-4764-4C4E-8C1B-601F2AB89A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39973-DF95-4C03-BAF3-8C5B8B785F5D}"/>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F42D6115-5DE5-4244-A9D6-62CC0170F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6659-4AB1-4FB3-81C2-54EE54D2365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BEA87-7FC4-467B-BAC1-D9AA95E0A4EC}"/>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E5D893-6A64-4DCF-A757-00EA3B4805A9}"/>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14D4-46FD-4EB6-B0AA-C23957E9B450}"/>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3C64F4F0-CB16-461C-9A3B-FE2977045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124DB-5E86-498E-BD61-250E127A227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302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1967B-1FEE-4D6F-B76F-ED32911DCC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A947E-993F-4EBB-BC79-FE6DC7E69F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6882-1B12-4647-A76E-C146A9669F83}"/>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BCBC1708-7282-4935-94CE-BC494214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0B14-1702-4501-946E-70C29AF2F3C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928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C4C-7727-4AB7-A9AD-456878F43748}"/>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236532E9-38DC-4B3A-BAA1-828F1B6982F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3B7ECA-6773-4209-9D96-9B93C108CE43}"/>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30ECB23D-A065-4A4F-8B64-C1C36BE40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812CD-E62C-4408-B7FD-9DC05557B21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2035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DE13-206C-46A6-A90A-F0A8A7236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B0DDC-A317-4219-BF2A-E1DBD633C57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D86E09-0FDB-4989-A23B-03AB7A3D5CCE}"/>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3641F-EF06-439B-AA30-1DFEE6E5CB67}"/>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6" name="Footer Placeholder 5">
            <a:extLst>
              <a:ext uri="{FF2B5EF4-FFF2-40B4-BE49-F238E27FC236}">
                <a16:creationId xmlns:a16="http://schemas.microsoft.com/office/drawing/2014/main" id="{CD418E80-D5F9-4F53-873C-636571553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A5F12-A9CA-4ECE-A337-A149AC09E6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386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C12E7-3CD6-472A-9E35-24F8D4E0891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91E558-4AC9-44CF-B868-130079EBD689}"/>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A3567D34-87DB-44E2-8651-4E1E0C169D31}"/>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6B877-EDA9-41FF-8228-07AE44CA14CF}"/>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10BFEA76-8477-4128-9071-9C4851E73F3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496250-4171-4736-9A15-00D3C3766779}"/>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8" name="Footer Placeholder 7">
            <a:extLst>
              <a:ext uri="{FF2B5EF4-FFF2-40B4-BE49-F238E27FC236}">
                <a16:creationId xmlns:a16="http://schemas.microsoft.com/office/drawing/2014/main" id="{39ED1F35-848E-4DC9-BEE7-FD84CD94A7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A48-9240-4959-93CF-7FA9DEA02D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817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0665-1646-4F77-AEF9-DC053B6357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95C87-0DAA-4E4E-8C36-473A4C56A3AD}"/>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4" name="Footer Placeholder 3">
            <a:extLst>
              <a:ext uri="{FF2B5EF4-FFF2-40B4-BE49-F238E27FC236}">
                <a16:creationId xmlns:a16="http://schemas.microsoft.com/office/drawing/2014/main" id="{9F028BE7-9CE3-4FCB-883B-C2CDC311FE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8EA0B-4F63-4745-8959-9E9CEADBD88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747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BFF8-62F0-4512-9890-C5BD7F0F04E8}"/>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3" name="Footer Placeholder 2">
            <a:extLst>
              <a:ext uri="{FF2B5EF4-FFF2-40B4-BE49-F238E27FC236}">
                <a16:creationId xmlns:a16="http://schemas.microsoft.com/office/drawing/2014/main" id="{5F247FDE-AB4B-476A-B854-8943F780A2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85675-024A-438E-AD07-64B3D7B81A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510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C87D-1C1E-41A6-A671-5FCA9A3BF79A}"/>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14D792BB-CCCA-42A6-A545-B99360E9661A}"/>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88FD4-A704-46A2-9C88-8BAEADD2FD42}"/>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6F3AC63B-A1B6-4211-A747-5AE9282B7A13}"/>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6" name="Footer Placeholder 5">
            <a:extLst>
              <a:ext uri="{FF2B5EF4-FFF2-40B4-BE49-F238E27FC236}">
                <a16:creationId xmlns:a16="http://schemas.microsoft.com/office/drawing/2014/main" id="{4D139476-D4E4-4EDB-9521-04E82D6A8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8E10C-7292-41D2-9C0A-0BEC9739FA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359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7F2A-F67B-4E41-9F73-BCA0B99A6ADB}"/>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7A055F3-08CB-4253-A387-F0B5C456F869}"/>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9B6F0AC7-5D37-4F65-BC8F-22ACD29A5BF8}"/>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857E916-1426-4D5F-9B69-7F1C5BEF8E68}"/>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6" name="Footer Placeholder 5">
            <a:extLst>
              <a:ext uri="{FF2B5EF4-FFF2-40B4-BE49-F238E27FC236}">
                <a16:creationId xmlns:a16="http://schemas.microsoft.com/office/drawing/2014/main" id="{86ECCF08-4FF5-4B00-A298-3615E1F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8CE7F3-56EC-468F-A3CE-4066342CD6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475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45342A-7AAA-4302-9BA8-FFD3E2BC4D31}"/>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D4BD7-D758-42E4-827F-F7E7BF335F40}"/>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E4797-1A5E-415C-A345-80587E66E3F1}"/>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DC279A4E-D13C-40F6-872E-48D68AE21C7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9BEDE-F9C2-499D-BC55-C08149AE218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03107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l="-65000" r="-65000"/>
          </a:stretch>
        </a:blipFill>
        <a:effectLst/>
      </p:bgPr>
    </p:bg>
    <p:spTree>
      <p:nvGrpSpPr>
        <p:cNvPr id="1" name=""/>
        <p:cNvGrpSpPr/>
        <p:nvPr/>
      </p:nvGrpSpPr>
      <p:grpSpPr>
        <a:xfrm>
          <a:off x="0" y="0"/>
          <a:ext cx="0" cy="0"/>
          <a:chOff x="0" y="0"/>
          <a:chExt cx="0" cy="0"/>
        </a:xfrm>
      </p:grpSpPr>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350" y="4332489"/>
            <a:ext cx="1341117" cy="895321"/>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3350" y="7338907"/>
            <a:ext cx="1360170" cy="764498"/>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3350" y="8250098"/>
            <a:ext cx="1358272" cy="763431"/>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3350" y="5374503"/>
            <a:ext cx="1356360" cy="762356"/>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3350" y="6283552"/>
            <a:ext cx="1361099" cy="908662"/>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621013" y="105947"/>
            <a:ext cx="6031907" cy="4026862"/>
          </a:xfrm>
          <a:prstGeom prst="rect">
            <a:avLst/>
          </a:prstGeom>
          <a:ln>
            <a:noFill/>
          </a:ln>
          <a:effectLst>
            <a:outerShdw blurRad="292100" dist="139700" dir="2700000" algn="tl" rotWithShape="0">
              <a:srgbClr val="333333">
                <a:alpha val="65000"/>
              </a:srgbClr>
            </a:outerShdw>
          </a:effectLst>
        </p:spPr>
      </p:pic>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sp>
        <p:nvSpPr>
          <p:cNvPr id="29" name="Title 1"/>
          <p:cNvSpPr txBox="1">
            <a:spLocks/>
          </p:cNvSpPr>
          <p:nvPr/>
        </p:nvSpPr>
        <p:spPr>
          <a:xfrm>
            <a:off x="1501532" y="3264150"/>
            <a:ext cx="6270868" cy="868659"/>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400" i="1" dirty="0">
                <a:solidFill>
                  <a:schemeClr val="bg1"/>
                </a:solidFill>
                <a:latin typeface="Century Gothic" pitchFamily="34" charset="0"/>
              </a:rPr>
              <a:t>Country living at it's best!</a:t>
            </a:r>
          </a:p>
          <a:p>
            <a:pPr algn="ctr"/>
            <a:r>
              <a:rPr lang="en-US" sz="2000" i="1" dirty="0">
                <a:solidFill>
                  <a:schemeClr val="bg1"/>
                </a:solidFill>
                <a:latin typeface="Century Gothic" pitchFamily="34" charset="0"/>
              </a:rPr>
              <a:t>An Outdoorsman Dream! 2087sq.ft. on 5 Acres!</a:t>
            </a:r>
          </a:p>
        </p:txBody>
      </p:sp>
      <p:pic>
        <p:nvPicPr>
          <p:cNvPr id="38" name="Picture 37">
            <a:extLst>
              <a:ext uri="{FF2B5EF4-FFF2-40B4-BE49-F238E27FC236}">
                <a16:creationId xmlns:a16="http://schemas.microsoft.com/office/drawing/2014/main" id="{B75F0675-B56B-4711-B1F4-0745A676909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3350" y="105947"/>
            <a:ext cx="1365881" cy="911854"/>
          </a:xfrm>
          <a:prstGeom prst="rect">
            <a:avLst/>
          </a:prstGeom>
          <a:ln>
            <a:noFill/>
          </a:ln>
          <a:effectLst>
            <a:outerShdw blurRad="292100" dist="139700" dir="2700000" algn="tl" rotWithShape="0">
              <a:srgbClr val="333333">
                <a:alpha val="65000"/>
              </a:srgbClr>
            </a:outerShdw>
          </a:effectLst>
        </p:spPr>
      </p:pic>
      <p:pic>
        <p:nvPicPr>
          <p:cNvPr id="40" name="Picture 39">
            <a:extLst>
              <a:ext uri="{FF2B5EF4-FFF2-40B4-BE49-F238E27FC236}">
                <a16:creationId xmlns:a16="http://schemas.microsoft.com/office/drawing/2014/main" id="{F19F2306-E48C-4EA1-9142-71A929438E9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3350" y="1164494"/>
            <a:ext cx="1362074" cy="910579"/>
          </a:xfrm>
          <a:prstGeom prst="rect">
            <a:avLst/>
          </a:prstGeom>
          <a:ln>
            <a:noFill/>
          </a:ln>
          <a:effectLst>
            <a:outerShdw blurRad="292100" dist="139700" dir="2700000" algn="tl" rotWithShape="0">
              <a:srgbClr val="333333">
                <a:alpha val="65000"/>
              </a:srgbClr>
            </a:outerShdw>
          </a:effectLst>
        </p:spPr>
      </p:pic>
      <p:pic>
        <p:nvPicPr>
          <p:cNvPr id="41" name="Picture 40">
            <a:extLst>
              <a:ext uri="{FF2B5EF4-FFF2-40B4-BE49-F238E27FC236}">
                <a16:creationId xmlns:a16="http://schemas.microsoft.com/office/drawing/2014/main" id="{717DD0D3-A951-4124-941B-2F4858026720}"/>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4299" y="2221766"/>
            <a:ext cx="1360177" cy="910579"/>
          </a:xfrm>
          <a:prstGeom prst="rect">
            <a:avLst/>
          </a:prstGeom>
          <a:ln>
            <a:noFill/>
          </a:ln>
          <a:effectLst>
            <a:outerShdw blurRad="292100" dist="139700" dir="2700000" algn="tl" rotWithShape="0">
              <a:srgbClr val="333333">
                <a:alpha val="65000"/>
              </a:srgbClr>
            </a:outerShdw>
          </a:effectLst>
        </p:spPr>
      </p:pic>
      <p:pic>
        <p:nvPicPr>
          <p:cNvPr id="42" name="Picture 41">
            <a:extLst>
              <a:ext uri="{FF2B5EF4-FFF2-40B4-BE49-F238E27FC236}">
                <a16:creationId xmlns:a16="http://schemas.microsoft.com/office/drawing/2014/main" id="{8F6530CD-9846-45F3-B72D-F18BD576EDCA}"/>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3350" y="3279038"/>
            <a:ext cx="1356360" cy="906758"/>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504867" y="4191000"/>
            <a:ext cx="6264199" cy="780009"/>
          </a:xfrm>
        </p:spPr>
        <p:txBody>
          <a:bodyPr anchor="ctr">
            <a:noAutofit/>
          </a:bodyPr>
          <a:lstStyle/>
          <a:p>
            <a:r>
              <a:rPr lang="pt-BR" sz="2800" b="1" dirty="0">
                <a:effectLst>
                  <a:outerShdw blurRad="38100" dist="38100" dir="2700000" algn="tl">
                    <a:srgbClr val="000000">
                      <a:alpha val="43137"/>
                    </a:srgbClr>
                  </a:outerShdw>
                </a:effectLst>
                <a:latin typeface="Century Gothic" pitchFamily="34" charset="0"/>
              </a:rPr>
              <a:t>207 Shad Lane</a:t>
            </a:r>
            <a:br>
              <a:rPr lang="pt-BR" sz="2400" dirty="0">
                <a:effectLst>
                  <a:outerShdw blurRad="38100" dist="38100" dir="2700000" algn="tl">
                    <a:srgbClr val="000000">
                      <a:alpha val="43137"/>
                    </a:srgbClr>
                  </a:outerShdw>
                </a:effectLst>
                <a:latin typeface="Century Gothic" pitchFamily="34" charset="0"/>
              </a:rPr>
            </a:br>
            <a:r>
              <a:rPr lang="en-US" sz="2000" dirty="0">
                <a:effectLst>
                  <a:outerShdw blurRad="38100" dist="38100" dir="2700000" algn="tl">
                    <a:srgbClr val="000000">
                      <a:alpha val="43137"/>
                    </a:srgbClr>
                  </a:outerShdw>
                </a:effectLst>
                <a:latin typeface="Century Gothic" pitchFamily="34" charset="0"/>
              </a:rPr>
              <a:t>Ridgeville, SC 29472 ~ MLS# 18025764 ~ $285,000</a:t>
            </a:r>
          </a:p>
        </p:txBody>
      </p:sp>
      <p:sp>
        <p:nvSpPr>
          <p:cNvPr id="11" name="Rectangle 10"/>
          <p:cNvSpPr/>
          <p:nvPr/>
        </p:nvSpPr>
        <p:spPr>
          <a:xfrm>
            <a:off x="1588966" y="5029200"/>
            <a:ext cx="6096000" cy="3970318"/>
          </a:xfrm>
          <a:prstGeom prst="rect">
            <a:avLst/>
          </a:prstGeom>
          <a:noFill/>
          <a:ln>
            <a:noFill/>
          </a:ln>
        </p:spPr>
        <p:txBody>
          <a:bodyPr wrap="square">
            <a:spAutoFit/>
          </a:bodyPr>
          <a:lstStyle/>
          <a:p>
            <a:pPr algn="ctr"/>
            <a:r>
              <a:rPr lang="en-US" sz="1200" b="1" dirty="0">
                <a:latin typeface="Century Gothic" panose="020B0502020202020204" pitchFamily="34" charset="0"/>
              </a:rPr>
              <a:t>Located in the D2 school District, This lovely 3 bedroom 2 bath home is situated on a serene 5 acres with access to the Edisto River, The 252 square foot front porch welcomes you home and is a great place to sit and enjoy all of Nature's wonders. As you enter, you'll be greeted by a floor plan, with a great flow for entertaining and everyday living. Enjoy cool evenings in front of the cozy wood burning fireplace, in the family room. Kitchen is large and has a long peninsula, perfect for extra seating, tile counter tops, double ovens, electric cooktop, built in microwave, lots of cabinets and counter space. Master bedroom is spacious with two closets, a huge bathroom </a:t>
            </a:r>
            <a:r>
              <a:rPr lang="en-US" sz="1200" b="1" dirty="0" err="1">
                <a:latin typeface="Century Gothic" panose="020B0502020202020204" pitchFamily="34" charset="0"/>
              </a:rPr>
              <a:t>en</a:t>
            </a:r>
            <a:r>
              <a:rPr lang="en-US" sz="1200" b="1" dirty="0">
                <a:latin typeface="Century Gothic" panose="020B0502020202020204" pitchFamily="34" charset="0"/>
              </a:rPr>
              <a:t>-suite with separate jetted tub and shower, is separated from the two secondary bedrooms. There is a separate dining room and an additional living space. The bright sunroom overlooks the backyard area with chicken coop complete with roaming chickens(chickens are negotiable). The home has newer windows, roof about 1 years old, extensive custom </a:t>
            </a:r>
            <a:r>
              <a:rPr lang="en-US" sz="1200" b="1" dirty="0" err="1">
                <a:latin typeface="Century Gothic" panose="020B0502020202020204" pitchFamily="34" charset="0"/>
              </a:rPr>
              <a:t>mouldings</a:t>
            </a:r>
            <a:r>
              <a:rPr lang="en-US" sz="1200" b="1" dirty="0">
                <a:latin typeface="Century Gothic" panose="020B0502020202020204" pitchFamily="34" charset="0"/>
              </a:rPr>
              <a:t> and built-ins. Store your boat, car, and toys in the huge storage shed. There are 14 dog runs, 3 other outbuildings, all have electricity and water, can be used as storage, work shop, multitude of other possible options. Multiple fenced areas. Dog runs have their own septic tank,( drain line replaced 2018). Zoned AC, it allows residential, agricultural, hunting uses. Bring your Horses, as they are okay too. According to County Zoning, Subdividing may be possible. An absolute must see with too many great features to list here, Schedule your showing today!</a:t>
            </a:r>
          </a:p>
        </p:txBody>
      </p:sp>
      <p:pic>
        <p:nvPicPr>
          <p:cNvPr id="27" name="Picture 26">
            <a:extLst>
              <a:ext uri="{FF2B5EF4-FFF2-40B4-BE49-F238E27FC236}">
                <a16:creationId xmlns:a16="http://schemas.microsoft.com/office/drawing/2014/main" id="{62913E4D-21F8-4265-A593-ECF778ED2FEE}"/>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19644" t="14001" r="14876"/>
          <a:stretch/>
        </p:blipFill>
        <p:spPr>
          <a:xfrm>
            <a:off x="161869" y="9160222"/>
            <a:ext cx="762000" cy="815627"/>
          </a:xfrm>
          <a:prstGeom prst="roundRect">
            <a:avLst/>
          </a:prstGeom>
        </p:spPr>
      </p:pic>
      <p:sp>
        <p:nvSpPr>
          <p:cNvPr id="28" name="Subtitle 2">
            <a:extLst>
              <a:ext uri="{FF2B5EF4-FFF2-40B4-BE49-F238E27FC236}">
                <a16:creationId xmlns:a16="http://schemas.microsoft.com/office/drawing/2014/main" id="{B97A171F-B7F0-46DA-8BD2-5D5BF6971EAA}"/>
              </a:ext>
            </a:extLst>
          </p:cNvPr>
          <p:cNvSpPr txBox="1">
            <a:spLocks/>
          </p:cNvSpPr>
          <p:nvPr/>
        </p:nvSpPr>
        <p:spPr>
          <a:xfrm>
            <a:off x="923869" y="9174197"/>
            <a:ext cx="2284141" cy="787676"/>
          </a:xfrm>
          <a:prstGeom prst="rect">
            <a:avLst/>
          </a:prstGeom>
        </p:spPr>
        <p:txBody>
          <a:bodyPr vert="horz" lIns="91440" tIns="45720" rIns="91440" bIns="45720" rtlCol="0" anchor="ctr">
            <a:normAutofit fontScale="700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nSpc>
                <a:spcPct val="120000"/>
              </a:lnSpc>
            </a:pPr>
            <a:r>
              <a:rPr lang="en-US" sz="1900" b="1" i="0" spc="0" dirty="0">
                <a:latin typeface="Century Gothic" panose="020B0502020202020204" pitchFamily="34" charset="0"/>
              </a:rPr>
              <a:t>Jacqui Swain</a:t>
            </a:r>
            <a:br>
              <a:rPr lang="en-US" sz="1800" i="0" spc="0" dirty="0">
                <a:latin typeface="Century Gothic" panose="020B0502020202020204" pitchFamily="34" charset="0"/>
              </a:rPr>
            </a:br>
            <a:r>
              <a:rPr lang="en-US" sz="1400" i="0" spc="0" dirty="0">
                <a:latin typeface="Century Gothic" panose="020B0502020202020204" pitchFamily="34" charset="0"/>
                <a:cs typeface="Times New Roman" pitchFamily="18" charset="0"/>
              </a:rPr>
              <a:t>(843) 295-9484</a:t>
            </a:r>
            <a:br>
              <a:rPr lang="en-US" sz="1400" i="0" spc="0" dirty="0">
                <a:latin typeface="Century Gothic" panose="020B0502020202020204" pitchFamily="34" charset="0"/>
                <a:cs typeface="Times New Roman" pitchFamily="18" charset="0"/>
              </a:rPr>
            </a:br>
            <a:r>
              <a:rPr lang="en-US" sz="1400" i="0" spc="0" dirty="0">
                <a:latin typeface="Century Gothic" panose="020B0502020202020204" pitchFamily="34" charset="0"/>
                <a:cs typeface="Times New Roman" pitchFamily="18" charset="0"/>
              </a:rPr>
              <a:t>jacquiswainc21@gmail.com</a:t>
            </a:r>
            <a:br>
              <a:rPr lang="en-US" sz="1400" i="0" spc="0" dirty="0">
                <a:latin typeface="Century Gothic" panose="020B0502020202020204" pitchFamily="34" charset="0"/>
                <a:cs typeface="Times New Roman" pitchFamily="18" charset="0"/>
              </a:rPr>
            </a:br>
            <a:r>
              <a:rPr lang="en-US" sz="1400" i="0" spc="0" dirty="0">
                <a:latin typeface="Century Gothic" panose="020B0502020202020204" pitchFamily="34" charset="0"/>
                <a:cs typeface="Times New Roman" pitchFamily="18" charset="0"/>
              </a:rPr>
              <a:t>www.JacquiSwain.c21.com</a:t>
            </a:r>
            <a:endParaRPr lang="en-US" sz="1200" i="0" spc="0" dirty="0">
              <a:latin typeface="Century Gothic" panose="020B0502020202020204" pitchFamily="34" charset="0"/>
              <a:cs typeface="Times New Roman" pitchFamily="18" charset="0"/>
            </a:endParaRPr>
          </a:p>
        </p:txBody>
      </p:sp>
      <p:sp>
        <p:nvSpPr>
          <p:cNvPr id="31" name="Rectangle 30">
            <a:extLst>
              <a:ext uri="{FF2B5EF4-FFF2-40B4-BE49-F238E27FC236}">
                <a16:creationId xmlns:a16="http://schemas.microsoft.com/office/drawing/2014/main" id="{5F4A60D5-3260-4CE3-9765-07A3576A9D79}"/>
              </a:ext>
            </a:extLst>
          </p:cNvPr>
          <p:cNvSpPr/>
          <p:nvPr/>
        </p:nvSpPr>
        <p:spPr>
          <a:xfrm>
            <a:off x="6038996" y="9474824"/>
            <a:ext cx="1733404" cy="507831"/>
          </a:xfrm>
          <a:prstGeom prst="rect">
            <a:avLst/>
          </a:prstGeom>
        </p:spPr>
        <p:txBody>
          <a:bodyPr wrap="square">
            <a:spAutoFit/>
          </a:bodyPr>
          <a:lstStyle/>
          <a:p>
            <a:pPr algn="ctr"/>
            <a:r>
              <a:rPr lang="en-US" sz="900" dirty="0">
                <a:latin typeface="Century Gothic" panose="020B0502020202020204" pitchFamily="34" charset="0"/>
                <a:cs typeface="Times New Roman" pitchFamily="18" charset="0"/>
              </a:rPr>
              <a:t>Century 21 Expert Advisors</a:t>
            </a:r>
          </a:p>
          <a:p>
            <a:pPr algn="ctr"/>
            <a:r>
              <a:rPr lang="en-US" sz="900" dirty="0">
                <a:latin typeface="Century Gothic" panose="020B0502020202020204" pitchFamily="34" charset="0"/>
                <a:cs typeface="Times New Roman" pitchFamily="18" charset="0"/>
              </a:rPr>
              <a:t>100 Seven Oaks Lane</a:t>
            </a:r>
          </a:p>
          <a:p>
            <a:pPr algn="ctr"/>
            <a:r>
              <a:rPr lang="en-US" sz="900" dirty="0">
                <a:latin typeface="Century Gothic" panose="020B0502020202020204" pitchFamily="34" charset="0"/>
                <a:cs typeface="Times New Roman" pitchFamily="18" charset="0"/>
              </a:rPr>
              <a:t>Summerville, SC 29485</a:t>
            </a:r>
            <a:endParaRPr lang="en-US" sz="900" dirty="0">
              <a:latin typeface="Century Gothic" panose="020B0502020202020204" pitchFamily="34" charset="0"/>
            </a:endParaRPr>
          </a:p>
        </p:txBody>
      </p:sp>
      <p:pic>
        <p:nvPicPr>
          <p:cNvPr id="33" name="Picture 6">
            <a:extLst>
              <a:ext uri="{FF2B5EF4-FFF2-40B4-BE49-F238E27FC236}">
                <a16:creationId xmlns:a16="http://schemas.microsoft.com/office/drawing/2014/main" id="{D445BEDA-4A4E-4FD3-9D4C-4BCACACEFF35}"/>
              </a:ext>
            </a:extLst>
          </p:cNvPr>
          <p:cNvPicPr>
            <a:picLocks noChangeAspect="1" noChangeArrowheads="1"/>
          </p:cNvPicPr>
          <p:nvPr/>
        </p:nvPicPr>
        <p:blipFill>
          <a:blip r:embed="rId14" cstate="print">
            <a:biLevel thresh="75000"/>
            <a:extLst>
              <a:ext uri="{28A0092B-C50C-407E-A947-70E740481C1C}">
                <a14:useLocalDpi xmlns:a14="http://schemas.microsoft.com/office/drawing/2010/main" val="0"/>
              </a:ext>
            </a:extLst>
          </a:blip>
          <a:stretch>
            <a:fillRect/>
          </a:stretch>
        </p:blipFill>
        <p:spPr bwMode="auto">
          <a:xfrm>
            <a:off x="6326982" y="9160222"/>
            <a:ext cx="1157433" cy="305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341</TotalTime>
  <Words>370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Century Gothic</vt:lpstr>
      <vt:lpstr>Tahoma</vt:lpstr>
      <vt:lpstr>Times New Roman</vt:lpstr>
      <vt:lpstr>Tunga</vt:lpstr>
      <vt:lpstr>Office Theme</vt:lpstr>
      <vt:lpstr>207 Shad Lane Ridgeville, SC 29472 ~ MLS# 18025764 ~ $285,000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51</cp:revision>
  <dcterms:created xsi:type="dcterms:W3CDTF">2006-08-16T00:00:00Z</dcterms:created>
  <dcterms:modified xsi:type="dcterms:W3CDTF">2018-09-26T13:25:33Z</dcterms:modified>
</cp:coreProperties>
</file>