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53F"/>
    <a:srgbClr val="79B8F9"/>
    <a:srgbClr val="79B8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380" y="7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6/13/2018</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6/13/2018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6/13/2018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6/13/2018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6/13/2018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6/13/2018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6/13/2018</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7772399" cy="5174413"/>
          </a:xfrm>
          <a:prstGeom prst="rect">
            <a:avLst/>
          </a:prstGeom>
          <a:ln>
            <a:noFill/>
          </a:ln>
          <a:effectLst>
            <a:softEdge rad="112500"/>
          </a:effectLst>
        </p:spPr>
      </p:pic>
      <p:sp>
        <p:nvSpPr>
          <p:cNvPr id="21" name="Rectangle 20"/>
          <p:cNvSpPr/>
          <p:nvPr/>
        </p:nvSpPr>
        <p:spPr>
          <a:xfrm>
            <a:off x="0" y="8929376"/>
            <a:ext cx="7772399" cy="1129024"/>
          </a:xfrm>
          <a:prstGeom prst="rect">
            <a:avLst/>
          </a:prstGeom>
          <a:solidFill>
            <a:schemeClr val="tx2">
              <a:lumMod val="50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676400" y="5044419"/>
            <a:ext cx="6096000" cy="3858109"/>
          </a:xfrm>
        </p:spPr>
        <p:txBody>
          <a:bodyPr anchor="ctr">
            <a:noAutofit/>
          </a:bodyPr>
          <a:lstStyle/>
          <a:p>
            <a:r>
              <a:rPr lang="en-US" sz="14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Great opportunity to own this incredible Oceanfront property in Wild Dunes on the Isle of Palms! Imagine having your breakfast or a glass of wine in the late afternoon on your private deck overlooking the Atlantic Ocean. The buildings at Shipwatch are Like New...due to a recent renovation which included new exterior siding, storm rated windows, metal roofs, new railings, etc. This property is being sold fully furnished and ready to enjoy! The amenities on the property are exceptional, starting with the pool, lush landscaping and beach access. The monthly regime fees are very affordable as compared to other condo buildings in Wild Dunes. The current monthly fee is $554 and includes building maintenance, pool, landscaping, water, sewer, basic cable and internet. </a:t>
            </a:r>
          </a:p>
          <a:p>
            <a:r>
              <a:rPr lang="en-US" sz="14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The current transfer fee to Wild Dunes at closing is .05% of the purchase price but will go up to 1% on July 18, 2018. The Shipwatch HOA also has a one time transfer fee of .05% based on the purchase price at closing. Great vacation rental potential, currently on Island Realty's rental program. Dreams do come true!!</a:t>
            </a:r>
          </a:p>
        </p:txBody>
      </p:sp>
      <p:sp>
        <p:nvSpPr>
          <p:cNvPr id="2" name="Title 1"/>
          <p:cNvSpPr>
            <a:spLocks noGrp="1"/>
          </p:cNvSpPr>
          <p:nvPr>
            <p:ph type="ctrTitle"/>
          </p:nvPr>
        </p:nvSpPr>
        <p:spPr>
          <a:xfrm>
            <a:off x="1803844" y="4190999"/>
            <a:ext cx="3328214" cy="853111"/>
          </a:xfrm>
        </p:spPr>
        <p:txBody>
          <a:bodyPr anchor="t">
            <a:noAutofit/>
            <a:scene3d>
              <a:camera prst="orthographicFront"/>
              <a:lightRig rig="soft" dir="t">
                <a:rot lat="0" lon="0" rev="17220000"/>
              </a:lightRig>
            </a:scene3d>
            <a:sp3d prstMaterial="softEdge"/>
          </a:bodyPr>
          <a:lstStyle/>
          <a:p>
            <a:pPr algn="l"/>
            <a:r>
              <a:rPr lang="en-US" sz="2000" cap="none" dirty="0">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t>209 Shipwatch Villa B</a:t>
            </a:r>
            <a:br>
              <a:rPr lang="en-US" sz="2000" cap="none" dirty="0">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br>
            <a:r>
              <a:rPr lang="en-US" sz="1600" cap="none" dirty="0">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t>Wild Dunes ~ Isle of Palms</a:t>
            </a:r>
            <a:br>
              <a:rPr lang="en-US" sz="1600" cap="none" dirty="0">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br>
            <a:r>
              <a:rPr lang="en-US" sz="1600" cap="none" dirty="0">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t>MLS# 18016570 ~ $545,000</a:t>
            </a:r>
            <a:endParaRPr lang="en-US" sz="1200" i="1" cap="none" dirty="0">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3414" y="8970051"/>
            <a:ext cx="838139" cy="1047674"/>
          </a:xfrm>
          <a:prstGeom prst="rect">
            <a:avLst/>
          </a:prstGeom>
        </p:spPr>
      </p:pic>
      <p:sp>
        <p:nvSpPr>
          <p:cNvPr id="17" name="Rectangle 16"/>
          <p:cNvSpPr/>
          <p:nvPr/>
        </p:nvSpPr>
        <p:spPr>
          <a:xfrm>
            <a:off x="0" y="8970668"/>
            <a:ext cx="7772399" cy="1046440"/>
          </a:xfrm>
          <a:prstGeom prst="rect">
            <a:avLst/>
          </a:prstGeom>
        </p:spPr>
        <p:txBody>
          <a:bodyPr wrap="square">
            <a:spAutoFit/>
          </a:bodyPr>
          <a:lstStyle/>
          <a:p>
            <a:pPr algn="ctr"/>
            <a: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t>Darlene Smith</a:t>
            </a:r>
            <a:b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b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Office - (843) 886-8110</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Mobile - (843) 696-7824</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darlenesmith@carolinaone.com</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DarleneSmithTeam.com</a:t>
            </a:r>
          </a:p>
        </p:txBody>
      </p:sp>
      <p:grpSp>
        <p:nvGrpSpPr>
          <p:cNvPr id="24" name="Group 23"/>
          <p:cNvGrpSpPr/>
          <p:nvPr/>
        </p:nvGrpSpPr>
        <p:grpSpPr>
          <a:xfrm>
            <a:off x="152400" y="9038192"/>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bg1"/>
                  </a:solidFill>
                  <a:latin typeface="Century Gothic" panose="020B0502020202020204" pitchFamily="34" charset="0"/>
                </a:rPr>
                <a:t>Carolina One Real Estate</a:t>
              </a:r>
            </a:p>
            <a:p>
              <a:pPr algn="ctr"/>
              <a:r>
                <a:rPr lang="en-US" sz="700" dirty="0">
                  <a:solidFill>
                    <a:schemeClr val="bg1"/>
                  </a:solidFill>
                  <a:latin typeface="Century Gothic" panose="020B0502020202020204" pitchFamily="34" charset="0"/>
                </a:rPr>
                <a:t>1503 Palm Blvd </a:t>
              </a:r>
              <a:r>
                <a:rPr lang="en-US" sz="700" dirty="0" err="1">
                  <a:solidFill>
                    <a:schemeClr val="bg1"/>
                  </a:solidFill>
                  <a:latin typeface="Century Gothic" panose="020B0502020202020204" pitchFamily="34" charset="0"/>
                </a:rPr>
                <a:t>Ste</a:t>
              </a:r>
              <a:endParaRPr lang="en-US" sz="700" dirty="0">
                <a:solidFill>
                  <a:schemeClr val="bg1"/>
                </a:solidFill>
                <a:latin typeface="Century Gothic" panose="020B0502020202020204" pitchFamily="34" charset="0"/>
              </a:endParaRPr>
            </a:p>
            <a:p>
              <a:pPr algn="ctr"/>
              <a:r>
                <a:rPr lang="en-US" sz="700" dirty="0">
                  <a:solidFill>
                    <a:schemeClr val="bg1"/>
                  </a:solidFill>
                  <a:latin typeface="Century Gothic" panose="020B0502020202020204" pitchFamily="34" charset="0"/>
                </a:rPr>
                <a:t>Isle of Palms, SC 29451</a:t>
              </a:r>
            </a:p>
          </p:txBody>
        </p:sp>
      </p:grpSp>
      <p:sp>
        <p:nvSpPr>
          <p:cNvPr id="30" name="Rectangle 29"/>
          <p:cNvSpPr/>
          <p:nvPr/>
        </p:nvSpPr>
        <p:spPr>
          <a:xfrm>
            <a:off x="1676400" y="76200"/>
            <a:ext cx="6095999" cy="830997"/>
          </a:xfrm>
          <a:prstGeom prst="rect">
            <a:avLst/>
          </a:prstGeom>
          <a:noFill/>
        </p:spPr>
        <p:txBody>
          <a:bodyPr wrap="square">
            <a:spAutoFit/>
          </a:bodyPr>
          <a:lstStyle/>
          <a:p>
            <a:pPr algn="ctr"/>
            <a:r>
              <a:rPr lang="en-US" sz="2400" b="1" i="1" dirty="0">
                <a:solidFill>
                  <a:srgbClr val="FFFF00"/>
                </a:solidFill>
                <a:effectLst>
                  <a:outerShdw blurRad="50800" dist="38100" dir="5400000" algn="t" rotWithShape="0">
                    <a:schemeClr val="tx2">
                      <a:lumMod val="50000"/>
                      <a:alpha val="40000"/>
                    </a:schemeClr>
                  </a:outerShdw>
                </a:effectLst>
              </a:rPr>
              <a:t>Just Listed…</a:t>
            </a:r>
            <a:br>
              <a:rPr lang="en-US" sz="2400" b="1" i="1" dirty="0">
                <a:solidFill>
                  <a:srgbClr val="FFFF00"/>
                </a:solidFill>
                <a:effectLst>
                  <a:outerShdw blurRad="50800" dist="38100" dir="5400000" algn="t" rotWithShape="0">
                    <a:schemeClr val="tx2">
                      <a:lumMod val="50000"/>
                      <a:alpha val="40000"/>
                    </a:schemeClr>
                  </a:outerShdw>
                </a:effectLst>
              </a:rPr>
            </a:br>
            <a:r>
              <a:rPr lang="en-US" sz="2400" b="1" i="1" dirty="0">
                <a:solidFill>
                  <a:srgbClr val="FFFF00"/>
                </a:solidFill>
                <a:effectLst>
                  <a:outerShdw blurRad="50800" dist="38100" dir="5400000" algn="t" rotWithShape="0">
                    <a:schemeClr val="tx2">
                      <a:lumMod val="50000"/>
                      <a:alpha val="40000"/>
                    </a:schemeClr>
                  </a:outerShdw>
                </a:effectLst>
              </a:rPr>
              <a:t>You Won't Want to Miss This Villa</a:t>
            </a:r>
          </a:p>
        </p:txBody>
      </p:sp>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68680" y="7685448"/>
            <a:ext cx="1504585" cy="1003057"/>
          </a:xfrm>
          <a:prstGeom prst="rect">
            <a:avLst/>
          </a:prstGeom>
          <a:ln>
            <a:solidFill>
              <a:schemeClr val="bg1"/>
            </a:solidFill>
          </a:ln>
          <a:effectLst>
            <a:outerShdw blurRad="63500" sx="102000" sy="102000" algn="ctr" rotWithShape="0">
              <a:prstClr val="black">
                <a:alpha val="40000"/>
              </a:prstClr>
            </a:outerShdw>
          </a:effectLst>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68164" y="3949148"/>
            <a:ext cx="1505616" cy="1003744"/>
          </a:xfrm>
          <a:prstGeom prst="rect">
            <a:avLst/>
          </a:prstGeom>
          <a:ln>
            <a:solidFill>
              <a:schemeClr val="bg1"/>
            </a:solidFill>
          </a:ln>
          <a:effectLst>
            <a:outerShdw blurRad="63500" sx="102000" sy="102000" algn="ctr" rotWithShape="0">
              <a:prstClr val="black">
                <a:alpha val="40000"/>
              </a:prstClr>
            </a:outerShdw>
          </a:effectLst>
        </p:spPr>
      </p:pic>
      <p:pic>
        <p:nvPicPr>
          <p:cNvPr id="19" name="Picture 1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66854" y="1459030"/>
            <a:ext cx="1507971" cy="1003920"/>
          </a:xfrm>
          <a:prstGeom prst="rect">
            <a:avLst/>
          </a:prstGeom>
          <a:ln>
            <a:solidFill>
              <a:schemeClr val="bg1"/>
            </a:solidFill>
          </a:ln>
          <a:effectLst>
            <a:outerShdw blurRad="63500" sx="102000" sy="102000" algn="ctr" rotWithShape="0">
              <a:prstClr val="black">
                <a:alpha val="40000"/>
              </a:prstClr>
            </a:outerShdw>
          </a:effectLst>
        </p:spPr>
      </p:pic>
      <p:pic>
        <p:nvPicPr>
          <p:cNvPr id="20" name="Picture 1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67641" y="2703479"/>
            <a:ext cx="1508758" cy="1004444"/>
          </a:xfrm>
          <a:prstGeom prst="rect">
            <a:avLst/>
          </a:prstGeom>
          <a:ln>
            <a:solidFill>
              <a:schemeClr val="bg1"/>
            </a:solidFill>
          </a:ln>
          <a:effectLst>
            <a:outerShdw blurRad="63500" sx="102000" sy="102000" algn="ctr" rotWithShape="0">
              <a:prstClr val="black">
                <a:alpha val="40000"/>
              </a:prstClr>
            </a:outerShdw>
          </a:effectLst>
        </p:spPr>
      </p:pic>
      <p:pic>
        <p:nvPicPr>
          <p:cNvPr id="22" name="Picture 2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66592" y="6440131"/>
            <a:ext cx="1508760" cy="1003053"/>
          </a:xfrm>
          <a:prstGeom prst="rect">
            <a:avLst/>
          </a:prstGeom>
          <a:ln>
            <a:solidFill>
              <a:schemeClr val="bg1"/>
            </a:solidFill>
          </a:ln>
          <a:effectLst>
            <a:outerShdw blurRad="63500" sx="102000" sy="102000" algn="ctr" rotWithShape="0">
              <a:prstClr val="black">
                <a:alpha val="40000"/>
              </a:prstClr>
            </a:outerShdw>
          </a:effectLst>
        </p:spPr>
      </p:pic>
      <p:pic>
        <p:nvPicPr>
          <p:cNvPr id="23" name="Picture 2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68685" y="5194812"/>
            <a:ext cx="1506669" cy="1003053"/>
          </a:xfrm>
          <a:prstGeom prst="rect">
            <a:avLst/>
          </a:prstGeom>
          <a:ln>
            <a:solidFill>
              <a:schemeClr val="bg1"/>
            </a:solidFill>
          </a:ln>
          <a:effectLst>
            <a:outerShdw blurRad="63500" sx="102000" sy="102000" algn="ctr" rotWithShape="0">
              <a:prstClr val="black">
                <a:alpha val="40000"/>
              </a:prstClr>
            </a:outerShdw>
          </a:effectLst>
        </p:spPr>
      </p:pic>
      <p:pic>
        <p:nvPicPr>
          <p:cNvPr id="25" name="Picture 2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67370" y="217012"/>
            <a:ext cx="1506939" cy="1001142"/>
          </a:xfrm>
          <a:prstGeom prst="rect">
            <a:avLst/>
          </a:prstGeom>
          <a:ln>
            <a:solidFill>
              <a:schemeClr val="bg1"/>
            </a:solidFill>
          </a:ln>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205</TotalTime>
  <Words>235</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Century Gothic</vt:lpstr>
      <vt:lpstr>Lucida Sans</vt:lpstr>
      <vt:lpstr>Verdana</vt:lpstr>
      <vt:lpstr>Wingdings</vt:lpstr>
      <vt:lpstr>Wingdings 2</vt:lpstr>
      <vt:lpstr>Wingdings 3</vt:lpstr>
      <vt:lpstr>Apex</vt:lpstr>
      <vt:lpstr>209 Shipwatch Villa B Wild Dunes ~ Isle of Palms MLS# 18016570 ~ $545,000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55</cp:revision>
  <dcterms:created xsi:type="dcterms:W3CDTF">2006-08-16T00:00:00Z</dcterms:created>
  <dcterms:modified xsi:type="dcterms:W3CDTF">2018-06-13T18:53:57Z</dcterms:modified>
</cp:coreProperties>
</file>