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3189816"/>
            <a:ext cx="3434160"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7"/>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3189816"/>
            <a:ext cx="3435508" cy="5795223"/>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400475"/>
            <a:ext cx="4344988" cy="8584566"/>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5"/>
            <a:ext cx="2557066" cy="6880226"/>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3"/>
            <a:ext cx="699516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jpeg"/><Relationship Id="rId3" Type="http://schemas.openxmlformats.org/officeDocument/2006/relationships/hyperlink" Target="mailto:nate@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4368563"/>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3733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210 Daybreak Boulevard</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Cane Bay Plantation ~ Summerville, SC 29486 ~ MLS# 19025439 ~ $371,900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1239054"/>
            <a:ext cx="7772400" cy="830997"/>
          </a:xfrm>
          <a:prstGeom prst="rect">
            <a:avLst/>
          </a:prstGeom>
        </p:spPr>
        <p:txBody>
          <a:bodyPr wrap="square">
            <a:spAutoFit/>
          </a:bodyPr>
          <a:lstStyle/>
          <a:p>
            <a:pPr algn="ctr"/>
            <a: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 in Dunes West!</a:t>
            </a:r>
            <a:br>
              <a:rPr lang="en-US" sz="2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br>
            <a:r>
              <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New A/C Units With Nest Controllers PLUS a 10 Year Warranty</a:t>
            </a:r>
            <a:endParaRPr lang="en-US" sz="18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7" name="Right Brace 6"/>
          <p:cNvSpPr/>
          <p:nvPr/>
        </p:nvSpPr>
        <p:spPr>
          <a:xfrm rot="16200000">
            <a:off x="10906628" y="399846"/>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96926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Nate Gainey     </a:t>
            </a:r>
            <a:r>
              <a:rPr lang="en-US" sz="1600" dirty="0">
                <a:solidFill>
                  <a:schemeClr val="tx1"/>
                </a:solidFill>
                <a:latin typeface="Palatino Linotype" panose="02040502050505030304" pitchFamily="18" charset="0"/>
                <a:hlinkClick r:id="rId3"/>
              </a:rPr>
              <a:t>nate@mattoneillteam.com</a:t>
            </a:r>
            <a:r>
              <a:rPr lang="en-US" sz="1600" dirty="0">
                <a:solidFill>
                  <a:schemeClr val="tx1"/>
                </a:solidFill>
                <a:latin typeface="Palatino Linotype" panose="02040502050505030304" pitchFamily="18" charset="0"/>
              </a:rPr>
              <a:t>    843-513-2038 </a:t>
            </a:r>
            <a:endParaRPr lang="en-US" sz="1600" u="sng" dirty="0">
              <a:solidFill>
                <a:schemeClr val="tx1"/>
              </a:solidFill>
              <a:latin typeface="Palatino Linotype" panose="02040502050505030304" pitchFamily="18" charset="0"/>
            </a:endParaRPr>
          </a:p>
        </p:txBody>
      </p:sp>
      <p:sp>
        <p:nvSpPr>
          <p:cNvPr id="2" name="Rectangle 1"/>
          <p:cNvSpPr/>
          <p:nvPr/>
        </p:nvSpPr>
        <p:spPr>
          <a:xfrm>
            <a:off x="2242160" y="54603"/>
            <a:ext cx="3288080" cy="523220"/>
          </a:xfrm>
          <a:prstGeom prst="rect">
            <a:avLst/>
          </a:prstGeom>
        </p:spPr>
        <p:txBody>
          <a:bodyPr wrap="none">
            <a:spAutoFit/>
          </a:bodyPr>
          <a:lstStyle/>
          <a:p>
            <a:pPr algn="ctr"/>
            <a:r>
              <a:rPr lang="en-US" sz="2800" b="1" i="1" dirty="0">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$2,500 Agent Bonus</a:t>
            </a:r>
            <a:endParaRPr lang="en-US" sz="2800" b="1" i="1" dirty="0">
              <a:solidFill>
                <a:srgbClr val="FFFF00"/>
              </a:solidFill>
              <a:effectLst>
                <a:outerShdw blurRad="38100" dist="38100" dir="2700000" algn="tl">
                  <a:srgbClr val="000000">
                    <a:alpha val="43137"/>
                  </a:srgbClr>
                </a:outerShdw>
              </a:effectLst>
              <a:latin typeface="Palatino Linotype" panose="02040502050505030304" pitchFamily="18" charset="0"/>
            </a:endParaRPr>
          </a:p>
        </p:txBody>
      </p:sp>
      <p:sp>
        <p:nvSpPr>
          <p:cNvPr id="8" name="Rectangle 7"/>
          <p:cNvSpPr/>
          <p:nvPr/>
        </p:nvSpPr>
        <p:spPr>
          <a:xfrm>
            <a:off x="0" y="5808954"/>
            <a:ext cx="7772400" cy="2631490"/>
          </a:xfrm>
          <a:prstGeom prst="rect">
            <a:avLst/>
          </a:prstGeom>
        </p:spPr>
        <p:txBody>
          <a:bodyPr wrap="square" numCol="1" anchor="ctr">
            <a:spAutoFit/>
          </a:bodyPr>
          <a:lstStyle/>
          <a:p>
            <a:pPr algn="ctr"/>
            <a:r>
              <a:rPr lang="en-US" sz="1500" dirty="0">
                <a:solidFill>
                  <a:schemeClr val="bg2">
                    <a:lumMod val="25000"/>
                  </a:schemeClr>
                </a:solidFill>
                <a:latin typeface="Palatino Linotype" panose="02040502050505030304" pitchFamily="18" charset="0"/>
                <a:cs typeface="Times New Roman" panose="02020603050405020304" pitchFamily="18" charset="0"/>
              </a:rPr>
              <a:t>Formerly the model home for Magnolia in Cane Bay, this stunning two story home not only has all the bells and whistles but boasts the best location in the neighborhood. Peacefully situated on the pond with its calming water fountain, the pond wraps around the side of the home and also backs to towering trees. This floorplan features a two story foyer with a ship lap accent wall, soaring, vaulted ceiling with fireplace in the living room, eat-in kitchen with breakfast bar seating, center island and coffee bar area and an amazing first floor master suite. The FROG makes a great bonus room or 4th bedroom with </a:t>
            </a:r>
            <a:r>
              <a:rPr lang="en-US" sz="1500" dirty="0" err="1">
                <a:solidFill>
                  <a:schemeClr val="bg2">
                    <a:lumMod val="25000"/>
                  </a:schemeClr>
                </a:solidFill>
                <a:latin typeface="Palatino Linotype" panose="02040502050505030304" pitchFamily="18" charset="0"/>
                <a:cs typeface="Times New Roman" panose="02020603050405020304" pitchFamily="18" charset="0"/>
              </a:rPr>
              <a:t>en</a:t>
            </a:r>
            <a:r>
              <a:rPr lang="en-US" sz="1500" dirty="0">
                <a:solidFill>
                  <a:schemeClr val="bg2">
                    <a:lumMod val="25000"/>
                  </a:schemeClr>
                </a:solidFill>
                <a:latin typeface="Palatino Linotype" panose="02040502050505030304" pitchFamily="18" charset="0"/>
                <a:cs typeface="Times New Roman" panose="02020603050405020304" pitchFamily="18" charset="0"/>
              </a:rPr>
              <a:t>-suite bath and the outdoor living spaces include a front porch, front balcony, screened-in back porch and patio that look out to the water. Don't miss out on this one!</a:t>
            </a:r>
          </a:p>
          <a:p>
            <a:pPr algn="ctr"/>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500" b="1" i="1" dirty="0">
                <a:solidFill>
                  <a:schemeClr val="bg2">
                    <a:lumMod val="25000"/>
                  </a:schemeClr>
                </a:solidFill>
                <a:latin typeface="Palatino Linotype" panose="02040502050505030304" pitchFamily="18" charset="0"/>
                <a:cs typeface="Times New Roman" panose="02020603050405020304" pitchFamily="18" charset="0"/>
              </a:rPr>
              <a:t>Book your viewing today!</a:t>
            </a:r>
          </a:p>
        </p:txBody>
      </p:sp>
      <p:pic>
        <p:nvPicPr>
          <p:cNvPr id="18" name="Picture 17"/>
          <p:cNvPicPr>
            <a:picLocks/>
          </p:cNvPicPr>
          <p:nvPr/>
        </p:nvPicPr>
        <p:blipFill>
          <a:blip r:embed="rId4" cstate="print">
            <a:extLst>
              <a:ext uri="{28A0092B-C50C-407E-A947-70E740481C1C}">
                <a14:useLocalDpi xmlns:a14="http://schemas.microsoft.com/office/drawing/2010/main" val="0"/>
              </a:ext>
            </a:extLst>
          </a:blip>
          <a:srcRect/>
          <a:stretch/>
        </p:blipFill>
        <p:spPr>
          <a:xfrm>
            <a:off x="1578292" y="8611021"/>
            <a:ext cx="1465278" cy="976852"/>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4735676" y="8610598"/>
            <a:ext cx="1456364" cy="977699"/>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608162"/>
            <a:ext cx="1463040" cy="980135"/>
          </a:xfrm>
          <a:prstGeom prst="rect">
            <a:avLst/>
          </a:prstGeom>
        </p:spPr>
      </p:pic>
      <p:sp>
        <p:nvSpPr>
          <p:cNvPr id="12" name="Rectangle 11">
            <a:extLst>
              <a:ext uri="{FF2B5EF4-FFF2-40B4-BE49-F238E27FC236}">
                <a16:creationId xmlns:a16="http://schemas.microsoft.com/office/drawing/2014/main" id="{6EC113F9-8996-49A1-9A30-63AD2F89D716}"/>
              </a:ext>
            </a:extLst>
          </p:cNvPr>
          <p:cNvSpPr/>
          <p:nvPr/>
        </p:nvSpPr>
        <p:spPr>
          <a:xfrm>
            <a:off x="7772400" y="54603"/>
            <a:ext cx="5187446" cy="830997"/>
          </a:xfrm>
          <a:prstGeom prst="rect">
            <a:avLst/>
          </a:prstGeom>
        </p:spPr>
        <p:txBody>
          <a:bodyPr wrap="none">
            <a:spAutoFit/>
          </a:bodyPr>
          <a:lstStyle/>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Deep-water Dock On Wagner Creek</a:t>
            </a:r>
          </a:p>
          <a:p>
            <a:pPr algn="ctr"/>
            <a:r>
              <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Just Minutes From The Wando River</a:t>
            </a:r>
            <a:endParaRPr lang="en-US" sz="2400" b="1" i="1" dirty="0">
              <a:solidFill>
                <a:schemeClr val="bg1"/>
              </a:solidFill>
              <a:effectLst>
                <a:outerShdw blurRad="38100" dist="38100" dir="2700000" algn="tl">
                  <a:srgbClr val="000000">
                    <a:alpha val="43137"/>
                  </a:srgbClr>
                </a:outerShdw>
              </a:effectLst>
              <a:latin typeface="Palatino Linotype" panose="02040502050505030304" pitchFamily="18" charset="0"/>
            </a:endParaRPr>
          </a:p>
        </p:txBody>
      </p:sp>
      <p:pic>
        <p:nvPicPr>
          <p:cNvPr id="13" name="Picture 12">
            <a:extLst>
              <a:ext uri="{FF2B5EF4-FFF2-40B4-BE49-F238E27FC236}">
                <a16:creationId xmlns:a16="http://schemas.microsoft.com/office/drawing/2014/main" id="{3DCE78BC-8C2D-48A7-803F-7DF5D15A3F7F}"/>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307122" y="8611021"/>
            <a:ext cx="1465278" cy="976852"/>
          </a:xfrm>
          <a:prstGeom prst="rect">
            <a:avLst/>
          </a:prstGeom>
        </p:spPr>
      </p:pic>
      <p:pic>
        <p:nvPicPr>
          <p:cNvPr id="6" name="Picture 5" descr="A close up of a logo&#10;&#10;Description automatically generated">
            <a:extLst>
              <a:ext uri="{FF2B5EF4-FFF2-40B4-BE49-F238E27FC236}">
                <a16:creationId xmlns:a16="http://schemas.microsoft.com/office/drawing/2014/main" id="{0D728736-915E-4FB6-B6E9-2CB5050E6914}"/>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12504" y="2828148"/>
            <a:ext cx="1600200" cy="795775"/>
          </a:xfrm>
          <a:prstGeom prst="rect">
            <a:avLst/>
          </a:prstGeom>
        </p:spPr>
      </p:pic>
      <p:pic>
        <p:nvPicPr>
          <p:cNvPr id="16" name="Picture 15">
            <a:extLst>
              <a:ext uri="{FF2B5EF4-FFF2-40B4-BE49-F238E27FC236}">
                <a16:creationId xmlns:a16="http://schemas.microsoft.com/office/drawing/2014/main" id="{4D05BDC1-782E-4328-9940-4C96D4481AC6}"/>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3155315" y="8612039"/>
            <a:ext cx="1465278" cy="974816"/>
          </a:xfrm>
          <a:prstGeom prst="rect">
            <a:avLst/>
          </a:prstGeom>
        </p:spPr>
      </p:pic>
      <p:pic>
        <p:nvPicPr>
          <p:cNvPr id="17" name="Picture 16">
            <a:extLst>
              <a:ext uri="{FF2B5EF4-FFF2-40B4-BE49-F238E27FC236}">
                <a16:creationId xmlns:a16="http://schemas.microsoft.com/office/drawing/2014/main" id="{F5A36842-63E5-4FD6-8D6D-529D2005FC71}"/>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578292" y="4661524"/>
            <a:ext cx="1465278" cy="976852"/>
          </a:xfrm>
          <a:prstGeom prst="rect">
            <a:avLst/>
          </a:prstGeom>
        </p:spPr>
      </p:pic>
      <p:pic>
        <p:nvPicPr>
          <p:cNvPr id="19" name="Picture 18">
            <a:extLst>
              <a:ext uri="{FF2B5EF4-FFF2-40B4-BE49-F238E27FC236}">
                <a16:creationId xmlns:a16="http://schemas.microsoft.com/office/drawing/2014/main" id="{34D9D19E-65F1-4487-AFC3-213B477DA8B9}"/>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4732338" y="4662270"/>
            <a:ext cx="1463040" cy="975360"/>
          </a:xfrm>
          <a:prstGeom prst="rect">
            <a:avLst/>
          </a:prstGeom>
        </p:spPr>
      </p:pic>
      <p:pic>
        <p:nvPicPr>
          <p:cNvPr id="21" name="Picture 20">
            <a:extLst>
              <a:ext uri="{FF2B5EF4-FFF2-40B4-BE49-F238E27FC236}">
                <a16:creationId xmlns:a16="http://schemas.microsoft.com/office/drawing/2014/main" id="{4FEDB23D-E34E-430D-80C9-0F28881086EE}"/>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271" y="4661101"/>
            <a:ext cx="1465277" cy="976851"/>
          </a:xfrm>
          <a:prstGeom prst="rect">
            <a:avLst/>
          </a:prstGeom>
        </p:spPr>
      </p:pic>
      <p:pic>
        <p:nvPicPr>
          <p:cNvPr id="22" name="Picture 21">
            <a:extLst>
              <a:ext uri="{FF2B5EF4-FFF2-40B4-BE49-F238E27FC236}">
                <a16:creationId xmlns:a16="http://schemas.microsoft.com/office/drawing/2014/main" id="{2F0B0D4A-8F95-4916-A1E7-B97A49AB899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6312597" y="4661101"/>
            <a:ext cx="1454327" cy="977699"/>
          </a:xfrm>
          <a:prstGeom prst="rect">
            <a:avLst/>
          </a:prstGeom>
        </p:spPr>
      </p:pic>
      <p:pic>
        <p:nvPicPr>
          <p:cNvPr id="23" name="Picture 22">
            <a:extLst>
              <a:ext uri="{FF2B5EF4-FFF2-40B4-BE49-F238E27FC236}">
                <a16:creationId xmlns:a16="http://schemas.microsoft.com/office/drawing/2014/main" id="{034C40AC-781A-42E0-A17C-FEE9396EC001}"/>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3155315" y="4661524"/>
            <a:ext cx="1465278" cy="9768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187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2019-10-22T17:02:27Z</dcterms:modified>
</cp:coreProperties>
</file>