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3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lhearn@sc.rr.com" TargetMode="External"/><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gif"/><Relationship Id="rId5" Type="http://schemas.openxmlformats.org/officeDocument/2006/relationships/image" Target="../media/image4.jpeg"/><Relationship Id="rId10" Type="http://schemas.openxmlformats.org/officeDocument/2006/relationships/image" Target="../media/image7.jpg"/><Relationship Id="rId4" Type="http://schemas.openxmlformats.org/officeDocument/2006/relationships/image" Target="../media/image3.jpg"/><Relationship Id="rId9" Type="http://schemas.openxmlformats.org/officeDocument/2006/relationships/hyperlink" Target="http://www.agentownedrealt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p:spPr>
        <p:txBody>
          <a:bodyPr>
            <a:noAutofit/>
          </a:bodyPr>
          <a:lstStyle/>
          <a:p>
            <a:r>
              <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rPr>
              <a:t>New </a:t>
            </a: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Listing - Walnut Farms</a:t>
            </a:r>
            <a:endPar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8255" y="4142991"/>
            <a:ext cx="7772400" cy="4701626"/>
          </a:xfrm>
        </p:spPr>
        <p:txBody>
          <a:bodyPr>
            <a:noAutofit/>
          </a:bodyPr>
          <a:lstStyle/>
          <a:p>
            <a:r>
              <a:rPr lang="en-US" sz="1100" dirty="0">
                <a:solidFill>
                  <a:schemeClr val="tx2"/>
                </a:solidFill>
                <a:latin typeface="Georgia" panose="02040502050405020303" pitchFamily="18" charset="0"/>
              </a:rPr>
              <a:t>Perfect for entertaining</a:t>
            </a:r>
            <a:r>
              <a:rPr lang="en-US" sz="1100" dirty="0" smtClean="0">
                <a:solidFill>
                  <a:schemeClr val="tx2"/>
                </a:solidFill>
                <a:latin typeface="Georgia" panose="02040502050405020303" pitchFamily="18" charset="0"/>
              </a:rPr>
              <a:t>! This </a:t>
            </a:r>
            <a:r>
              <a:rPr lang="en-US" sz="1100" dirty="0">
                <a:solidFill>
                  <a:schemeClr val="tx2"/>
                </a:solidFill>
                <a:latin typeface="Georgia" panose="02040502050405020303" pitchFamily="18" charset="0"/>
              </a:rPr>
              <a:t>spacious custom built home with 4 bedrooms and 3 full baths on over a half acre wooded and landscaped lot will be a joy for your clients to view</a:t>
            </a:r>
            <a:r>
              <a:rPr lang="en-US" sz="1100" dirty="0" smtClean="0">
                <a:solidFill>
                  <a:schemeClr val="tx2"/>
                </a:solidFill>
                <a:latin typeface="Georgia" panose="02040502050405020303" pitchFamily="18" charset="0"/>
              </a:rPr>
              <a:t>. This </a:t>
            </a:r>
            <a:r>
              <a:rPr lang="en-US" sz="1100" dirty="0">
                <a:solidFill>
                  <a:schemeClr val="tx2"/>
                </a:solidFill>
                <a:latin typeface="Georgia" panose="02040502050405020303" pitchFamily="18" charset="0"/>
              </a:rPr>
              <a:t>home, built in 2005 under newer stringent building codes (including added hurricane and earthquake protection and higher environmental standards), may benefit your buyers with possible homeowners' insurance discounts and increased energy efficiency savings</a:t>
            </a:r>
            <a:r>
              <a:rPr lang="en-US" sz="1100" dirty="0" smtClean="0">
                <a:solidFill>
                  <a:schemeClr val="tx2"/>
                </a:solidFill>
                <a:latin typeface="Georgia" panose="02040502050405020303" pitchFamily="18" charset="0"/>
              </a:rPr>
              <a:t>. Low </a:t>
            </a:r>
            <a:r>
              <a:rPr lang="en-US" sz="1100" dirty="0">
                <a:solidFill>
                  <a:schemeClr val="tx2"/>
                </a:solidFill>
                <a:latin typeface="Georgia" panose="02040502050405020303" pitchFamily="18" charset="0"/>
              </a:rPr>
              <a:t>maintenance </a:t>
            </a:r>
            <a:r>
              <a:rPr lang="en-US" sz="1100" dirty="0" err="1">
                <a:solidFill>
                  <a:schemeClr val="tx2"/>
                </a:solidFill>
                <a:latin typeface="Georgia" panose="02040502050405020303" pitchFamily="18" charset="0"/>
              </a:rPr>
              <a:t>Hardi</a:t>
            </a:r>
            <a:r>
              <a:rPr lang="en-US" sz="1100" dirty="0">
                <a:solidFill>
                  <a:schemeClr val="tx2"/>
                </a:solidFill>
                <a:latin typeface="Georgia" panose="02040502050405020303" pitchFamily="18" charset="0"/>
              </a:rPr>
              <a:t>-board siding with Virginia brick </a:t>
            </a:r>
            <a:r>
              <a:rPr lang="en-US" sz="1100" dirty="0" smtClean="0">
                <a:solidFill>
                  <a:schemeClr val="tx2"/>
                </a:solidFill>
                <a:latin typeface="Georgia" panose="02040502050405020303" pitchFamily="18" charset="0"/>
              </a:rPr>
              <a:t>skirting, chimney </a:t>
            </a:r>
            <a:r>
              <a:rPr lang="en-US" sz="1100" dirty="0">
                <a:solidFill>
                  <a:schemeClr val="tx2"/>
                </a:solidFill>
                <a:latin typeface="Georgia" panose="02040502050405020303" pitchFamily="18" charset="0"/>
              </a:rPr>
              <a:t>and front portico with columns add to the street appeal of this wonderful home</a:t>
            </a:r>
            <a:r>
              <a:rPr lang="en-US" sz="1100" dirty="0" smtClean="0">
                <a:solidFill>
                  <a:schemeClr val="tx2"/>
                </a:solidFill>
                <a:latin typeface="Georgia" panose="02040502050405020303" pitchFamily="18" charset="0"/>
              </a:rPr>
              <a:t>. Upon </a:t>
            </a:r>
            <a:r>
              <a:rPr lang="en-US" sz="1100" dirty="0">
                <a:solidFill>
                  <a:schemeClr val="tx2"/>
                </a:solidFill>
                <a:latin typeface="Georgia" panose="02040502050405020303" pitchFamily="18" charset="0"/>
              </a:rPr>
              <a:t>entering you will see a two story foyer with an elegant open staircase</a:t>
            </a:r>
            <a:r>
              <a:rPr lang="en-US" sz="1100" dirty="0" smtClean="0">
                <a:solidFill>
                  <a:schemeClr val="tx2"/>
                </a:solidFill>
                <a:latin typeface="Georgia" panose="02040502050405020303" pitchFamily="18" charset="0"/>
              </a:rPr>
              <a:t>. Formal </a:t>
            </a:r>
            <a:r>
              <a:rPr lang="en-US" sz="1100" dirty="0">
                <a:solidFill>
                  <a:schemeClr val="tx2"/>
                </a:solidFill>
                <a:latin typeface="Georgia" panose="02040502050405020303" pitchFamily="18" charset="0"/>
              </a:rPr>
              <a:t>living and dining rooms are to the left and feature custom Williamsburg chair rail and crown moldings-window treatments will remain with the home in these rooms as well as the foyer</a:t>
            </a:r>
            <a:r>
              <a:rPr lang="en-US" sz="1100" dirty="0" smtClean="0">
                <a:solidFill>
                  <a:schemeClr val="tx2"/>
                </a:solidFill>
                <a:latin typeface="Georgia" panose="02040502050405020303" pitchFamily="18" charset="0"/>
              </a:rPr>
              <a:t>. The </a:t>
            </a:r>
            <a:r>
              <a:rPr lang="en-US" sz="1100" dirty="0">
                <a:solidFill>
                  <a:schemeClr val="tx2"/>
                </a:solidFill>
                <a:latin typeface="Georgia" panose="02040502050405020303" pitchFamily="18" charset="0"/>
              </a:rPr>
              <a:t>foyer opens to the family areas</a:t>
            </a:r>
            <a:r>
              <a:rPr lang="en-US" sz="1100" dirty="0" smtClean="0">
                <a:solidFill>
                  <a:schemeClr val="tx2"/>
                </a:solidFill>
                <a:latin typeface="Georgia" panose="02040502050405020303" pitchFamily="18" charset="0"/>
              </a:rPr>
              <a:t>, with </a:t>
            </a:r>
            <a:r>
              <a:rPr lang="en-US" sz="1100" dirty="0">
                <a:solidFill>
                  <a:schemeClr val="tx2"/>
                </a:solidFill>
                <a:latin typeface="Georgia" panose="02040502050405020303" pitchFamily="18" charset="0"/>
              </a:rPr>
              <a:t>a center hall vestibule leading to the designer kitchen which boasts a large center island</a:t>
            </a:r>
            <a:r>
              <a:rPr lang="en-US" sz="1100" dirty="0" smtClean="0">
                <a:solidFill>
                  <a:schemeClr val="tx2"/>
                </a:solidFill>
                <a:latin typeface="Georgia" panose="02040502050405020303" pitchFamily="18" charset="0"/>
              </a:rPr>
              <a:t>, granite </a:t>
            </a:r>
            <a:r>
              <a:rPr lang="en-US" sz="1100" dirty="0">
                <a:solidFill>
                  <a:schemeClr val="tx2"/>
                </a:solidFill>
                <a:latin typeface="Georgia" panose="02040502050405020303" pitchFamily="18" charset="0"/>
              </a:rPr>
              <a:t>counters and Pro-series </a:t>
            </a:r>
            <a:r>
              <a:rPr lang="en-US" sz="1100" dirty="0" err="1">
                <a:solidFill>
                  <a:schemeClr val="tx2"/>
                </a:solidFill>
                <a:latin typeface="Georgia" panose="02040502050405020303" pitchFamily="18" charset="0"/>
              </a:rPr>
              <a:t>Jenn</a:t>
            </a:r>
            <a:r>
              <a:rPr lang="en-US" sz="1100" dirty="0">
                <a:solidFill>
                  <a:schemeClr val="tx2"/>
                </a:solidFill>
                <a:latin typeface="Georgia" panose="02040502050405020303" pitchFamily="18" charset="0"/>
              </a:rPr>
              <a:t> Air stainless appliances to include double convection wall ovens</a:t>
            </a:r>
            <a:r>
              <a:rPr lang="en-US" sz="1100" dirty="0" smtClean="0">
                <a:solidFill>
                  <a:schemeClr val="tx2"/>
                </a:solidFill>
                <a:latin typeface="Georgia" panose="02040502050405020303" pitchFamily="18" charset="0"/>
              </a:rPr>
              <a:t>, huge </a:t>
            </a:r>
            <a:r>
              <a:rPr lang="en-US" sz="1100" dirty="0">
                <a:solidFill>
                  <a:schemeClr val="tx2"/>
                </a:solidFill>
                <a:latin typeface="Georgia" panose="02040502050405020303" pitchFamily="18" charset="0"/>
              </a:rPr>
              <a:t>gas cooktop</a:t>
            </a:r>
            <a:r>
              <a:rPr lang="en-US" sz="1100" dirty="0" smtClean="0">
                <a:solidFill>
                  <a:schemeClr val="tx2"/>
                </a:solidFill>
                <a:latin typeface="Georgia" panose="02040502050405020303" pitchFamily="18" charset="0"/>
              </a:rPr>
              <a:t>, dishwasher </a:t>
            </a:r>
            <a:r>
              <a:rPr lang="en-US" sz="1100" dirty="0">
                <a:solidFill>
                  <a:schemeClr val="tx2"/>
                </a:solidFill>
                <a:latin typeface="Georgia" panose="02040502050405020303" pitchFamily="18" charset="0"/>
              </a:rPr>
              <a:t>and refrigerator</a:t>
            </a:r>
            <a:r>
              <a:rPr lang="en-US" sz="1100" dirty="0" smtClean="0">
                <a:solidFill>
                  <a:schemeClr val="tx2"/>
                </a:solidFill>
                <a:latin typeface="Georgia" panose="02040502050405020303" pitchFamily="18" charset="0"/>
              </a:rPr>
              <a:t>. To </a:t>
            </a:r>
            <a:r>
              <a:rPr lang="en-US" sz="1100" dirty="0">
                <a:solidFill>
                  <a:schemeClr val="tx2"/>
                </a:solidFill>
                <a:latin typeface="Georgia" panose="02040502050405020303" pitchFamily="18" charset="0"/>
              </a:rPr>
              <a:t>the right of the foyer</a:t>
            </a:r>
            <a:r>
              <a:rPr lang="en-US" sz="1100" dirty="0" smtClean="0">
                <a:solidFill>
                  <a:schemeClr val="tx2"/>
                </a:solidFill>
                <a:latin typeface="Georgia" panose="02040502050405020303" pitchFamily="18" charset="0"/>
              </a:rPr>
              <a:t>, double </a:t>
            </a:r>
            <a:r>
              <a:rPr lang="en-US" sz="1100" dirty="0">
                <a:solidFill>
                  <a:schemeClr val="tx2"/>
                </a:solidFill>
                <a:latin typeface="Georgia" panose="02040502050405020303" pitchFamily="18" charset="0"/>
              </a:rPr>
              <a:t>doors lead to the family room with wood burning fireplace</a:t>
            </a:r>
            <a:r>
              <a:rPr lang="en-US" sz="1100" dirty="0" smtClean="0">
                <a:solidFill>
                  <a:schemeClr val="tx2"/>
                </a:solidFill>
                <a:latin typeface="Georgia" panose="02040502050405020303" pitchFamily="18" charset="0"/>
              </a:rPr>
              <a:t>, built-in </a:t>
            </a:r>
            <a:r>
              <a:rPr lang="en-US" sz="1100" dirty="0">
                <a:solidFill>
                  <a:schemeClr val="tx2"/>
                </a:solidFill>
                <a:latin typeface="Georgia" panose="02040502050405020303" pitchFamily="18" charset="0"/>
              </a:rPr>
              <a:t>bookcases</a:t>
            </a:r>
            <a:r>
              <a:rPr lang="en-US" sz="1100" dirty="0" smtClean="0">
                <a:solidFill>
                  <a:schemeClr val="tx2"/>
                </a:solidFill>
                <a:latin typeface="Georgia" panose="02040502050405020303" pitchFamily="18" charset="0"/>
              </a:rPr>
              <a:t>, architectural </a:t>
            </a:r>
            <a:r>
              <a:rPr lang="en-US" sz="1100" dirty="0">
                <a:solidFill>
                  <a:schemeClr val="tx2"/>
                </a:solidFill>
                <a:latin typeface="Georgia" panose="02040502050405020303" pitchFamily="18" charset="0"/>
              </a:rPr>
              <a:t>ceiling and pre-wired surround sound system</a:t>
            </a:r>
            <a:r>
              <a:rPr lang="en-US" sz="1100" dirty="0" smtClean="0">
                <a:solidFill>
                  <a:schemeClr val="tx2"/>
                </a:solidFill>
                <a:latin typeface="Georgia" panose="02040502050405020303" pitchFamily="18" charset="0"/>
              </a:rPr>
              <a:t>. With </a:t>
            </a:r>
            <a:r>
              <a:rPr lang="en-US" sz="1100" dirty="0">
                <a:solidFill>
                  <a:schemeClr val="tx2"/>
                </a:solidFill>
                <a:latin typeface="Georgia" panose="02040502050405020303" pitchFamily="18" charset="0"/>
              </a:rPr>
              <a:t>large arched openings</a:t>
            </a:r>
            <a:r>
              <a:rPr lang="en-US" sz="1100" dirty="0" smtClean="0">
                <a:solidFill>
                  <a:schemeClr val="tx2"/>
                </a:solidFill>
                <a:latin typeface="Georgia" panose="02040502050405020303" pitchFamily="18" charset="0"/>
              </a:rPr>
              <a:t>, both </a:t>
            </a:r>
            <a:r>
              <a:rPr lang="en-US" sz="1100" dirty="0">
                <a:solidFill>
                  <a:schemeClr val="tx2"/>
                </a:solidFill>
                <a:latin typeface="Georgia" panose="02040502050405020303" pitchFamily="18" charset="0"/>
              </a:rPr>
              <a:t>the kitchen and family room open to the center point of family life</a:t>
            </a:r>
            <a:r>
              <a:rPr lang="en-US" sz="1100" dirty="0" smtClean="0">
                <a:solidFill>
                  <a:schemeClr val="tx2"/>
                </a:solidFill>
                <a:latin typeface="Georgia" panose="02040502050405020303" pitchFamily="18" charset="0"/>
              </a:rPr>
              <a:t>, the </a:t>
            </a:r>
            <a:r>
              <a:rPr lang="en-US" sz="1100" dirty="0">
                <a:solidFill>
                  <a:schemeClr val="tx2"/>
                </a:solidFill>
                <a:latin typeface="Georgia" panose="02040502050405020303" pitchFamily="18" charset="0"/>
              </a:rPr>
              <a:t>keeping room</a:t>
            </a:r>
            <a:r>
              <a:rPr lang="en-US" sz="1100" dirty="0" smtClean="0">
                <a:solidFill>
                  <a:schemeClr val="tx2"/>
                </a:solidFill>
                <a:latin typeface="Georgia" panose="02040502050405020303" pitchFamily="18" charset="0"/>
              </a:rPr>
              <a:t>. Rear </a:t>
            </a:r>
            <a:r>
              <a:rPr lang="en-US" sz="1100" dirty="0">
                <a:solidFill>
                  <a:schemeClr val="tx2"/>
                </a:solidFill>
                <a:latin typeface="Georgia" panose="02040502050405020303" pitchFamily="18" charset="0"/>
              </a:rPr>
              <a:t>double </a:t>
            </a:r>
            <a:r>
              <a:rPr lang="en-US" sz="1100" dirty="0" err="1">
                <a:solidFill>
                  <a:schemeClr val="tx2"/>
                </a:solidFill>
                <a:latin typeface="Georgia" panose="02040502050405020303" pitchFamily="18" charset="0"/>
              </a:rPr>
              <a:t>french</a:t>
            </a:r>
            <a:r>
              <a:rPr lang="en-US" sz="1100" dirty="0">
                <a:solidFill>
                  <a:schemeClr val="tx2"/>
                </a:solidFill>
                <a:latin typeface="Georgia" panose="02040502050405020303" pitchFamily="18" charset="0"/>
              </a:rPr>
              <a:t> doors lead to the sunroom overlooking the brick patio and large fenced backyard</a:t>
            </a:r>
            <a:r>
              <a:rPr lang="en-US" sz="1100" dirty="0" smtClean="0">
                <a:solidFill>
                  <a:schemeClr val="tx2"/>
                </a:solidFill>
                <a:latin typeface="Georgia" panose="02040502050405020303" pitchFamily="18" charset="0"/>
              </a:rPr>
              <a:t>. A </a:t>
            </a:r>
            <a:r>
              <a:rPr lang="en-US" sz="1100" dirty="0">
                <a:solidFill>
                  <a:schemeClr val="tx2"/>
                </a:solidFill>
                <a:latin typeface="Georgia" panose="02040502050405020303" pitchFamily="18" charset="0"/>
              </a:rPr>
              <a:t>cozy columned side porch to the left of the sunroom leads down to a trellised potting table with utility tub and hot and cold water supply</a:t>
            </a:r>
            <a:r>
              <a:rPr lang="en-US" sz="1100" dirty="0" smtClean="0">
                <a:solidFill>
                  <a:schemeClr val="tx2"/>
                </a:solidFill>
                <a:latin typeface="Georgia" panose="02040502050405020303" pitchFamily="18" charset="0"/>
              </a:rPr>
              <a:t>. A </a:t>
            </a:r>
            <a:r>
              <a:rPr lang="en-US" sz="1100" dirty="0">
                <a:solidFill>
                  <a:schemeClr val="tx2"/>
                </a:solidFill>
                <a:latin typeface="Georgia" panose="02040502050405020303" pitchFamily="18" charset="0"/>
              </a:rPr>
              <a:t>center hall off the keeping room leads to large utility area with custom cabinets</a:t>
            </a:r>
            <a:r>
              <a:rPr lang="en-US" sz="1100" dirty="0" smtClean="0">
                <a:solidFill>
                  <a:schemeClr val="tx2"/>
                </a:solidFill>
                <a:latin typeface="Georgia" panose="02040502050405020303" pitchFamily="18" charset="0"/>
              </a:rPr>
              <a:t>, tiled </a:t>
            </a:r>
            <a:r>
              <a:rPr lang="en-US" sz="1100" dirty="0">
                <a:solidFill>
                  <a:schemeClr val="tx2"/>
                </a:solidFill>
                <a:latin typeface="Georgia" panose="02040502050405020303" pitchFamily="18" charset="0"/>
              </a:rPr>
              <a:t>flooring</a:t>
            </a:r>
            <a:r>
              <a:rPr lang="en-US" sz="1100" dirty="0" smtClean="0">
                <a:solidFill>
                  <a:schemeClr val="tx2"/>
                </a:solidFill>
                <a:latin typeface="Georgia" panose="02040502050405020303" pitchFamily="18" charset="0"/>
              </a:rPr>
              <a:t>, sink, closet </a:t>
            </a:r>
            <a:r>
              <a:rPr lang="en-US" sz="1100" dirty="0">
                <a:solidFill>
                  <a:schemeClr val="tx2"/>
                </a:solidFill>
                <a:latin typeface="Georgia" panose="02040502050405020303" pitchFamily="18" charset="0"/>
              </a:rPr>
              <a:t>and refrigerator area</a:t>
            </a:r>
            <a:r>
              <a:rPr lang="en-US" sz="1100" dirty="0" smtClean="0">
                <a:solidFill>
                  <a:schemeClr val="tx2"/>
                </a:solidFill>
                <a:latin typeface="Georgia" panose="02040502050405020303" pitchFamily="18" charset="0"/>
              </a:rPr>
              <a:t>. Across </a:t>
            </a:r>
            <a:r>
              <a:rPr lang="en-US" sz="1100" dirty="0">
                <a:solidFill>
                  <a:schemeClr val="tx2"/>
                </a:solidFill>
                <a:latin typeface="Georgia" panose="02040502050405020303" pitchFamily="18" charset="0"/>
              </a:rPr>
              <a:t>the hall is a full bath with shower and antique cabinet for sink</a:t>
            </a:r>
            <a:r>
              <a:rPr lang="en-US" sz="1100" dirty="0" smtClean="0">
                <a:solidFill>
                  <a:schemeClr val="tx2"/>
                </a:solidFill>
                <a:latin typeface="Georgia" panose="02040502050405020303" pitchFamily="18" charset="0"/>
              </a:rPr>
              <a:t>. 10 </a:t>
            </a:r>
            <a:r>
              <a:rPr lang="en-US" sz="1100" dirty="0" err="1">
                <a:solidFill>
                  <a:schemeClr val="tx2"/>
                </a:solidFill>
                <a:latin typeface="Georgia" panose="02040502050405020303" pitchFamily="18" charset="0"/>
              </a:rPr>
              <a:t>ft</a:t>
            </a:r>
            <a:r>
              <a:rPr lang="en-US" sz="1100" dirty="0">
                <a:solidFill>
                  <a:schemeClr val="tx2"/>
                </a:solidFill>
                <a:latin typeface="Georgia" panose="02040502050405020303" pitchFamily="18" charset="0"/>
              </a:rPr>
              <a:t> ceilings and crown moldings are throughout the first floor as well as oak hardwood flooring except in tiled utility room</a:t>
            </a:r>
            <a:r>
              <a:rPr lang="en-US" sz="1100" dirty="0" smtClean="0">
                <a:solidFill>
                  <a:schemeClr val="tx2"/>
                </a:solidFill>
                <a:latin typeface="Georgia" panose="02040502050405020303" pitchFamily="18" charset="0"/>
              </a:rPr>
              <a:t>. Upstairs, the </a:t>
            </a:r>
            <a:r>
              <a:rPr lang="en-US" sz="1100" dirty="0">
                <a:solidFill>
                  <a:schemeClr val="tx2"/>
                </a:solidFill>
                <a:latin typeface="Georgia" panose="02040502050405020303" pitchFamily="18" charset="0"/>
              </a:rPr>
              <a:t>master suite occupies the entire left side of home and includes a sitting area. The tiled master bath features a corner Jacuzzi jetted tub</a:t>
            </a:r>
            <a:r>
              <a:rPr lang="en-US" sz="1100" dirty="0" smtClean="0">
                <a:solidFill>
                  <a:schemeClr val="tx2"/>
                </a:solidFill>
                <a:latin typeface="Georgia" panose="02040502050405020303" pitchFamily="18" charset="0"/>
              </a:rPr>
              <a:t>, separate </a:t>
            </a:r>
            <a:r>
              <a:rPr lang="en-US" sz="1100" dirty="0">
                <a:solidFill>
                  <a:schemeClr val="tx2"/>
                </a:solidFill>
                <a:latin typeface="Georgia" panose="02040502050405020303" pitchFamily="18" charset="0"/>
              </a:rPr>
              <a:t>shower</a:t>
            </a:r>
            <a:r>
              <a:rPr lang="en-US" sz="1100" dirty="0" smtClean="0">
                <a:solidFill>
                  <a:schemeClr val="tx2"/>
                </a:solidFill>
                <a:latin typeface="Georgia" panose="02040502050405020303" pitchFamily="18" charset="0"/>
              </a:rPr>
              <a:t>, dual </a:t>
            </a:r>
            <a:r>
              <a:rPr lang="en-US" sz="1100" dirty="0">
                <a:solidFill>
                  <a:schemeClr val="tx2"/>
                </a:solidFill>
                <a:latin typeface="Georgia" panose="02040502050405020303" pitchFamily="18" charset="0"/>
              </a:rPr>
              <a:t>sinks in a raised custom vanity and water closet</a:t>
            </a:r>
            <a:r>
              <a:rPr lang="en-US" sz="1100" dirty="0" smtClean="0">
                <a:solidFill>
                  <a:schemeClr val="tx2"/>
                </a:solidFill>
                <a:latin typeface="Georgia" panose="02040502050405020303" pitchFamily="18" charset="0"/>
              </a:rPr>
              <a:t>. Down </a:t>
            </a:r>
            <a:r>
              <a:rPr lang="en-US" sz="1100" dirty="0">
                <a:solidFill>
                  <a:schemeClr val="tx2"/>
                </a:solidFill>
                <a:latin typeface="Georgia" panose="02040502050405020303" pitchFamily="18" charset="0"/>
              </a:rPr>
              <a:t>the 2nd floor hall are 2 oversized 12'x 16' guest rooms</a:t>
            </a:r>
            <a:r>
              <a:rPr lang="en-US" sz="1100" dirty="0" smtClean="0">
                <a:solidFill>
                  <a:schemeClr val="tx2"/>
                </a:solidFill>
                <a:latin typeface="Georgia" panose="02040502050405020303" pitchFamily="18" charset="0"/>
              </a:rPr>
              <a:t>. The </a:t>
            </a:r>
            <a:r>
              <a:rPr lang="en-US" sz="1100" dirty="0">
                <a:solidFill>
                  <a:schemeClr val="tx2"/>
                </a:solidFill>
                <a:latin typeface="Georgia" panose="02040502050405020303" pitchFamily="18" charset="0"/>
              </a:rPr>
              <a:t>back guest room has direct access to the guest bath by way of a separate sink area</a:t>
            </a:r>
            <a:r>
              <a:rPr lang="en-US" sz="1100" dirty="0" smtClean="0">
                <a:solidFill>
                  <a:schemeClr val="tx2"/>
                </a:solidFill>
                <a:latin typeface="Georgia" panose="02040502050405020303" pitchFamily="18" charset="0"/>
              </a:rPr>
              <a:t>. The </a:t>
            </a:r>
            <a:r>
              <a:rPr lang="en-US" sz="1100" dirty="0">
                <a:solidFill>
                  <a:schemeClr val="tx2"/>
                </a:solidFill>
                <a:latin typeface="Georgia" panose="02040502050405020303" pitchFamily="18" charset="0"/>
              </a:rPr>
              <a:t>guest bath features raised custom vanity</a:t>
            </a:r>
            <a:r>
              <a:rPr lang="en-US" sz="1100" dirty="0" smtClean="0">
                <a:solidFill>
                  <a:schemeClr val="tx2"/>
                </a:solidFill>
                <a:latin typeface="Georgia" panose="02040502050405020303" pitchFamily="18" charset="0"/>
              </a:rPr>
              <a:t>, window </a:t>
            </a:r>
            <a:r>
              <a:rPr lang="en-US" sz="1100" dirty="0">
                <a:solidFill>
                  <a:schemeClr val="tx2"/>
                </a:solidFill>
                <a:latin typeface="Georgia" panose="02040502050405020303" pitchFamily="18" charset="0"/>
              </a:rPr>
              <a:t>seat with built-in hamper, built-in shelving</a:t>
            </a:r>
            <a:r>
              <a:rPr lang="en-US" sz="1100" dirty="0" smtClean="0">
                <a:solidFill>
                  <a:schemeClr val="tx2"/>
                </a:solidFill>
                <a:latin typeface="Georgia" panose="02040502050405020303" pitchFamily="18" charset="0"/>
              </a:rPr>
              <a:t>, tub </a:t>
            </a:r>
            <a:r>
              <a:rPr lang="en-US" sz="1100" dirty="0">
                <a:solidFill>
                  <a:schemeClr val="tx2"/>
                </a:solidFill>
                <a:latin typeface="Georgia" panose="02040502050405020303" pitchFamily="18" charset="0"/>
              </a:rPr>
              <a:t>with shower and water closet</a:t>
            </a:r>
            <a:r>
              <a:rPr lang="en-US" sz="1100" dirty="0" smtClean="0">
                <a:solidFill>
                  <a:schemeClr val="tx2"/>
                </a:solidFill>
                <a:latin typeface="Georgia" panose="02040502050405020303" pitchFamily="18" charset="0"/>
              </a:rPr>
              <a:t>. The </a:t>
            </a:r>
            <a:r>
              <a:rPr lang="en-US" sz="1100" dirty="0">
                <a:solidFill>
                  <a:schemeClr val="tx2"/>
                </a:solidFill>
                <a:latin typeface="Georgia" panose="02040502050405020303" pitchFamily="18" charset="0"/>
              </a:rPr>
              <a:t>upstairs hall has a double door linen closet with solid shelves and a fully air conditioned 6'x 12' locked "owners" storage closet with solid shelving great for seasonal decorations</a:t>
            </a:r>
            <a:r>
              <a:rPr lang="en-US" sz="1100" dirty="0" smtClean="0">
                <a:solidFill>
                  <a:schemeClr val="tx2"/>
                </a:solidFill>
                <a:latin typeface="Georgia" panose="02040502050405020303" pitchFamily="18" charset="0"/>
              </a:rPr>
              <a:t>, valuables </a:t>
            </a:r>
            <a:r>
              <a:rPr lang="en-US" sz="1100" dirty="0">
                <a:solidFill>
                  <a:schemeClr val="tx2"/>
                </a:solidFill>
                <a:latin typeface="Georgia" panose="02040502050405020303" pitchFamily="18" charset="0"/>
              </a:rPr>
              <a:t>etc</a:t>
            </a:r>
            <a:r>
              <a:rPr lang="en-US" sz="1100" dirty="0" smtClean="0">
                <a:solidFill>
                  <a:schemeClr val="tx2"/>
                </a:solidFill>
                <a:latin typeface="Georgia" panose="02040502050405020303" pitchFamily="18" charset="0"/>
              </a:rPr>
              <a:t>. Finally </a:t>
            </a:r>
            <a:r>
              <a:rPr lang="en-US" sz="1100" dirty="0">
                <a:solidFill>
                  <a:schemeClr val="tx2"/>
                </a:solidFill>
                <a:latin typeface="Georgia" panose="02040502050405020303" pitchFamily="18" charset="0"/>
              </a:rPr>
              <a:t>the huge 4th bedroom serves as a multi-purpose room with a comfortable sitting area</a:t>
            </a:r>
            <a:r>
              <a:rPr lang="en-US" sz="1100" dirty="0" smtClean="0">
                <a:solidFill>
                  <a:schemeClr val="tx2"/>
                </a:solidFill>
                <a:latin typeface="Georgia" panose="02040502050405020303" pitchFamily="18" charset="0"/>
              </a:rPr>
              <a:t>, wiring </a:t>
            </a:r>
            <a:r>
              <a:rPr lang="en-US" sz="1100" dirty="0">
                <a:solidFill>
                  <a:schemeClr val="tx2"/>
                </a:solidFill>
                <a:latin typeface="Georgia" panose="02040502050405020303" pitchFamily="18" charset="0"/>
              </a:rPr>
              <a:t>for entertainment center</a:t>
            </a:r>
            <a:r>
              <a:rPr lang="en-US" sz="1100" dirty="0" smtClean="0">
                <a:solidFill>
                  <a:schemeClr val="tx2"/>
                </a:solidFill>
                <a:latin typeface="Georgia" panose="02040502050405020303" pitchFamily="18" charset="0"/>
              </a:rPr>
              <a:t>, office </a:t>
            </a:r>
            <a:r>
              <a:rPr lang="en-US" sz="1100" dirty="0">
                <a:solidFill>
                  <a:schemeClr val="tx2"/>
                </a:solidFill>
                <a:latin typeface="Georgia" panose="02040502050405020303" pitchFamily="18" charset="0"/>
              </a:rPr>
              <a:t>nook and currently 2 beds</a:t>
            </a:r>
            <a:r>
              <a:rPr lang="en-US" sz="1100" dirty="0" smtClean="0">
                <a:solidFill>
                  <a:schemeClr val="tx2"/>
                </a:solidFill>
                <a:latin typeface="Georgia" panose="02040502050405020303" pitchFamily="18" charset="0"/>
              </a:rPr>
              <a:t>. Ample </a:t>
            </a:r>
            <a:r>
              <a:rPr lang="en-US" sz="1100" dirty="0">
                <a:solidFill>
                  <a:schemeClr val="tx2"/>
                </a:solidFill>
                <a:latin typeface="Georgia" panose="02040502050405020303" pitchFamily="18" charset="0"/>
              </a:rPr>
              <a:t>storage includes a walk-in closet and access to unheated attic space</a:t>
            </a:r>
            <a:r>
              <a:rPr lang="en-US" sz="1100" dirty="0" smtClean="0">
                <a:solidFill>
                  <a:schemeClr val="tx2"/>
                </a:solidFill>
                <a:latin typeface="Georgia" panose="02040502050405020303" pitchFamily="18" charset="0"/>
              </a:rPr>
              <a:t>. Additional </a:t>
            </a:r>
            <a:r>
              <a:rPr lang="en-US" sz="1100" dirty="0">
                <a:solidFill>
                  <a:schemeClr val="tx2"/>
                </a:solidFill>
                <a:latin typeface="Georgia" panose="02040502050405020303" pitchFamily="18" charset="0"/>
              </a:rPr>
              <a:t>attic space is available on some unheated 3rd floor </a:t>
            </a:r>
            <a:r>
              <a:rPr lang="en-US" sz="1100" dirty="0" smtClean="0">
                <a:solidFill>
                  <a:schemeClr val="tx2"/>
                </a:solidFill>
                <a:latin typeface="Georgia" panose="02040502050405020303" pitchFamily="18" charset="0"/>
              </a:rPr>
              <a:t>area.</a:t>
            </a:r>
            <a:endParaRPr lang="en-US" sz="1100" dirty="0">
              <a:solidFill>
                <a:schemeClr val="tx2"/>
              </a:solidFill>
              <a:latin typeface="Georgia" panose="02040502050405020303"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3326" t="469" r="15634" b="-469"/>
          <a:stretch/>
        </p:blipFill>
        <p:spPr>
          <a:xfrm>
            <a:off x="152400" y="685800"/>
            <a:ext cx="3048000" cy="2763018"/>
          </a:xfrm>
          <a:prstGeom prst="rect">
            <a:avLst/>
          </a:prstGeom>
          <a:ln>
            <a:noFill/>
          </a:ln>
          <a:effectLst>
            <a:softEdge rad="112500"/>
          </a:effectLst>
        </p:spPr>
      </p:pic>
      <p:sp>
        <p:nvSpPr>
          <p:cNvPr id="5" name="Rectangle 4"/>
          <p:cNvSpPr/>
          <p:nvPr/>
        </p:nvSpPr>
        <p:spPr>
          <a:xfrm>
            <a:off x="1" y="3406914"/>
            <a:ext cx="7780654" cy="707886"/>
          </a:xfrm>
          <a:prstGeom prst="rect">
            <a:avLst/>
          </a:prstGeom>
        </p:spPr>
        <p:txBody>
          <a:bodyPr wrap="square">
            <a:spAutoFit/>
          </a:bodyPr>
          <a:lstStyle/>
          <a:p>
            <a:pPr algn="ctr"/>
            <a:r>
              <a:rPr lang="en-US" b="1" dirty="0">
                <a:solidFill>
                  <a:schemeClr val="tx2"/>
                </a:solidFill>
                <a:effectLst>
                  <a:outerShdw blurRad="50800" dist="38100" dir="5400000" algn="t" rotWithShape="0">
                    <a:prstClr val="black">
                      <a:alpha val="40000"/>
                    </a:prstClr>
                  </a:outerShdw>
                </a:effectLst>
                <a:latin typeface="Georgia" panose="02040502050405020303" pitchFamily="18" charset="0"/>
              </a:rPr>
              <a:t>210 </a:t>
            </a:r>
            <a:r>
              <a:rPr lang="en-US" b="1" dirty="0" err="1">
                <a:solidFill>
                  <a:schemeClr val="tx2"/>
                </a:solidFill>
                <a:effectLst>
                  <a:outerShdw blurRad="50800" dist="38100" dir="5400000" algn="t" rotWithShape="0">
                    <a:prstClr val="black">
                      <a:alpha val="40000"/>
                    </a:prstClr>
                  </a:outerShdw>
                </a:effectLst>
                <a:latin typeface="Georgia" panose="02040502050405020303" pitchFamily="18" charset="0"/>
              </a:rPr>
              <a:t>Scalybark</a:t>
            </a:r>
            <a:r>
              <a:rPr lang="en-US" b="1" dirty="0">
                <a:solidFill>
                  <a:schemeClr val="tx2"/>
                </a:solidFill>
                <a:effectLst>
                  <a:outerShdw blurRad="50800" dist="38100" dir="5400000" algn="t" rotWithShape="0">
                    <a:prstClr val="black">
                      <a:alpha val="40000"/>
                    </a:prstClr>
                  </a:outerShdw>
                </a:effectLst>
                <a:latin typeface="Georgia" panose="02040502050405020303" pitchFamily="18" charset="0"/>
              </a:rPr>
              <a:t> </a:t>
            </a: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Rd</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Summerville ~ MLS# 1418810 ~ $570,000</a:t>
            </a:r>
            <a:endParaRPr lang="en-US" dirty="0">
              <a:solidFill>
                <a:schemeClr val="tx2"/>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54346" y="685800"/>
            <a:ext cx="1825078" cy="1368809"/>
          </a:xfrm>
          <a:prstGeom prst="rect">
            <a:avLst/>
          </a:prstGeom>
          <a:ln>
            <a:noFill/>
          </a:ln>
          <a:effectLst>
            <a:softEdge rad="112500"/>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b="11292"/>
          <a:stretch/>
        </p:blipFill>
        <p:spPr>
          <a:xfrm>
            <a:off x="8229600" y="4142991"/>
            <a:ext cx="2057400" cy="1368809"/>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33370" y="2080009"/>
            <a:ext cx="1825078" cy="1368809"/>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54346" y="2080009"/>
            <a:ext cx="1825078" cy="1368809"/>
          </a:xfrm>
          <a:prstGeom prst="rect">
            <a:avLst/>
          </a:prstGeom>
          <a:ln>
            <a:noFill/>
          </a:ln>
          <a:effectLst>
            <a:softEdge rad="112500"/>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33370" y="685800"/>
            <a:ext cx="1825078" cy="1368809"/>
          </a:xfrm>
          <a:prstGeom prst="rect">
            <a:avLst/>
          </a:prstGeom>
          <a:ln>
            <a:noFill/>
          </a:ln>
          <a:effectLst>
            <a:softEdge rad="112500"/>
          </a:effectLst>
        </p:spPr>
      </p:pic>
      <p:sp>
        <p:nvSpPr>
          <p:cNvPr id="13" name="Rectangle 12"/>
          <p:cNvSpPr/>
          <p:nvPr/>
        </p:nvSpPr>
        <p:spPr>
          <a:xfrm>
            <a:off x="2362200" y="8844617"/>
            <a:ext cx="3048000" cy="1046440"/>
          </a:xfrm>
          <a:prstGeom prst="rect">
            <a:avLst/>
          </a:prstGeom>
        </p:spPr>
        <p:txBody>
          <a:bodyPr wrap="square">
            <a:spAutoFit/>
          </a:bodyPr>
          <a:lstStyle/>
          <a:p>
            <a:pPr algn="ctr"/>
            <a:r>
              <a:rPr lang="en-US" sz="1400" b="1" dirty="0" smtClean="0">
                <a:latin typeface="Georgia" panose="02040502050405020303" pitchFamily="18" charset="0"/>
              </a:rPr>
              <a:t>Libby Hearn, </a:t>
            </a:r>
            <a:r>
              <a:rPr lang="en-US" sz="1400" b="1" dirty="0" smtClean="0">
                <a:latin typeface="Georgia" panose="02040502050405020303" pitchFamily="18" charset="0"/>
              </a:rPr>
              <a:t>ABR</a:t>
            </a:r>
            <a:endParaRPr lang="en-US" sz="1400" b="1" dirty="0">
              <a:latin typeface="Georgia" panose="02040502050405020303" pitchFamily="18" charset="0"/>
            </a:endParaRPr>
          </a:p>
          <a:p>
            <a:pPr algn="ctr"/>
            <a:r>
              <a:rPr lang="en-US" sz="1200" dirty="0" smtClean="0">
                <a:latin typeface="Georgia" panose="02040502050405020303" pitchFamily="18" charset="0"/>
              </a:rPr>
              <a:t>Office</a:t>
            </a:r>
            <a:r>
              <a:rPr lang="en-US" sz="1200" dirty="0">
                <a:latin typeface="Georgia" panose="02040502050405020303" pitchFamily="18" charset="0"/>
              </a:rPr>
              <a:t>: </a:t>
            </a:r>
            <a:r>
              <a:rPr lang="en-US" sz="1200" dirty="0" smtClean="0">
                <a:latin typeface="Georgia" panose="02040502050405020303" pitchFamily="18" charset="0"/>
              </a:rPr>
              <a:t>843-871-9133</a:t>
            </a:r>
          </a:p>
          <a:p>
            <a:pPr algn="ctr"/>
            <a:r>
              <a:rPr lang="en-US" sz="1200" dirty="0" smtClean="0">
                <a:latin typeface="Georgia" panose="02040502050405020303" pitchFamily="18" charset="0"/>
              </a:rPr>
              <a:t>Mobile</a:t>
            </a:r>
            <a:r>
              <a:rPr lang="en-US" sz="1200" dirty="0">
                <a:latin typeface="Georgia" panose="02040502050405020303" pitchFamily="18" charset="0"/>
              </a:rPr>
              <a:t>: </a:t>
            </a:r>
            <a:r>
              <a:rPr lang="en-US" sz="1200" dirty="0" smtClean="0">
                <a:latin typeface="Georgia" panose="02040502050405020303" pitchFamily="18" charset="0"/>
              </a:rPr>
              <a:t>843-725-1079</a:t>
            </a:r>
          </a:p>
          <a:p>
            <a:pPr algn="ctr"/>
            <a:r>
              <a:rPr lang="en-US" sz="1200" dirty="0" smtClean="0">
                <a:latin typeface="Georgia" panose="02040502050405020303" pitchFamily="18" charset="0"/>
                <a:hlinkClick r:id="rId8"/>
              </a:rPr>
              <a:t>lhearn@sc.rr.com</a:t>
            </a:r>
            <a:endParaRPr lang="en-US" sz="1200" dirty="0" smtClean="0">
              <a:latin typeface="Georgia" panose="02040502050405020303" pitchFamily="18" charset="0"/>
            </a:endParaRPr>
          </a:p>
          <a:p>
            <a:pPr algn="ctr"/>
            <a:r>
              <a:rPr lang="en-US" sz="1200" dirty="0" smtClean="0">
                <a:latin typeface="Georgia" panose="02040502050405020303" pitchFamily="18" charset="0"/>
                <a:hlinkClick r:id="rId9"/>
              </a:rPr>
              <a:t>www.agentownedrealty.com</a:t>
            </a:r>
            <a:r>
              <a:rPr lang="en-US" sz="12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72006" y="8677275"/>
            <a:ext cx="925353"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5" name="Group 14"/>
          <p:cNvGrpSpPr/>
          <p:nvPr/>
        </p:nvGrpSpPr>
        <p:grpSpPr>
          <a:xfrm>
            <a:off x="5589905" y="8679246"/>
            <a:ext cx="2190750" cy="1377182"/>
            <a:chOff x="5589905" y="8679246"/>
            <a:chExt cx="2190750" cy="1377182"/>
          </a:xfrm>
        </p:grpSpPr>
        <p:pic>
          <p:nvPicPr>
            <p:cNvPr id="1027" name="Picture 3"/>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5780405" y="8679246"/>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9502430"/>
              <a:ext cx="2190750" cy="553998"/>
            </a:xfrm>
            <a:prstGeom prst="rect">
              <a:avLst/>
            </a:prstGeom>
          </p:spPr>
          <p:txBody>
            <a:bodyPr wrap="square">
              <a:spAutoFit/>
            </a:bodyPr>
            <a:lstStyle/>
            <a:p>
              <a:pPr algn="ctr"/>
              <a:r>
                <a:rPr lang="en-US" sz="1000" dirty="0">
                  <a:latin typeface="Georgia" panose="02040502050405020303" pitchFamily="18" charset="0"/>
                </a:rPr>
                <a:t>AgentOwned Premiere Group</a:t>
              </a:r>
            </a:p>
            <a:p>
              <a:pPr algn="ctr"/>
              <a:r>
                <a:rPr lang="en-US" sz="1000" dirty="0">
                  <a:latin typeface="Georgia" panose="02040502050405020303" pitchFamily="18" charset="0"/>
                </a:rPr>
                <a:t>1800 Trolley Rd</a:t>
              </a:r>
            </a:p>
            <a:p>
              <a:pPr algn="ctr"/>
              <a:r>
                <a:rPr lang="en-US" sz="1000" dirty="0">
                  <a:latin typeface="Georgia" panose="02040502050405020303" pitchFamily="18" charset="0"/>
                </a:rPr>
                <a:t>Summerville, SC 29485</a:t>
              </a:r>
            </a:p>
          </p:txBody>
        </p:sp>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586</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Listing - Walnut Farms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6</cp:revision>
  <dcterms:created xsi:type="dcterms:W3CDTF">2006-08-16T00:00:00Z</dcterms:created>
  <dcterms:modified xsi:type="dcterms:W3CDTF">2014-07-16T20:48:08Z</dcterms:modified>
</cp:coreProperties>
</file>