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82296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3950" autoAdjust="0"/>
  </p:normalViewPr>
  <p:slideViewPr>
    <p:cSldViewPr>
      <p:cViewPr>
        <p:scale>
          <a:sx n="75" d="100"/>
          <a:sy n="75" d="100"/>
        </p:scale>
        <p:origin x="1452" y="54"/>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3124626"/>
            <a:ext cx="6995160" cy="2156036"/>
          </a:xfrm>
        </p:spPr>
        <p:txBody>
          <a:bodyPr/>
          <a:lstStyle/>
          <a:p>
            <a:r>
              <a:rPr lang="en-US"/>
              <a:t>Click to edit Master title style</a:t>
            </a:r>
          </a:p>
        </p:txBody>
      </p:sp>
      <p:sp>
        <p:nvSpPr>
          <p:cNvPr id="3" name="Subtitle 2"/>
          <p:cNvSpPr>
            <a:spLocks noGrp="1"/>
          </p:cNvSpPr>
          <p:nvPr>
            <p:ph type="subTitle" idx="1"/>
          </p:nvPr>
        </p:nvSpPr>
        <p:spPr>
          <a:xfrm>
            <a:off x="1234440" y="5699760"/>
            <a:ext cx="576072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5/22/2020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5/22/2020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1480" y="402804"/>
            <a:ext cx="541782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5/22/2020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5/22/2020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6463454"/>
            <a:ext cx="699516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50082" y="4263180"/>
            <a:ext cx="699516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5/22/2020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14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1833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5/22/2020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11480" y="2251499"/>
            <a:ext cx="3636169"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411480" y="3189817"/>
            <a:ext cx="3636169"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180523" y="2251499"/>
            <a:ext cx="3637597"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4180523" y="3189817"/>
            <a:ext cx="3637597"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5/22/2020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5/22/2020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5/22/2020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4"/>
            <a:ext cx="2707482"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217545" y="400474"/>
            <a:ext cx="4600576"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1481" y="2104814"/>
            <a:ext cx="2707482"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5/22/2020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7040881"/>
            <a:ext cx="493776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613059" y="898736"/>
            <a:ext cx="493776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613059" y="7872097"/>
            <a:ext cx="493776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5/22/2020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480" y="402802"/>
            <a:ext cx="740664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411480" y="2346963"/>
            <a:ext cx="740664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11480" y="9322648"/>
            <a:ext cx="192024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5/22/2020</a:t>
            </a:fld>
            <a:endParaRPr lang="en-US"/>
          </a:p>
        </p:txBody>
      </p:sp>
      <p:sp>
        <p:nvSpPr>
          <p:cNvPr id="5" name="Footer Placeholder 4"/>
          <p:cNvSpPr>
            <a:spLocks noGrp="1"/>
          </p:cNvSpPr>
          <p:nvPr>
            <p:ph type="ftr" sz="quarter" idx="3"/>
          </p:nvPr>
        </p:nvSpPr>
        <p:spPr>
          <a:xfrm>
            <a:off x="2811780" y="9322648"/>
            <a:ext cx="260604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97880" y="9322648"/>
            <a:ext cx="192024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eg"/><Relationship Id="rId13" Type="http://schemas.openxmlformats.org/officeDocument/2006/relationships/image" Target="../media/image11.jpeg"/><Relationship Id="rId3" Type="http://schemas.microsoft.com/office/2007/relationships/hdphoto" Target="../media/hdphoto1.wdp"/><Relationship Id="rId7" Type="http://schemas.openxmlformats.org/officeDocument/2006/relationships/image" Target="../media/image5.jpeg"/><Relationship Id="rId12" Type="http://schemas.openxmlformats.org/officeDocument/2006/relationships/image" Target="../media/image10.jpe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4.jpeg"/><Relationship Id="rId11" Type="http://schemas.openxmlformats.org/officeDocument/2006/relationships/image" Target="../media/image9.jpeg"/><Relationship Id="rId5" Type="http://schemas.openxmlformats.org/officeDocument/2006/relationships/image" Target="../media/image3.jpeg"/><Relationship Id="rId15" Type="http://schemas.openxmlformats.org/officeDocument/2006/relationships/image" Target="../media/image13.jpeg"/><Relationship Id="rId10" Type="http://schemas.openxmlformats.org/officeDocument/2006/relationships/image" Target="../media/image8.jpg"/><Relationship Id="rId4" Type="http://schemas.openxmlformats.org/officeDocument/2006/relationships/image" Target="../media/image2.jpeg"/><Relationship Id="rId9" Type="http://schemas.openxmlformats.org/officeDocument/2006/relationships/image" Target="../media/image7.jpeg"/><Relationship Id="rId14" Type="http://schemas.openxmlformats.org/officeDocument/2006/relationships/image" Target="../media/image12.jpe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extLst>
              <a:ext uri="{BEBA8EAE-BF5A-486C-A8C5-ECC9F3942E4B}">
                <a14:imgProps xmlns:a14="http://schemas.microsoft.com/office/drawing/2010/main">
                  <a14:imgLayer r:embed="rId3">
                    <a14:imgEffect>
                      <a14:artisticBlur/>
                    </a14:imgEffect>
                  </a14:imgLayer>
                </a14:imgProps>
              </a:ext>
            </a:extLst>
          </a:blip>
          <a:srcRect/>
          <a:stretch>
            <a:fillRect l="-31000" r="-31000"/>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 y="1"/>
            <a:ext cx="8229598" cy="685799"/>
          </a:xfrm>
          <a:noFill/>
          <a:effectLst/>
        </p:spPr>
        <p:txBody>
          <a:bodyPr anchor="ctr">
            <a:noAutofit/>
          </a:bodyPr>
          <a:lstStyle/>
          <a:p>
            <a:r>
              <a:rPr lang="en-US" sz="2800" b="1" i="1" dirty="0">
                <a:solidFill>
                  <a:srgbClr val="FFFF00"/>
                </a:solidFill>
                <a:effectLst>
                  <a:outerShdw blurRad="38100" dist="38100" dir="2700000" algn="tl">
                    <a:srgbClr val="000000">
                      <a:alpha val="43137"/>
                    </a:srgbClr>
                  </a:outerShdw>
                </a:effectLst>
                <a:latin typeface="Century Gothic" panose="020B0502020202020204" pitchFamily="34" charset="0"/>
              </a:rPr>
              <a:t>Cabin on the Lake</a:t>
            </a:r>
          </a:p>
        </p:txBody>
      </p:sp>
      <p:sp>
        <p:nvSpPr>
          <p:cNvPr id="14" name="Rectangle 13"/>
          <p:cNvSpPr/>
          <p:nvPr/>
        </p:nvSpPr>
        <p:spPr>
          <a:xfrm>
            <a:off x="228601" y="9098564"/>
            <a:ext cx="3456849" cy="646331"/>
          </a:xfrm>
          <a:prstGeom prst="rect">
            <a:avLst/>
          </a:prstGeom>
        </p:spPr>
        <p:txBody>
          <a:bodyPr wrap="square">
            <a:spAutoFit/>
          </a:bodyPr>
          <a:lstStyle/>
          <a:p>
            <a:pPr algn="r"/>
            <a:r>
              <a:rPr lang="en-US" sz="1200" dirty="0">
                <a:solidFill>
                  <a:schemeClr val="bg1"/>
                </a:solidFill>
                <a:latin typeface="Century Gothic" panose="020B0502020202020204" pitchFamily="34" charset="0"/>
              </a:rPr>
              <a:t>Lake Homes Realty, LLC</a:t>
            </a:r>
          </a:p>
          <a:p>
            <a:pPr algn="r"/>
            <a:r>
              <a:rPr lang="en-US" sz="1200" dirty="0">
                <a:solidFill>
                  <a:schemeClr val="bg1"/>
                </a:solidFill>
                <a:latin typeface="Century Gothic" panose="020B0502020202020204" pitchFamily="34" charset="0"/>
              </a:rPr>
              <a:t>Elloree, SC 29047</a:t>
            </a:r>
          </a:p>
          <a:p>
            <a:pPr algn="r"/>
            <a:r>
              <a:rPr lang="en-US" sz="1200" dirty="0">
                <a:solidFill>
                  <a:schemeClr val="bg1"/>
                </a:solidFill>
                <a:latin typeface="Century Gothic" panose="020B0502020202020204" pitchFamily="34" charset="0"/>
              </a:rPr>
              <a:t>www.SCLakeLife.com</a:t>
            </a:r>
          </a:p>
        </p:txBody>
      </p:sp>
      <p:pic>
        <p:nvPicPr>
          <p:cNvPr id="23" name="Picture 2"/>
          <p:cNvPicPr>
            <a:picLocks noChangeAspect="1" noChangeArrowheads="1"/>
          </p:cNvPicPr>
          <p:nvPr/>
        </p:nvPicPr>
        <p:blipFill>
          <a:blip r:embed="rId4" cstate="print">
            <a:extLst>
              <a:ext uri="{28A0092B-C50C-407E-A947-70E740481C1C}">
                <a14:useLocalDpi xmlns:a14="http://schemas.microsoft.com/office/drawing/2010/main" val="0"/>
              </a:ext>
            </a:extLst>
          </a:blip>
          <a:stretch>
            <a:fillRect/>
          </a:stretch>
        </p:blipFill>
        <p:spPr bwMode="auto">
          <a:xfrm>
            <a:off x="3687594" y="8916903"/>
            <a:ext cx="850125" cy="10096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4" name="Rectangle 23"/>
          <p:cNvSpPr/>
          <p:nvPr/>
        </p:nvSpPr>
        <p:spPr>
          <a:xfrm>
            <a:off x="4544152" y="9067785"/>
            <a:ext cx="3456849" cy="707886"/>
          </a:xfrm>
          <a:prstGeom prst="rect">
            <a:avLst/>
          </a:prstGeom>
        </p:spPr>
        <p:txBody>
          <a:bodyPr wrap="square">
            <a:spAutoFit/>
          </a:bodyPr>
          <a:lstStyle/>
          <a:p>
            <a:r>
              <a:rPr lang="en-US" sz="1600" b="1" dirty="0">
                <a:solidFill>
                  <a:schemeClr val="bg1"/>
                </a:solidFill>
                <a:latin typeface="Century Gothic" panose="020B0502020202020204" pitchFamily="34" charset="0"/>
              </a:rPr>
              <a:t>Kristie Anderson</a:t>
            </a:r>
          </a:p>
          <a:p>
            <a:r>
              <a:rPr lang="en-US" sz="1200" dirty="0">
                <a:solidFill>
                  <a:schemeClr val="bg1"/>
                </a:solidFill>
                <a:latin typeface="Century Gothic" panose="020B0502020202020204" pitchFamily="34" charset="0"/>
              </a:rPr>
              <a:t>(803) 387-9459</a:t>
            </a:r>
          </a:p>
          <a:p>
            <a:r>
              <a:rPr lang="en-US" sz="1200" dirty="0">
                <a:solidFill>
                  <a:schemeClr val="bg1"/>
                </a:solidFill>
                <a:latin typeface="Century Gothic" panose="020B0502020202020204" pitchFamily="34" charset="0"/>
              </a:rPr>
              <a:t>kristie@sclakelife.com</a:t>
            </a:r>
          </a:p>
        </p:txBody>
      </p:sp>
      <p:sp>
        <p:nvSpPr>
          <p:cNvPr id="5" name="Rectangle 4"/>
          <p:cNvSpPr/>
          <p:nvPr/>
        </p:nvSpPr>
        <p:spPr>
          <a:xfrm>
            <a:off x="4114801" y="1184411"/>
            <a:ext cx="3728892" cy="2246769"/>
          </a:xfrm>
          <a:prstGeom prst="rect">
            <a:avLst/>
          </a:prstGeom>
        </p:spPr>
        <p:txBody>
          <a:bodyPr wrap="square">
            <a:spAutoFit/>
          </a:bodyPr>
          <a:lstStyle/>
          <a:p>
            <a:pPr algn="ctr"/>
            <a:r>
              <a:rPr lang="en-US" sz="2800" b="1" dirty="0">
                <a:ln w="3175">
                  <a:noFill/>
                </a:ln>
                <a:solidFill>
                  <a:schemeClr val="bg1"/>
                </a:solidFill>
                <a:effectLst>
                  <a:outerShdw blurRad="38100" dist="38100" dir="2700000" algn="tl">
                    <a:srgbClr val="000000">
                      <a:alpha val="43137"/>
                    </a:srgbClr>
                  </a:outerShdw>
                </a:effectLst>
                <a:latin typeface="Century Gothic" panose="020B0502020202020204" pitchFamily="34" charset="0"/>
              </a:rPr>
              <a:t>2110 </a:t>
            </a:r>
            <a:r>
              <a:rPr lang="en-US" sz="2800" b="1" dirty="0" err="1">
                <a:ln w="3175">
                  <a:noFill/>
                </a:ln>
                <a:solidFill>
                  <a:schemeClr val="bg1"/>
                </a:solidFill>
                <a:effectLst>
                  <a:outerShdw blurRad="38100" dist="38100" dir="2700000" algn="tl">
                    <a:srgbClr val="000000">
                      <a:alpha val="43137"/>
                    </a:srgbClr>
                  </a:outerShdw>
                </a:effectLst>
                <a:latin typeface="Century Gothic" panose="020B0502020202020204" pitchFamily="34" charset="0"/>
              </a:rPr>
              <a:t>Stukes</a:t>
            </a:r>
            <a:r>
              <a:rPr lang="en-US" sz="2800" b="1" dirty="0">
                <a:ln w="3175">
                  <a:noFill/>
                </a:ln>
                <a:solidFill>
                  <a:schemeClr val="bg1"/>
                </a:solidFill>
                <a:effectLst>
                  <a:outerShdw blurRad="38100" dist="38100" dir="2700000" algn="tl">
                    <a:srgbClr val="000000">
                      <a:alpha val="43137"/>
                    </a:srgbClr>
                  </a:outerShdw>
                </a:effectLst>
                <a:latin typeface="Century Gothic" panose="020B0502020202020204" pitchFamily="34" charset="0"/>
              </a:rPr>
              <a:t> Road</a:t>
            </a:r>
          </a:p>
          <a:p>
            <a:pPr algn="ctr"/>
            <a:endParaRPr lang="nn-NO" b="1" dirty="0">
              <a:ln w="3175">
                <a:noFill/>
              </a:ln>
              <a:solidFill>
                <a:schemeClr val="bg1"/>
              </a:solidFill>
              <a:effectLst>
                <a:outerShdw blurRad="38100" dist="38100" dir="2700000" algn="tl">
                  <a:srgbClr val="000000">
                    <a:alpha val="43137"/>
                  </a:srgbClr>
                </a:outerShdw>
              </a:effectLst>
              <a:latin typeface="Century Gothic" panose="020B0502020202020204" pitchFamily="34" charset="0"/>
            </a:endParaRPr>
          </a:p>
          <a:p>
            <a:pPr algn="ctr"/>
            <a:r>
              <a:rPr lang="nn-NO" b="1" dirty="0">
                <a:ln w="3175">
                  <a:noFill/>
                </a:ln>
                <a:solidFill>
                  <a:schemeClr val="bg1"/>
                </a:solidFill>
                <a:effectLst>
                  <a:outerShdw blurRad="38100" dist="38100" dir="2700000" algn="tl">
                    <a:srgbClr val="000000">
                      <a:alpha val="43137"/>
                    </a:srgbClr>
                  </a:outerShdw>
                </a:effectLst>
                <a:latin typeface="Century Gothic" panose="020B0502020202020204" pitchFamily="34" charset="0"/>
              </a:rPr>
              <a:t>Manning, SC 29102</a:t>
            </a:r>
          </a:p>
          <a:p>
            <a:pPr algn="ctr"/>
            <a:r>
              <a:rPr lang="nn-NO" b="1" dirty="0">
                <a:ln w="3175">
                  <a:noFill/>
                </a:ln>
                <a:solidFill>
                  <a:schemeClr val="bg1"/>
                </a:solidFill>
                <a:effectLst>
                  <a:outerShdw blurRad="38100" dist="38100" dir="2700000" algn="tl">
                    <a:srgbClr val="000000">
                      <a:alpha val="43137"/>
                    </a:srgbClr>
                  </a:outerShdw>
                </a:effectLst>
                <a:latin typeface="Century Gothic" panose="020B0502020202020204" pitchFamily="34" charset="0"/>
              </a:rPr>
              <a:t>MLS# 18022004</a:t>
            </a:r>
          </a:p>
          <a:p>
            <a:pPr algn="ctr"/>
            <a:r>
              <a:rPr lang="nn-NO" b="1" dirty="0">
                <a:ln w="3175">
                  <a:noFill/>
                </a:ln>
                <a:solidFill>
                  <a:schemeClr val="bg1"/>
                </a:solidFill>
                <a:effectLst>
                  <a:outerShdw blurRad="38100" dist="38100" dir="2700000" algn="tl">
                    <a:srgbClr val="000000">
                      <a:alpha val="43137"/>
                    </a:srgbClr>
                  </a:outerShdw>
                </a:effectLst>
                <a:latin typeface="Century Gothic" panose="020B0502020202020204" pitchFamily="34" charset="0"/>
              </a:rPr>
              <a:t>$199,000</a:t>
            </a:r>
          </a:p>
          <a:p>
            <a:pPr algn="ctr"/>
            <a:endParaRPr lang="nn-NO" sz="1600" b="1" dirty="0">
              <a:ln w="3175">
                <a:noFill/>
              </a:ln>
              <a:solidFill>
                <a:schemeClr val="bg1"/>
              </a:solidFill>
              <a:effectLst>
                <a:outerShdw blurRad="38100" dist="38100" dir="2700000" algn="tl">
                  <a:srgbClr val="000000">
                    <a:alpha val="43137"/>
                  </a:srgbClr>
                </a:outerShdw>
              </a:effectLst>
              <a:latin typeface="Century Gothic" panose="020B0502020202020204" pitchFamily="34" charset="0"/>
            </a:endParaRPr>
          </a:p>
          <a:p>
            <a:pPr algn="ctr"/>
            <a:r>
              <a:rPr lang="nn-NO" sz="1600" b="1" dirty="0">
                <a:ln w="3175">
                  <a:noFill/>
                </a:ln>
                <a:solidFill>
                  <a:schemeClr val="bg1"/>
                </a:solidFill>
                <a:effectLst>
                  <a:outerShdw blurRad="38100" dist="38100" dir="2700000" algn="tl">
                    <a:srgbClr val="000000">
                      <a:alpha val="43137"/>
                    </a:srgbClr>
                  </a:outerShdw>
                </a:effectLst>
                <a:latin typeface="Century Gothic" panose="020B0502020202020204" pitchFamily="34" charset="0"/>
              </a:rPr>
              <a:t>2 Bed | 1 Bath | 1,302sf</a:t>
            </a:r>
            <a:endParaRPr lang="en-US" sz="1600" b="1" dirty="0">
              <a:ln w="3175">
                <a:noFill/>
              </a:ln>
              <a:solidFill>
                <a:schemeClr val="bg1"/>
              </a:solidFill>
              <a:effectLst>
                <a:outerShdw blurRad="38100" dist="38100" dir="2700000" algn="tl">
                  <a:srgbClr val="000000">
                    <a:alpha val="43137"/>
                  </a:srgbClr>
                </a:outerShdw>
              </a:effectLst>
              <a:latin typeface="Century Gothic" panose="020B0502020202020204" pitchFamily="34" charset="0"/>
            </a:endParaRPr>
          </a:p>
        </p:txBody>
      </p:sp>
      <p:pic>
        <p:nvPicPr>
          <p:cNvPr id="21" name="Picture 20"/>
          <p:cNvPicPr>
            <a:picLocks noChangeAspect="1"/>
          </p:cNvPicPr>
          <p:nvPr/>
        </p:nvPicPr>
        <p:blipFill>
          <a:blip r:embed="rId5" cstate="print">
            <a:extLst>
              <a:ext uri="{28A0092B-C50C-407E-A947-70E740481C1C}">
                <a14:useLocalDpi xmlns:a14="http://schemas.microsoft.com/office/drawing/2010/main" val="0"/>
              </a:ext>
            </a:extLst>
          </a:blip>
          <a:srcRect/>
          <a:stretch/>
        </p:blipFill>
        <p:spPr>
          <a:xfrm>
            <a:off x="6682403" y="7712082"/>
            <a:ext cx="1161288" cy="771826"/>
          </a:xfrm>
          <a:prstGeom prst="rect">
            <a:avLst/>
          </a:prstGeom>
          <a:ln>
            <a:noFill/>
          </a:ln>
          <a:effectLst>
            <a:outerShdw blurRad="292100" dist="139700" dir="2700000" algn="tl" rotWithShape="0">
              <a:srgbClr val="333333">
                <a:alpha val="65000"/>
              </a:srgbClr>
            </a:outerShdw>
          </a:effectLst>
        </p:spPr>
      </p:pic>
      <p:pic>
        <p:nvPicPr>
          <p:cNvPr id="25" name="Picture 24"/>
          <p:cNvPicPr>
            <a:picLocks noChangeAspect="1"/>
          </p:cNvPicPr>
          <p:nvPr/>
        </p:nvPicPr>
        <p:blipFill>
          <a:blip r:embed="rId6" cstate="print">
            <a:extLst>
              <a:ext uri="{28A0092B-C50C-407E-A947-70E740481C1C}">
                <a14:useLocalDpi xmlns:a14="http://schemas.microsoft.com/office/drawing/2010/main" val="0"/>
              </a:ext>
            </a:extLst>
          </a:blip>
          <a:srcRect/>
          <a:stretch/>
        </p:blipFill>
        <p:spPr>
          <a:xfrm>
            <a:off x="532719" y="7712082"/>
            <a:ext cx="1077978" cy="771826"/>
          </a:xfrm>
          <a:prstGeom prst="rect">
            <a:avLst/>
          </a:prstGeom>
          <a:ln>
            <a:noFill/>
          </a:ln>
          <a:effectLst>
            <a:outerShdw blurRad="292100" dist="139700" dir="2700000" algn="tl" rotWithShape="0">
              <a:srgbClr val="333333">
                <a:alpha val="65000"/>
              </a:srgbClr>
            </a:outerShdw>
          </a:effectLst>
        </p:spPr>
      </p:pic>
      <p:pic>
        <p:nvPicPr>
          <p:cNvPr id="29" name="Picture 28"/>
          <p:cNvPicPr>
            <a:picLocks noChangeAspect="1"/>
          </p:cNvPicPr>
          <p:nvPr/>
        </p:nvPicPr>
        <p:blipFill>
          <a:blip r:embed="rId7" cstate="print">
            <a:extLst>
              <a:ext uri="{28A0092B-C50C-407E-A947-70E740481C1C}">
                <a14:useLocalDpi xmlns:a14="http://schemas.microsoft.com/office/drawing/2010/main" val="0"/>
              </a:ext>
            </a:extLst>
          </a:blip>
          <a:srcRect/>
          <a:stretch/>
        </p:blipFill>
        <p:spPr>
          <a:xfrm>
            <a:off x="2010319" y="7712082"/>
            <a:ext cx="1157739" cy="771826"/>
          </a:xfrm>
          <a:prstGeom prst="rect">
            <a:avLst/>
          </a:prstGeom>
          <a:ln>
            <a:noFill/>
          </a:ln>
          <a:effectLst>
            <a:outerShdw blurRad="292100" dist="139700" dir="2700000" algn="tl" rotWithShape="0">
              <a:srgbClr val="333333">
                <a:alpha val="65000"/>
              </a:srgbClr>
            </a:outerShdw>
          </a:effectLst>
        </p:spPr>
      </p:pic>
      <p:pic>
        <p:nvPicPr>
          <p:cNvPr id="34" name="Picture 33">
            <a:extLst>
              <a:ext uri="{FF2B5EF4-FFF2-40B4-BE49-F238E27FC236}">
                <a16:creationId xmlns:a16="http://schemas.microsoft.com/office/drawing/2014/main" id="{C2391BEA-256E-4F1E-8A25-607E7662D7DD}"/>
              </a:ext>
            </a:extLst>
          </p:cNvPr>
          <p:cNvPicPr>
            <a:picLocks noChangeAspect="1"/>
          </p:cNvPicPr>
          <p:nvPr/>
        </p:nvPicPr>
        <p:blipFill>
          <a:blip r:embed="rId8" cstate="print">
            <a:extLst>
              <a:ext uri="{28A0092B-C50C-407E-A947-70E740481C1C}">
                <a14:useLocalDpi xmlns:a14="http://schemas.microsoft.com/office/drawing/2010/main" val="0"/>
              </a:ext>
            </a:extLst>
          </a:blip>
          <a:srcRect/>
          <a:stretch/>
        </p:blipFill>
        <p:spPr>
          <a:xfrm>
            <a:off x="5125041" y="7712082"/>
            <a:ext cx="1157739" cy="771826"/>
          </a:xfrm>
          <a:prstGeom prst="rect">
            <a:avLst/>
          </a:prstGeom>
          <a:ln>
            <a:noFill/>
          </a:ln>
          <a:effectLst>
            <a:outerShdw blurRad="292100" dist="139700" dir="2700000" algn="tl" rotWithShape="0">
              <a:srgbClr val="333333">
                <a:alpha val="65000"/>
              </a:srgbClr>
            </a:outerShdw>
          </a:effectLst>
        </p:spPr>
      </p:pic>
      <p:pic>
        <p:nvPicPr>
          <p:cNvPr id="35" name="Picture 34">
            <a:extLst>
              <a:ext uri="{FF2B5EF4-FFF2-40B4-BE49-F238E27FC236}">
                <a16:creationId xmlns:a16="http://schemas.microsoft.com/office/drawing/2014/main" id="{74B02B8E-8AB2-4FDF-99E4-61B7A5B3A61B}"/>
              </a:ext>
            </a:extLst>
          </p:cNvPr>
          <p:cNvPicPr>
            <a:picLocks noChangeAspect="1"/>
          </p:cNvPicPr>
          <p:nvPr/>
        </p:nvPicPr>
        <p:blipFill>
          <a:blip r:embed="rId9" cstate="print">
            <a:extLst>
              <a:ext uri="{28A0092B-C50C-407E-A947-70E740481C1C}">
                <a14:useLocalDpi xmlns:a14="http://schemas.microsoft.com/office/drawing/2010/main" val="0"/>
              </a:ext>
            </a:extLst>
          </a:blip>
          <a:srcRect/>
          <a:stretch/>
        </p:blipFill>
        <p:spPr>
          <a:xfrm>
            <a:off x="3567680" y="7712082"/>
            <a:ext cx="1157739" cy="771826"/>
          </a:xfrm>
          <a:prstGeom prst="rect">
            <a:avLst/>
          </a:prstGeom>
          <a:ln>
            <a:noFill/>
          </a:ln>
          <a:effectLst>
            <a:outerShdw blurRad="292100" dist="139700" dir="2700000" algn="tl" rotWithShape="0">
              <a:srgbClr val="333333">
                <a:alpha val="65000"/>
              </a:srgbClr>
            </a:outerShdw>
          </a:effectLst>
        </p:spPr>
      </p:pic>
      <p:sp>
        <p:nvSpPr>
          <p:cNvPr id="3" name="Subtitle 2"/>
          <p:cNvSpPr>
            <a:spLocks noGrp="1"/>
          </p:cNvSpPr>
          <p:nvPr>
            <p:ph type="subTitle" idx="1"/>
          </p:nvPr>
        </p:nvSpPr>
        <p:spPr>
          <a:xfrm>
            <a:off x="385908" y="5242536"/>
            <a:ext cx="7457785" cy="2036552"/>
          </a:xfrm>
        </p:spPr>
        <p:txBody>
          <a:bodyPr numCol="1" anchor="ctr">
            <a:noAutofit/>
          </a:bodyPr>
          <a:lstStyle/>
          <a:p>
            <a:r>
              <a:rPr lang="en-US" sz="1600" b="1" dirty="0">
                <a:solidFill>
                  <a:schemeClr val="bg1"/>
                </a:solidFill>
                <a:effectLst>
                  <a:outerShdw blurRad="38100" dist="38100" dir="2700000" algn="tl">
                    <a:srgbClr val="000000">
                      <a:alpha val="43137"/>
                    </a:srgbClr>
                  </a:outerShdw>
                </a:effectLst>
                <a:latin typeface="Century Gothic" panose="020B0502020202020204" pitchFamily="34" charset="0"/>
              </a:rPr>
              <a:t>Enjoy sunrises and coffee overlooking the water. This home offers room enough for full time living or just a retreat from urban life. Sitting on the Church Branch inlet with over 60 ac of boatable water. Bring the family and make new traditions on the lake. This home has wonderful wood work and beautiful fireplace. Screened in porch for outdoor living. </a:t>
            </a:r>
            <a:br>
              <a:rPr lang="en-US" sz="1600" b="1" dirty="0">
                <a:solidFill>
                  <a:schemeClr val="bg1"/>
                </a:solidFill>
                <a:effectLst>
                  <a:outerShdw blurRad="38100" dist="38100" dir="2700000" algn="tl">
                    <a:srgbClr val="000000">
                      <a:alpha val="43137"/>
                    </a:srgbClr>
                  </a:outerShdw>
                </a:effectLst>
                <a:latin typeface="Century Gothic" panose="020B0502020202020204" pitchFamily="34" charset="0"/>
              </a:rPr>
            </a:br>
            <a:r>
              <a:rPr lang="en-US" sz="1600" b="1" i="1" dirty="0">
                <a:solidFill>
                  <a:schemeClr val="bg1"/>
                </a:solidFill>
                <a:effectLst>
                  <a:outerShdw blurRad="38100" dist="38100" dir="2700000" algn="tl">
                    <a:srgbClr val="000000">
                      <a:alpha val="43137"/>
                    </a:srgbClr>
                  </a:outerShdw>
                </a:effectLst>
                <a:latin typeface="Century Gothic" panose="020B0502020202020204" pitchFamily="34" charset="0"/>
              </a:rPr>
              <a:t>Don't miss this one!!!</a:t>
            </a:r>
          </a:p>
        </p:txBody>
      </p:sp>
      <p:pic>
        <p:nvPicPr>
          <p:cNvPr id="8" name="Picture 7">
            <a:extLst>
              <a:ext uri="{FF2B5EF4-FFF2-40B4-BE49-F238E27FC236}">
                <a16:creationId xmlns:a16="http://schemas.microsoft.com/office/drawing/2014/main" id="{5FF7D51E-87B4-42D8-A7C8-1EFAB7726AB9}"/>
              </a:ext>
            </a:extLst>
          </p:cNvPr>
          <p:cNvPicPr>
            <a:picLocks noChangeAspect="1"/>
          </p:cNvPicPr>
          <p:nvPr/>
        </p:nvPicPr>
        <p:blipFill>
          <a:blip r:embed="rId10">
            <a:extLst>
              <a:ext uri="{28A0092B-C50C-407E-A947-70E740481C1C}">
                <a14:useLocalDpi xmlns:a14="http://schemas.microsoft.com/office/drawing/2010/main" val="0"/>
              </a:ext>
            </a:extLst>
          </a:blip>
          <a:srcRect/>
          <a:stretch/>
        </p:blipFill>
        <p:spPr>
          <a:xfrm>
            <a:off x="385908" y="1064831"/>
            <a:ext cx="3728892" cy="2485928"/>
          </a:xfrm>
          <a:prstGeom prst="rect">
            <a:avLst/>
          </a:prstGeom>
          <a:ln>
            <a:noFill/>
          </a:ln>
          <a:effectLst>
            <a:outerShdw blurRad="292100" dist="139700" dir="2700000" algn="tl" rotWithShape="0">
              <a:srgbClr val="333333">
                <a:alpha val="65000"/>
              </a:srgbClr>
            </a:outerShdw>
          </a:effectLst>
        </p:spPr>
      </p:pic>
      <p:pic>
        <p:nvPicPr>
          <p:cNvPr id="27" name="Picture 26">
            <a:extLst>
              <a:ext uri="{FF2B5EF4-FFF2-40B4-BE49-F238E27FC236}">
                <a16:creationId xmlns:a16="http://schemas.microsoft.com/office/drawing/2014/main" id="{1B9A6290-F6DD-4447-B6A0-EB3F47A0CC0A}"/>
              </a:ext>
            </a:extLst>
          </p:cNvPr>
          <p:cNvPicPr>
            <a:picLocks noChangeAspect="1"/>
          </p:cNvPicPr>
          <p:nvPr/>
        </p:nvPicPr>
        <p:blipFill>
          <a:blip r:embed="rId11" cstate="print">
            <a:extLst>
              <a:ext uri="{28A0092B-C50C-407E-A947-70E740481C1C}">
                <a14:useLocalDpi xmlns:a14="http://schemas.microsoft.com/office/drawing/2010/main" val="0"/>
              </a:ext>
            </a:extLst>
          </a:blip>
          <a:srcRect/>
          <a:stretch/>
        </p:blipFill>
        <p:spPr>
          <a:xfrm>
            <a:off x="4950546" y="4037716"/>
            <a:ext cx="1371599" cy="771826"/>
          </a:xfrm>
          <a:prstGeom prst="rect">
            <a:avLst/>
          </a:prstGeom>
          <a:ln>
            <a:noFill/>
          </a:ln>
          <a:effectLst>
            <a:outerShdw blurRad="292100" dist="139700" dir="2700000" algn="tl" rotWithShape="0">
              <a:srgbClr val="333333">
                <a:alpha val="65000"/>
              </a:srgbClr>
            </a:outerShdw>
          </a:effectLst>
        </p:spPr>
      </p:pic>
      <p:pic>
        <p:nvPicPr>
          <p:cNvPr id="31" name="Picture 30">
            <a:extLst>
              <a:ext uri="{FF2B5EF4-FFF2-40B4-BE49-F238E27FC236}">
                <a16:creationId xmlns:a16="http://schemas.microsoft.com/office/drawing/2014/main" id="{1F4ED707-CFFB-4C9D-A603-83A8779A9956}"/>
              </a:ext>
            </a:extLst>
          </p:cNvPr>
          <p:cNvPicPr>
            <a:picLocks noChangeAspect="1"/>
          </p:cNvPicPr>
          <p:nvPr/>
        </p:nvPicPr>
        <p:blipFill>
          <a:blip r:embed="rId12" cstate="print">
            <a:extLst>
              <a:ext uri="{28A0092B-C50C-407E-A947-70E740481C1C}">
                <a14:useLocalDpi xmlns:a14="http://schemas.microsoft.com/office/drawing/2010/main" val="0"/>
              </a:ext>
            </a:extLst>
          </a:blip>
          <a:srcRect/>
          <a:stretch/>
        </p:blipFill>
        <p:spPr>
          <a:xfrm>
            <a:off x="3429000" y="4037716"/>
            <a:ext cx="1371599" cy="771826"/>
          </a:xfrm>
          <a:prstGeom prst="rect">
            <a:avLst/>
          </a:prstGeom>
          <a:ln>
            <a:noFill/>
          </a:ln>
          <a:effectLst>
            <a:outerShdw blurRad="292100" dist="139700" dir="2700000" algn="tl" rotWithShape="0">
              <a:srgbClr val="333333">
                <a:alpha val="65000"/>
              </a:srgbClr>
            </a:outerShdw>
          </a:effectLst>
        </p:spPr>
      </p:pic>
      <p:pic>
        <p:nvPicPr>
          <p:cNvPr id="32" name="Picture 31">
            <a:extLst>
              <a:ext uri="{FF2B5EF4-FFF2-40B4-BE49-F238E27FC236}">
                <a16:creationId xmlns:a16="http://schemas.microsoft.com/office/drawing/2014/main" id="{9A12A3AE-1D76-4B50-9EE3-30B22B01F870}"/>
              </a:ext>
            </a:extLst>
          </p:cNvPr>
          <p:cNvPicPr>
            <a:picLocks noChangeAspect="1"/>
          </p:cNvPicPr>
          <p:nvPr/>
        </p:nvPicPr>
        <p:blipFill>
          <a:blip r:embed="rId13" cstate="print">
            <a:extLst>
              <a:ext uri="{28A0092B-C50C-407E-A947-70E740481C1C}">
                <a14:useLocalDpi xmlns:a14="http://schemas.microsoft.com/office/drawing/2010/main" val="0"/>
              </a:ext>
            </a:extLst>
          </a:blip>
          <a:srcRect/>
          <a:stretch/>
        </p:blipFill>
        <p:spPr>
          <a:xfrm>
            <a:off x="6472092" y="4037716"/>
            <a:ext cx="1371599" cy="771826"/>
          </a:xfrm>
          <a:prstGeom prst="rect">
            <a:avLst/>
          </a:prstGeom>
          <a:ln>
            <a:noFill/>
          </a:ln>
          <a:effectLst>
            <a:outerShdw blurRad="292100" dist="139700" dir="2700000" algn="tl" rotWithShape="0">
              <a:srgbClr val="333333">
                <a:alpha val="65000"/>
              </a:srgbClr>
            </a:outerShdw>
          </a:effectLst>
        </p:spPr>
      </p:pic>
      <p:pic>
        <p:nvPicPr>
          <p:cNvPr id="33" name="Picture 32">
            <a:extLst>
              <a:ext uri="{FF2B5EF4-FFF2-40B4-BE49-F238E27FC236}">
                <a16:creationId xmlns:a16="http://schemas.microsoft.com/office/drawing/2014/main" id="{E6943FD8-F7AA-42E6-8A19-B96C966263F5}"/>
              </a:ext>
            </a:extLst>
          </p:cNvPr>
          <p:cNvPicPr>
            <a:picLocks noChangeAspect="1"/>
          </p:cNvPicPr>
          <p:nvPr/>
        </p:nvPicPr>
        <p:blipFill>
          <a:blip r:embed="rId14" cstate="print">
            <a:extLst>
              <a:ext uri="{28A0092B-C50C-407E-A947-70E740481C1C}">
                <a14:useLocalDpi xmlns:a14="http://schemas.microsoft.com/office/drawing/2010/main" val="0"/>
              </a:ext>
            </a:extLst>
          </a:blip>
          <a:srcRect/>
          <a:stretch/>
        </p:blipFill>
        <p:spPr>
          <a:xfrm>
            <a:off x="1907454" y="4037716"/>
            <a:ext cx="1371599" cy="771826"/>
          </a:xfrm>
          <a:prstGeom prst="rect">
            <a:avLst/>
          </a:prstGeom>
          <a:ln>
            <a:noFill/>
          </a:ln>
          <a:effectLst>
            <a:outerShdw blurRad="292100" dist="139700" dir="2700000" algn="tl" rotWithShape="0">
              <a:srgbClr val="333333">
                <a:alpha val="65000"/>
              </a:srgbClr>
            </a:outerShdw>
          </a:effectLst>
        </p:spPr>
      </p:pic>
      <p:pic>
        <p:nvPicPr>
          <p:cNvPr id="15" name="Picture 14">
            <a:extLst>
              <a:ext uri="{FF2B5EF4-FFF2-40B4-BE49-F238E27FC236}">
                <a16:creationId xmlns:a16="http://schemas.microsoft.com/office/drawing/2014/main" id="{C24A2679-32B7-4C34-81DF-F306DC95AB98}"/>
              </a:ext>
            </a:extLst>
          </p:cNvPr>
          <p:cNvPicPr>
            <a:picLocks noChangeAspect="1"/>
          </p:cNvPicPr>
          <p:nvPr/>
        </p:nvPicPr>
        <p:blipFill>
          <a:blip r:embed="rId15" cstate="print">
            <a:extLst>
              <a:ext uri="{28A0092B-C50C-407E-A947-70E740481C1C}">
                <a14:useLocalDpi xmlns:a14="http://schemas.microsoft.com/office/drawing/2010/main" val="0"/>
              </a:ext>
            </a:extLst>
          </a:blip>
          <a:srcRect/>
          <a:stretch/>
        </p:blipFill>
        <p:spPr>
          <a:xfrm>
            <a:off x="385908" y="4037716"/>
            <a:ext cx="1371599" cy="771826"/>
          </a:xfrm>
          <a:prstGeom prst="rect">
            <a:avLst/>
          </a:prstGeom>
        </p:spPr>
      </p:pic>
    </p:spTree>
    <p:extLst>
      <p:ext uri="{BB962C8B-B14F-4D97-AF65-F5344CB8AC3E}">
        <p14:creationId xmlns:p14="http://schemas.microsoft.com/office/powerpoint/2010/main" val="27011320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1920</TotalTime>
  <Words>121</Words>
  <Application>Microsoft Office PowerPoint</Application>
  <PresentationFormat>Custom</PresentationFormat>
  <Paragraphs>15</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Century Gothic</vt:lpstr>
      <vt:lpstr>Office Theme</vt:lpstr>
      <vt:lpstr>Cabin on the Lake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Great Johns Island Location! Hardwood Floors Galore!</dc:title>
  <dc:creator>CVH360</dc:creator>
  <cp:lastModifiedBy>A. Thomas Price</cp:lastModifiedBy>
  <cp:revision>76</cp:revision>
  <dcterms:created xsi:type="dcterms:W3CDTF">2006-08-16T00:00:00Z</dcterms:created>
  <dcterms:modified xsi:type="dcterms:W3CDTF">2020-05-22T11:59:42Z</dcterms:modified>
</cp:coreProperties>
</file>