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7315200" cy="10058400"/>
  <p:notesSz cx="6858000" cy="9144000"/>
  <p:defaultTextStyle>
    <a:defPPr>
      <a:defRPr lang="en-US"/>
    </a:defPPr>
    <a:lvl1pPr marL="0" algn="l" defTabSz="992764" rtl="0" eaLnBrk="1" latinLnBrk="0" hangingPunct="1">
      <a:defRPr sz="2000" kern="1200">
        <a:solidFill>
          <a:schemeClr val="tx1"/>
        </a:solidFill>
        <a:latin typeface="+mn-lt"/>
        <a:ea typeface="+mn-ea"/>
        <a:cs typeface="+mn-cs"/>
      </a:defRPr>
    </a:lvl1pPr>
    <a:lvl2pPr marL="496382" algn="l" defTabSz="992764" rtl="0" eaLnBrk="1" latinLnBrk="0" hangingPunct="1">
      <a:defRPr sz="2000" kern="1200">
        <a:solidFill>
          <a:schemeClr val="tx1"/>
        </a:solidFill>
        <a:latin typeface="+mn-lt"/>
        <a:ea typeface="+mn-ea"/>
        <a:cs typeface="+mn-cs"/>
      </a:defRPr>
    </a:lvl2pPr>
    <a:lvl3pPr marL="992764" algn="l" defTabSz="992764" rtl="0" eaLnBrk="1" latinLnBrk="0" hangingPunct="1">
      <a:defRPr sz="2000" kern="1200">
        <a:solidFill>
          <a:schemeClr val="tx1"/>
        </a:solidFill>
        <a:latin typeface="+mn-lt"/>
        <a:ea typeface="+mn-ea"/>
        <a:cs typeface="+mn-cs"/>
      </a:defRPr>
    </a:lvl3pPr>
    <a:lvl4pPr marL="1489146" algn="l" defTabSz="992764" rtl="0" eaLnBrk="1" latinLnBrk="0" hangingPunct="1">
      <a:defRPr sz="2000" kern="1200">
        <a:solidFill>
          <a:schemeClr val="tx1"/>
        </a:solidFill>
        <a:latin typeface="+mn-lt"/>
        <a:ea typeface="+mn-ea"/>
        <a:cs typeface="+mn-cs"/>
      </a:defRPr>
    </a:lvl4pPr>
    <a:lvl5pPr marL="1985528" algn="l" defTabSz="992764" rtl="0" eaLnBrk="1" latinLnBrk="0" hangingPunct="1">
      <a:defRPr sz="2000" kern="1200">
        <a:solidFill>
          <a:schemeClr val="tx1"/>
        </a:solidFill>
        <a:latin typeface="+mn-lt"/>
        <a:ea typeface="+mn-ea"/>
        <a:cs typeface="+mn-cs"/>
      </a:defRPr>
    </a:lvl5pPr>
    <a:lvl6pPr marL="2481910" algn="l" defTabSz="992764" rtl="0" eaLnBrk="1" latinLnBrk="0" hangingPunct="1">
      <a:defRPr sz="2000" kern="1200">
        <a:solidFill>
          <a:schemeClr val="tx1"/>
        </a:solidFill>
        <a:latin typeface="+mn-lt"/>
        <a:ea typeface="+mn-ea"/>
        <a:cs typeface="+mn-cs"/>
      </a:defRPr>
    </a:lvl6pPr>
    <a:lvl7pPr marL="2978292" algn="l" defTabSz="992764" rtl="0" eaLnBrk="1" latinLnBrk="0" hangingPunct="1">
      <a:defRPr sz="2000" kern="1200">
        <a:solidFill>
          <a:schemeClr val="tx1"/>
        </a:solidFill>
        <a:latin typeface="+mn-lt"/>
        <a:ea typeface="+mn-ea"/>
        <a:cs typeface="+mn-cs"/>
      </a:defRPr>
    </a:lvl7pPr>
    <a:lvl8pPr marL="3474674" algn="l" defTabSz="992764" rtl="0" eaLnBrk="1" latinLnBrk="0" hangingPunct="1">
      <a:defRPr sz="2000" kern="1200">
        <a:solidFill>
          <a:schemeClr val="tx1"/>
        </a:solidFill>
        <a:latin typeface="+mn-lt"/>
        <a:ea typeface="+mn-ea"/>
        <a:cs typeface="+mn-cs"/>
      </a:defRPr>
    </a:lvl8pPr>
    <a:lvl9pPr marL="3971056" algn="l" defTabSz="99276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30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51" d="100"/>
          <a:sy n="51" d="100"/>
        </p:scale>
        <p:origin x="2700" y="90"/>
      </p:cViewPr>
      <p:guideLst>
        <p:guide orient="horz" pos="3168"/>
        <p:guide pos="230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337624" y="2011680"/>
            <a:ext cx="6583680" cy="268224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1D8BD707-D9CF-40AE-B4C6-C98DA3205C09}" type="datetimeFigureOut">
              <a:rPr lang="en-US" smtClean="0"/>
              <a:pPr/>
              <a:t>10/16/2015</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097280" y="4886490"/>
            <a:ext cx="5120640" cy="257048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303520" y="402803"/>
            <a:ext cx="1645920" cy="8582237"/>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365760" y="402803"/>
            <a:ext cx="4815840" cy="8582237"/>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0160" y="894080"/>
            <a:ext cx="5669280" cy="268224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80160" y="3678086"/>
            <a:ext cx="5669280" cy="2214244"/>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339840" y="9411124"/>
            <a:ext cx="609600" cy="535517"/>
          </a:xfrm>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365760" y="2346961"/>
            <a:ext cx="3230880" cy="6638079"/>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3718560" y="2346961"/>
            <a:ext cx="3230880" cy="6638079"/>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10/16/2015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65760" y="400473"/>
            <a:ext cx="6583680" cy="1676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65760" y="2251498"/>
            <a:ext cx="3232150"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3716020" y="2251498"/>
            <a:ext cx="3233420"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65760" y="3464561"/>
            <a:ext cx="3232150"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3716020" y="3464561"/>
            <a:ext cx="3233420"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10/16/2015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10/16/2015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5761" y="400473"/>
            <a:ext cx="2406650" cy="170434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65761" y="2235201"/>
            <a:ext cx="2406650" cy="6749839"/>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860040" y="400474"/>
            <a:ext cx="4089400" cy="8584566"/>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10/16/2015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63040" y="894080"/>
            <a:ext cx="4389120" cy="766022"/>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463040" y="2686897"/>
            <a:ext cx="4389120" cy="581152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463040" y="1711287"/>
            <a:ext cx="4389120" cy="777850"/>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365760" y="402802"/>
            <a:ext cx="6583680" cy="16764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65760" y="2346960"/>
            <a:ext cx="6583680" cy="690676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365760" y="9411124"/>
            <a:ext cx="1706880" cy="535517"/>
          </a:xfrm>
          <a:prstGeom prst="rect">
            <a:avLst/>
          </a:prstGeom>
        </p:spPr>
        <p:txBody>
          <a:bodyPr vert="horz" anchor="b"/>
          <a:lstStyle>
            <a:lvl1pPr algn="l" eaLnBrk="1" latinLnBrk="0" hangingPunct="1">
              <a:defRPr kumimoji="0" sz="1200">
                <a:solidFill>
                  <a:schemeClr val="tx1">
                    <a:shade val="50000"/>
                  </a:schemeClr>
                </a:solidFill>
              </a:defRPr>
            </a:lvl1pPr>
          </a:lstStyle>
          <a:p>
            <a:fld id="{1D8BD707-D9CF-40AE-B4C6-C98DA3205C09}" type="datetimeFigureOut">
              <a:rPr lang="en-US" smtClean="0"/>
              <a:pPr/>
              <a:t>10/16/2015</a:t>
            </a:fld>
            <a:endParaRPr lang="en-US"/>
          </a:p>
        </p:txBody>
      </p:sp>
      <p:sp>
        <p:nvSpPr>
          <p:cNvPr id="3" name="Footer Placeholder 2"/>
          <p:cNvSpPr>
            <a:spLocks noGrp="1"/>
          </p:cNvSpPr>
          <p:nvPr>
            <p:ph type="ftr" sz="quarter" idx="3"/>
          </p:nvPr>
        </p:nvSpPr>
        <p:spPr>
          <a:xfrm>
            <a:off x="2499360" y="9411124"/>
            <a:ext cx="2316480" cy="535517"/>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6339840" y="9411124"/>
            <a:ext cx="609600" cy="535517"/>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jpeg"/><Relationship Id="rId18" Type="http://schemas.openxmlformats.org/officeDocument/2006/relationships/image" Target="../media/image18.jpeg"/><Relationship Id="rId3" Type="http://schemas.openxmlformats.org/officeDocument/2006/relationships/image" Target="../media/image3.jpg"/><Relationship Id="rId7" Type="http://schemas.openxmlformats.org/officeDocument/2006/relationships/image" Target="../media/image7.jpeg"/><Relationship Id="rId12" Type="http://schemas.openxmlformats.org/officeDocument/2006/relationships/image" Target="../media/image12.jpeg"/><Relationship Id="rId17" Type="http://schemas.openxmlformats.org/officeDocument/2006/relationships/image" Target="../media/image17.jpeg"/><Relationship Id="rId2" Type="http://schemas.openxmlformats.org/officeDocument/2006/relationships/image" Target="../media/image2.JPG"/><Relationship Id="rId16" Type="http://schemas.openxmlformats.org/officeDocument/2006/relationships/image" Target="../media/image16.jpeg"/><Relationship Id="rId20" Type="http://schemas.openxmlformats.org/officeDocument/2006/relationships/image" Target="../media/image20.jpeg"/><Relationship Id="rId1" Type="http://schemas.openxmlformats.org/officeDocument/2006/relationships/slideLayout" Target="../slideLayouts/slideLayout1.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5" Type="http://schemas.openxmlformats.org/officeDocument/2006/relationships/image" Target="../media/image15.jpeg"/><Relationship Id="rId10" Type="http://schemas.openxmlformats.org/officeDocument/2006/relationships/image" Target="../media/image10.jpeg"/><Relationship Id="rId19" Type="http://schemas.openxmlformats.org/officeDocument/2006/relationships/image" Target="../media/image19.jpeg"/><Relationship Id="rId4" Type="http://schemas.openxmlformats.org/officeDocument/2006/relationships/image" Target="../media/image4.png"/><Relationship Id="rId9" Type="http://schemas.openxmlformats.org/officeDocument/2006/relationships/image" Target="../media/image9.jpeg"/><Relationship Id="rId1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1143" y="-1"/>
            <a:ext cx="7315198" cy="2198869"/>
          </a:xfrm>
          <a:prstGeom prst="rect">
            <a:avLst/>
          </a:prstGeom>
          <a:solidFill>
            <a:schemeClr val="tx2">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2977" y="1004576"/>
            <a:ext cx="5346958" cy="3567424"/>
          </a:xfrm>
          <a:prstGeom prst="rect">
            <a:avLst/>
          </a:prstGeom>
          <a:ln w="3175">
            <a:noFill/>
          </a:ln>
          <a:effectLst/>
        </p:spPr>
      </p:pic>
      <p:sp>
        <p:nvSpPr>
          <p:cNvPr id="21" name="Rectangle 20"/>
          <p:cNvSpPr/>
          <p:nvPr/>
        </p:nvSpPr>
        <p:spPr>
          <a:xfrm>
            <a:off x="-1143" y="8686800"/>
            <a:ext cx="7315198" cy="1377984"/>
          </a:xfrm>
          <a:prstGeom prst="rect">
            <a:avLst/>
          </a:prstGeom>
          <a:solidFill>
            <a:schemeClr val="tx2">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11991" y="4572000"/>
            <a:ext cx="4488931" cy="4114800"/>
          </a:xfrm>
        </p:spPr>
        <p:txBody>
          <a:bodyPr anchor="ctr">
            <a:noAutofit/>
          </a:bodyPr>
          <a:lstStyle/>
          <a:p>
            <a:r>
              <a:rPr lang="en-US" sz="1600" b="1" i="1" dirty="0">
                <a:solidFill>
                  <a:srgbClr val="FF0000"/>
                </a:solidFill>
                <a:latin typeface="Trebuchet MS" panose="020B0603020202020204" pitchFamily="34" charset="0"/>
              </a:rPr>
              <a:t>PRICE </a:t>
            </a:r>
            <a:r>
              <a:rPr lang="en-US" sz="1600" b="1" i="1" dirty="0" smtClean="0">
                <a:solidFill>
                  <a:srgbClr val="FF0000"/>
                </a:solidFill>
                <a:latin typeface="Trebuchet MS" panose="020B0603020202020204" pitchFamily="34" charset="0"/>
              </a:rPr>
              <a:t>JUST REDUCED $10,000!!</a:t>
            </a:r>
            <a:endParaRPr lang="en-US" sz="1600" b="1" i="1" dirty="0" smtClean="0">
              <a:solidFill>
                <a:srgbClr val="FF0000"/>
              </a:solidFill>
              <a:latin typeface="Trebuchet MS" panose="020B0603020202020204" pitchFamily="34" charset="0"/>
            </a:endParaRPr>
          </a:p>
          <a:p>
            <a:r>
              <a:rPr lang="en-US" sz="1300" dirty="0" smtClean="0">
                <a:solidFill>
                  <a:schemeClr val="tx2">
                    <a:lumMod val="75000"/>
                  </a:schemeClr>
                </a:solidFill>
                <a:latin typeface="Trebuchet MS" panose="020B0603020202020204" pitchFamily="34" charset="0"/>
              </a:rPr>
              <a:t>Welcome </a:t>
            </a:r>
            <a:r>
              <a:rPr lang="en-US" sz="1300" dirty="0">
                <a:solidFill>
                  <a:schemeClr val="tx2">
                    <a:lumMod val="75000"/>
                  </a:schemeClr>
                </a:solidFill>
                <a:latin typeface="Trebuchet MS" panose="020B0603020202020204" pitchFamily="34" charset="0"/>
              </a:rPr>
              <a:t>Home!! This charming 3 bed/2.5 bath custom craftsman style home has it all! You can't beat the location! Situated on a private quiet cul-de-sac 10 minutes to downtown and Folly Beach along with minutes to shopping, restaurants, the Municipal Golf Course, and the County Park. Inside you will find hardwoods throughout the main floor, 9 foot ceilings, an open living and dining room, large eat in kitchen with a wonderful sunroom/office leading to a great patio area and private back yard. The kitchen features a convection oven and gas range. The large master bedroom has an </a:t>
            </a:r>
            <a:r>
              <a:rPr lang="en-US" sz="1300" dirty="0" err="1">
                <a:solidFill>
                  <a:schemeClr val="tx2">
                    <a:lumMod val="75000"/>
                  </a:schemeClr>
                </a:solidFill>
                <a:latin typeface="Trebuchet MS" panose="020B0603020202020204" pitchFamily="34" charset="0"/>
              </a:rPr>
              <a:t>en</a:t>
            </a:r>
            <a:r>
              <a:rPr lang="en-US" sz="1300" dirty="0">
                <a:solidFill>
                  <a:schemeClr val="tx2">
                    <a:lumMod val="75000"/>
                  </a:schemeClr>
                </a:solidFill>
                <a:latin typeface="Trebuchet MS" panose="020B0603020202020204" pitchFamily="34" charset="0"/>
              </a:rPr>
              <a:t> suite with a walk in closet, jetted tub, dual vanity, water closet, and shower. 2 spacious bedrooms upstairs with a jack and </a:t>
            </a:r>
            <a:r>
              <a:rPr lang="en-US" sz="1300" dirty="0" err="1">
                <a:solidFill>
                  <a:schemeClr val="tx2">
                    <a:lumMod val="75000"/>
                  </a:schemeClr>
                </a:solidFill>
                <a:latin typeface="Trebuchet MS" panose="020B0603020202020204" pitchFamily="34" charset="0"/>
              </a:rPr>
              <a:t>jill</a:t>
            </a:r>
            <a:r>
              <a:rPr lang="en-US" sz="1300" dirty="0">
                <a:solidFill>
                  <a:schemeClr val="tx2">
                    <a:lumMod val="75000"/>
                  </a:schemeClr>
                </a:solidFill>
                <a:latin typeface="Trebuchet MS" panose="020B0603020202020204" pitchFamily="34" charset="0"/>
              </a:rPr>
              <a:t> bath. Home is under transferable termite bond. 15 seer HVAC installed in last 2 years with air filtration system. Zoned for Murray </a:t>
            </a:r>
            <a:r>
              <a:rPr lang="en-US" sz="1300" dirty="0" err="1">
                <a:solidFill>
                  <a:schemeClr val="tx2">
                    <a:lumMod val="75000"/>
                  </a:schemeClr>
                </a:solidFill>
                <a:latin typeface="Trebuchet MS" panose="020B0603020202020204" pitchFamily="34" charset="0"/>
              </a:rPr>
              <a:t>Lasaine</a:t>
            </a:r>
            <a:r>
              <a:rPr lang="en-US" sz="1300" dirty="0">
                <a:solidFill>
                  <a:schemeClr val="tx2">
                    <a:lumMod val="75000"/>
                  </a:schemeClr>
                </a:solidFill>
                <a:latin typeface="Trebuchet MS" panose="020B0603020202020204" pitchFamily="34" charset="0"/>
              </a:rPr>
              <a:t> but buyer can opt for Harbor View. If square footage and schools are important, please verify. This is a must see and won't last long!!</a:t>
            </a:r>
          </a:p>
        </p:txBody>
      </p:sp>
      <p:sp>
        <p:nvSpPr>
          <p:cNvPr id="2" name="Title 1"/>
          <p:cNvSpPr>
            <a:spLocks noGrp="1"/>
          </p:cNvSpPr>
          <p:nvPr>
            <p:ph type="ctrTitle"/>
          </p:nvPr>
        </p:nvSpPr>
        <p:spPr>
          <a:xfrm>
            <a:off x="-1143" y="3810000"/>
            <a:ext cx="7315199" cy="762000"/>
          </a:xfrm>
        </p:spPr>
        <p:txBody>
          <a:bodyPr anchor="t">
            <a:noAutofit/>
            <a:scene3d>
              <a:camera prst="orthographicFront"/>
              <a:lightRig rig="soft" dir="t">
                <a:rot lat="0" lon="0" rev="17220000"/>
              </a:lightRig>
            </a:scene3d>
            <a:sp3d prstMaterial="softEdge"/>
          </a:bodyPr>
          <a:lstStyle/>
          <a:p>
            <a:r>
              <a:rPr lang="en-US" sz="2400" cap="none" dirty="0">
                <a:ln w="10541" cmpd="sng">
                  <a:noFill/>
                  <a:prstDash val="solid"/>
                </a:ln>
                <a:solidFill>
                  <a:schemeClr val="bg1"/>
                </a:solidFill>
                <a:effectLst>
                  <a:outerShdw blurRad="38100" dist="38100" dir="2700000" algn="tl">
                    <a:srgbClr val="000000">
                      <a:alpha val="43137"/>
                    </a:srgbClr>
                  </a:outerShdw>
                </a:effectLst>
                <a:latin typeface="Trebuchet MS" panose="020B0603020202020204" pitchFamily="34" charset="0"/>
              </a:rPr>
              <a:t>2114 Paw </a:t>
            </a:r>
            <a:r>
              <a:rPr lang="en-US" sz="2400" cap="none" dirty="0" err="1">
                <a:ln w="10541" cmpd="sng">
                  <a:noFill/>
                  <a:prstDash val="solid"/>
                </a:ln>
                <a:solidFill>
                  <a:schemeClr val="bg1"/>
                </a:solidFill>
                <a:effectLst>
                  <a:outerShdw blurRad="38100" dist="38100" dir="2700000" algn="tl">
                    <a:srgbClr val="000000">
                      <a:alpha val="43137"/>
                    </a:srgbClr>
                  </a:outerShdw>
                </a:effectLst>
                <a:latin typeface="Trebuchet MS" panose="020B0603020202020204" pitchFamily="34" charset="0"/>
              </a:rPr>
              <a:t>Paw</a:t>
            </a:r>
            <a:r>
              <a:rPr lang="en-US" sz="2400" cap="none" dirty="0">
                <a:ln w="10541" cmpd="sng">
                  <a:noFill/>
                  <a:prstDash val="solid"/>
                </a:ln>
                <a:solidFill>
                  <a:schemeClr val="bg1"/>
                </a:solidFill>
                <a:effectLst>
                  <a:outerShdw blurRad="38100" dist="38100" dir="2700000" algn="tl">
                    <a:srgbClr val="000000">
                      <a:alpha val="43137"/>
                    </a:srgbClr>
                  </a:outerShdw>
                </a:effectLst>
                <a:latin typeface="Trebuchet MS" panose="020B0603020202020204" pitchFamily="34" charset="0"/>
              </a:rPr>
              <a:t> Place</a:t>
            </a:r>
            <a:r>
              <a:rPr lang="en-US" sz="2400" cap="none" dirty="0" smtClean="0">
                <a:ln w="10541" cmpd="sng">
                  <a:noFill/>
                  <a:prstDash val="solid"/>
                </a:ln>
                <a:solidFill>
                  <a:schemeClr val="bg1"/>
                </a:solidFill>
                <a:effectLst>
                  <a:outerShdw blurRad="38100" dist="38100" dir="2700000" algn="tl">
                    <a:srgbClr val="000000">
                      <a:alpha val="43137"/>
                    </a:srgbClr>
                  </a:outerShdw>
                </a:effectLst>
                <a:latin typeface="Trebuchet MS" panose="020B0603020202020204" pitchFamily="34" charset="0"/>
              </a:rPr>
              <a:t/>
            </a:r>
            <a:br>
              <a:rPr lang="en-US" sz="2400" cap="none" dirty="0" smtClean="0">
                <a:ln w="10541" cmpd="sng">
                  <a:noFill/>
                  <a:prstDash val="solid"/>
                </a:ln>
                <a:solidFill>
                  <a:schemeClr val="bg1"/>
                </a:solidFill>
                <a:effectLst>
                  <a:outerShdw blurRad="38100" dist="38100" dir="2700000" algn="tl">
                    <a:srgbClr val="000000">
                      <a:alpha val="43137"/>
                    </a:srgbClr>
                  </a:outerShdw>
                </a:effectLst>
                <a:latin typeface="Trebuchet MS" panose="020B0603020202020204" pitchFamily="34" charset="0"/>
              </a:rPr>
            </a:br>
            <a:r>
              <a:rPr lang="en-US" sz="1800" cap="none" dirty="0">
                <a:ln w="10541" cmpd="sng">
                  <a:noFill/>
                  <a:prstDash val="solid"/>
                </a:ln>
                <a:solidFill>
                  <a:schemeClr val="bg1"/>
                </a:solidFill>
                <a:effectLst>
                  <a:outerShdw blurRad="38100" dist="38100" dir="2700000" algn="tl">
                    <a:srgbClr val="000000">
                      <a:alpha val="43137"/>
                    </a:srgbClr>
                  </a:outerShdw>
                </a:effectLst>
                <a:latin typeface="Trebuchet MS" panose="020B0603020202020204" pitchFamily="34" charset="0"/>
              </a:rPr>
              <a:t>Charleston </a:t>
            </a:r>
            <a:r>
              <a:rPr lang="en-US" sz="1800" cap="none" dirty="0" smtClean="0">
                <a:ln w="10541" cmpd="sng">
                  <a:noFill/>
                  <a:prstDash val="solid"/>
                </a:ln>
                <a:solidFill>
                  <a:schemeClr val="bg1"/>
                </a:solidFill>
                <a:effectLst>
                  <a:outerShdw blurRad="38100" dist="38100" dir="2700000" algn="tl">
                    <a:srgbClr val="000000">
                      <a:alpha val="43137"/>
                    </a:srgbClr>
                  </a:outerShdw>
                </a:effectLst>
                <a:latin typeface="Trebuchet MS" panose="020B0603020202020204" pitchFamily="34" charset="0"/>
              </a:rPr>
              <a:t>· MLS</a:t>
            </a:r>
            <a:r>
              <a:rPr lang="en-US" sz="1800" cap="none" dirty="0">
                <a:ln w="10541" cmpd="sng">
                  <a:noFill/>
                  <a:prstDash val="solid"/>
                </a:ln>
                <a:solidFill>
                  <a:schemeClr val="bg1"/>
                </a:solidFill>
                <a:effectLst>
                  <a:outerShdw blurRad="38100" dist="38100" dir="2700000" algn="tl">
                    <a:srgbClr val="000000">
                      <a:alpha val="43137"/>
                    </a:srgbClr>
                  </a:outerShdw>
                </a:effectLst>
                <a:latin typeface="Trebuchet MS" panose="020B0603020202020204" pitchFamily="34" charset="0"/>
              </a:rPr>
              <a:t># 15024963 · $</a:t>
            </a:r>
            <a:r>
              <a:rPr lang="en-US" sz="1800" cap="none" dirty="0" smtClean="0">
                <a:ln w="10541" cmpd="sng">
                  <a:noFill/>
                  <a:prstDash val="solid"/>
                </a:ln>
                <a:solidFill>
                  <a:schemeClr val="bg1"/>
                </a:solidFill>
                <a:effectLst>
                  <a:outerShdw blurRad="38100" dist="38100" dir="2700000" algn="tl">
                    <a:srgbClr val="000000">
                      <a:alpha val="43137"/>
                    </a:srgbClr>
                  </a:outerShdw>
                </a:effectLst>
                <a:latin typeface="Trebuchet MS" panose="020B0603020202020204" pitchFamily="34" charset="0"/>
              </a:rPr>
              <a:t>425,000</a:t>
            </a:r>
            <a:endParaRPr lang="en-US" sz="1600" cap="none" dirty="0">
              <a:ln w="10541" cmpd="sng">
                <a:noFill/>
                <a:prstDash val="solid"/>
              </a:ln>
              <a:solidFill>
                <a:schemeClr val="bg1"/>
              </a:solidFill>
              <a:effectLst>
                <a:outerShdw blurRad="38100" dist="38100" dir="2700000" algn="tl">
                  <a:srgbClr val="000000">
                    <a:alpha val="43137"/>
                  </a:srgbClr>
                </a:outerShdw>
              </a:effectLst>
              <a:latin typeface="Trebuchet MS" panose="020B0603020202020204" pitchFamily="34" charset="0"/>
            </a:endParaRP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1897" y="8768150"/>
            <a:ext cx="1137505" cy="1215284"/>
          </a:xfrm>
          <a:prstGeom prst="rect">
            <a:avLst/>
          </a:prstGeom>
        </p:spPr>
      </p:pic>
      <p:sp>
        <p:nvSpPr>
          <p:cNvPr id="17" name="Rectangle 16"/>
          <p:cNvSpPr/>
          <p:nvPr/>
        </p:nvSpPr>
        <p:spPr>
          <a:xfrm>
            <a:off x="1" y="8852572"/>
            <a:ext cx="7315199" cy="1046440"/>
          </a:xfrm>
          <a:prstGeom prst="rect">
            <a:avLst/>
          </a:prstGeom>
        </p:spPr>
        <p:txBody>
          <a:bodyPr wrap="square">
            <a:spAutoFit/>
          </a:bodyPr>
          <a:lstStyle/>
          <a:p>
            <a:r>
              <a:rPr lang="en-US" sz="1800" dirty="0">
                <a:solidFill>
                  <a:schemeClr val="bg1"/>
                </a:solidFill>
                <a:effectLst>
                  <a:outerShdw blurRad="38100" dist="38100" dir="2700000" algn="tl">
                    <a:srgbClr val="000000">
                      <a:alpha val="43137"/>
                    </a:srgbClr>
                  </a:outerShdw>
                </a:effectLst>
                <a:latin typeface="Trebuchet MS" panose="020B0603020202020204" pitchFamily="34" charset="0"/>
              </a:rPr>
              <a:t>Sarah Ellen </a:t>
            </a:r>
            <a:r>
              <a:rPr lang="en-US" sz="1800" dirty="0" err="1">
                <a:solidFill>
                  <a:schemeClr val="bg1"/>
                </a:solidFill>
                <a:effectLst>
                  <a:outerShdw blurRad="38100" dist="38100" dir="2700000" algn="tl">
                    <a:srgbClr val="000000">
                      <a:alpha val="43137"/>
                    </a:srgbClr>
                  </a:outerShdw>
                </a:effectLst>
                <a:latin typeface="Trebuchet MS" panose="020B0603020202020204" pitchFamily="34" charset="0"/>
              </a:rPr>
              <a:t>Lacke</a:t>
            </a:r>
            <a:r>
              <a:rPr lang="en-US" sz="1800" dirty="0" smtClean="0">
                <a:solidFill>
                  <a:schemeClr val="bg1"/>
                </a:solidFill>
                <a:effectLst>
                  <a:outerShdw blurRad="38100" dist="38100" dir="2700000" algn="tl">
                    <a:srgbClr val="000000">
                      <a:alpha val="43137"/>
                    </a:srgbClr>
                  </a:outerShdw>
                </a:effectLst>
                <a:latin typeface="Trebuchet MS" panose="020B0603020202020204" pitchFamily="34" charset="0"/>
              </a:rPr>
              <a:t/>
            </a:r>
            <a:br>
              <a:rPr lang="en-US" sz="1800" dirty="0" smtClean="0">
                <a:solidFill>
                  <a:schemeClr val="bg1"/>
                </a:solidFill>
                <a:effectLst>
                  <a:outerShdw blurRad="38100" dist="38100" dir="2700000" algn="tl">
                    <a:srgbClr val="000000">
                      <a:alpha val="43137"/>
                    </a:srgbClr>
                  </a:outerShdw>
                </a:effectLst>
                <a:latin typeface="Trebuchet MS" panose="020B0603020202020204" pitchFamily="34" charset="0"/>
              </a:rPr>
            </a:br>
            <a:endParaRPr lang="en-US" sz="1100" dirty="0" smtClean="0">
              <a:solidFill>
                <a:schemeClr val="bg1"/>
              </a:solidFill>
              <a:effectLst>
                <a:outerShdw blurRad="38100" dist="38100" dir="2700000" algn="tl">
                  <a:srgbClr val="000000">
                    <a:alpha val="43137"/>
                  </a:srgbClr>
                </a:outerShdw>
              </a:effectLst>
              <a:latin typeface="Trebuchet MS" panose="020B0603020202020204" pitchFamily="34" charset="0"/>
            </a:endParaRPr>
          </a:p>
          <a:p>
            <a:r>
              <a:rPr lang="en-US" sz="1100" dirty="0" smtClean="0">
                <a:solidFill>
                  <a:schemeClr val="bg1"/>
                </a:solidFill>
                <a:effectLst>
                  <a:outerShdw blurRad="38100" dist="38100" dir="2700000" algn="tl">
                    <a:srgbClr val="000000">
                      <a:alpha val="43137"/>
                    </a:srgbClr>
                  </a:outerShdw>
                </a:effectLst>
                <a:latin typeface="Trebuchet MS" panose="020B0603020202020204" pitchFamily="34" charset="0"/>
              </a:rPr>
              <a:t>Cell </a:t>
            </a:r>
            <a:r>
              <a:rPr lang="en-US" sz="1100" dirty="0">
                <a:solidFill>
                  <a:schemeClr val="bg1"/>
                </a:solidFill>
                <a:effectLst>
                  <a:outerShdw blurRad="38100" dist="38100" dir="2700000" algn="tl">
                    <a:srgbClr val="000000">
                      <a:alpha val="43137"/>
                    </a:srgbClr>
                  </a:outerShdw>
                </a:effectLst>
                <a:latin typeface="Trebuchet MS" panose="020B0603020202020204" pitchFamily="34" charset="0"/>
              </a:rPr>
              <a:t>- (843) </a:t>
            </a:r>
            <a:r>
              <a:rPr lang="en-US" sz="1100" dirty="0" smtClean="0">
                <a:solidFill>
                  <a:schemeClr val="bg1"/>
                </a:solidFill>
                <a:effectLst>
                  <a:outerShdw blurRad="38100" dist="38100" dir="2700000" algn="tl">
                    <a:srgbClr val="000000">
                      <a:alpha val="43137"/>
                    </a:srgbClr>
                  </a:outerShdw>
                </a:effectLst>
                <a:latin typeface="Trebuchet MS" panose="020B0603020202020204" pitchFamily="34" charset="0"/>
              </a:rPr>
              <a:t>607-4330</a:t>
            </a:r>
            <a:endParaRPr lang="en-US" sz="1100" dirty="0">
              <a:solidFill>
                <a:schemeClr val="bg1"/>
              </a:solidFill>
              <a:effectLst>
                <a:outerShdw blurRad="38100" dist="38100" dir="2700000" algn="tl">
                  <a:srgbClr val="000000">
                    <a:alpha val="43137"/>
                  </a:srgbClr>
                </a:outerShdw>
              </a:effectLst>
              <a:latin typeface="Trebuchet MS" panose="020B0603020202020204" pitchFamily="34" charset="0"/>
            </a:endParaRPr>
          </a:p>
          <a:p>
            <a:r>
              <a:rPr lang="en-US" sz="1100" dirty="0">
                <a:solidFill>
                  <a:schemeClr val="bg1"/>
                </a:solidFill>
                <a:effectLst>
                  <a:outerShdw blurRad="38100" dist="38100" dir="2700000" algn="tl">
                    <a:srgbClr val="000000">
                      <a:alpha val="43137"/>
                    </a:srgbClr>
                  </a:outerShdw>
                </a:effectLst>
                <a:latin typeface="Trebuchet MS" panose="020B0603020202020204" pitchFamily="34" charset="0"/>
              </a:rPr>
              <a:t>sarahellen.lacke@carolinaone.com</a:t>
            </a:r>
          </a:p>
          <a:p>
            <a:r>
              <a:rPr lang="en-US" sz="1100" dirty="0">
                <a:solidFill>
                  <a:schemeClr val="bg1"/>
                </a:solidFill>
                <a:effectLst>
                  <a:outerShdw blurRad="38100" dist="38100" dir="2700000" algn="tl">
                    <a:srgbClr val="000000">
                      <a:alpha val="43137"/>
                    </a:srgbClr>
                  </a:outerShdw>
                </a:effectLst>
                <a:latin typeface="Trebuchet MS" panose="020B0603020202020204" pitchFamily="34" charset="0"/>
              </a:rPr>
              <a:t>www.selacke.com</a:t>
            </a:r>
          </a:p>
        </p:txBody>
      </p:sp>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95880" y="8737193"/>
            <a:ext cx="1121152" cy="1121152"/>
          </a:xfrm>
          <a:prstGeom prst="rect">
            <a:avLst/>
          </a:prstGeom>
        </p:spPr>
      </p:pic>
      <p:sp>
        <p:nvSpPr>
          <p:cNvPr id="18" name="Rectangle 17"/>
          <p:cNvSpPr/>
          <p:nvPr/>
        </p:nvSpPr>
        <p:spPr>
          <a:xfrm>
            <a:off x="1540978" y="9858345"/>
            <a:ext cx="4230956" cy="200055"/>
          </a:xfrm>
          <a:prstGeom prst="rect">
            <a:avLst/>
          </a:prstGeom>
        </p:spPr>
        <p:txBody>
          <a:bodyPr wrap="square">
            <a:spAutoFit/>
          </a:bodyPr>
          <a:lstStyle/>
          <a:p>
            <a:pPr algn="ctr"/>
            <a:r>
              <a:rPr lang="en-US" sz="700" dirty="0">
                <a:solidFill>
                  <a:schemeClr val="bg1"/>
                </a:solidFill>
                <a:latin typeface="Trebuchet MS" panose="020B0603020202020204" pitchFamily="34" charset="0"/>
              </a:rPr>
              <a:t>Carolina One Real </a:t>
            </a:r>
            <a:r>
              <a:rPr lang="en-US" sz="700" dirty="0" smtClean="0">
                <a:solidFill>
                  <a:schemeClr val="bg1"/>
                </a:solidFill>
                <a:latin typeface="Trebuchet MS" panose="020B0603020202020204" pitchFamily="34" charset="0"/>
              </a:rPr>
              <a:t>Estate  1265 </a:t>
            </a:r>
            <a:r>
              <a:rPr lang="en-US" sz="700" dirty="0">
                <a:solidFill>
                  <a:schemeClr val="bg1"/>
                </a:solidFill>
                <a:latin typeface="Trebuchet MS" panose="020B0603020202020204" pitchFamily="34" charset="0"/>
              </a:rPr>
              <a:t>Folly </a:t>
            </a:r>
            <a:r>
              <a:rPr lang="en-US" sz="700" dirty="0" smtClean="0">
                <a:solidFill>
                  <a:schemeClr val="bg1"/>
                </a:solidFill>
                <a:latin typeface="Trebuchet MS" panose="020B0603020202020204" pitchFamily="34" charset="0"/>
              </a:rPr>
              <a:t>Rd  Charleston</a:t>
            </a:r>
            <a:r>
              <a:rPr lang="en-US" sz="700" dirty="0">
                <a:solidFill>
                  <a:schemeClr val="bg1"/>
                </a:solidFill>
                <a:latin typeface="Trebuchet MS" panose="020B0603020202020204" pitchFamily="34" charset="0"/>
              </a:rPr>
              <a:t>, SC 29412</a:t>
            </a:r>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796" y="4090608"/>
            <a:ext cx="1326038" cy="884716"/>
          </a:xfrm>
          <a:prstGeom prst="rect">
            <a:avLst/>
          </a:prstGeom>
          <a:ln w="19050">
            <a:noFill/>
          </a:ln>
          <a:effectLst>
            <a:outerShdw blurRad="63500" sx="102000" sy="102000" algn="ctr" rotWithShape="0">
              <a:prstClr val="black">
                <a:alpha val="40000"/>
              </a:prstClr>
            </a:outerShdw>
          </a:effectLst>
        </p:spPr>
      </p:pic>
      <p:pic>
        <p:nvPicPr>
          <p:cNvPr id="6" name="Picture 5"/>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5904412" y="7649476"/>
            <a:ext cx="1324794" cy="883886"/>
          </a:xfrm>
          <a:prstGeom prst="rect">
            <a:avLst/>
          </a:prstGeom>
          <a:ln w="19050">
            <a:noFill/>
          </a:ln>
          <a:effectLst>
            <a:outerShdw blurRad="63500" sx="102000" sy="102000" algn="ctr" rotWithShape="0">
              <a:prstClr val="black">
                <a:alpha val="40000"/>
              </a:prstClr>
            </a:outerShdw>
          </a:effectLst>
        </p:spPr>
      </p:pic>
      <p:pic>
        <p:nvPicPr>
          <p:cNvPr id="19" name="Picture 18"/>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81418" y="6463740"/>
            <a:ext cx="1324794" cy="883886"/>
          </a:xfrm>
          <a:prstGeom prst="rect">
            <a:avLst/>
          </a:prstGeom>
          <a:ln w="19050">
            <a:noFill/>
          </a:ln>
          <a:effectLst>
            <a:outerShdw blurRad="63500" sx="102000" sy="102000" algn="ctr" rotWithShape="0">
              <a:prstClr val="black">
                <a:alpha val="40000"/>
              </a:prstClr>
            </a:outerShdw>
          </a:effectLst>
        </p:spPr>
      </p:pic>
      <p:sp>
        <p:nvSpPr>
          <p:cNvPr id="23" name="Rectangle 22"/>
          <p:cNvSpPr/>
          <p:nvPr/>
        </p:nvSpPr>
        <p:spPr>
          <a:xfrm>
            <a:off x="7396616" y="246815"/>
            <a:ext cx="7315200" cy="954107"/>
          </a:xfrm>
          <a:prstGeom prst="rect">
            <a:avLst/>
          </a:prstGeom>
        </p:spPr>
        <p:txBody>
          <a:bodyPr wrap="square">
            <a:spAutoFit/>
          </a:bodyPr>
          <a:lstStyle/>
          <a:p>
            <a:pPr algn="ctr"/>
            <a:r>
              <a:rPr lang="en-US" sz="2800" i="1" dirty="0" smtClean="0">
                <a:solidFill>
                  <a:srgbClr val="FFFF00"/>
                </a:solidFill>
                <a:effectLst>
                  <a:outerShdw blurRad="50800" dist="38100" dir="5400000" algn="t" rotWithShape="0">
                    <a:prstClr val="black">
                      <a:alpha val="40000"/>
                    </a:prstClr>
                  </a:outerShdw>
                </a:effectLst>
                <a:latin typeface="Trebuchet MS" panose="020B0603020202020204" pitchFamily="34" charset="0"/>
              </a:rPr>
              <a:t>Beautiful Craftsman Style Home</a:t>
            </a:r>
          </a:p>
          <a:p>
            <a:pPr algn="ctr"/>
            <a:r>
              <a:rPr lang="en-US" sz="2800" i="1" dirty="0" smtClean="0">
                <a:solidFill>
                  <a:srgbClr val="FFFF00"/>
                </a:solidFill>
                <a:effectLst>
                  <a:outerShdw blurRad="50800" dist="38100" dir="5400000" algn="t" rotWithShape="0">
                    <a:prstClr val="black">
                      <a:alpha val="40000"/>
                    </a:prstClr>
                  </a:outerShdw>
                </a:effectLst>
                <a:latin typeface="Trebuchet MS" panose="020B0603020202020204" pitchFamily="34" charset="0"/>
              </a:rPr>
              <a:t>~ Welcome Home ~</a:t>
            </a:r>
            <a:endParaRPr lang="en-US" sz="2800" i="1" dirty="0">
              <a:solidFill>
                <a:srgbClr val="FFFF00"/>
              </a:solidFill>
              <a:effectLst>
                <a:outerShdw blurRad="50800" dist="38100" dir="5400000" algn="t" rotWithShape="0">
                  <a:prstClr val="black">
                    <a:alpha val="40000"/>
                  </a:prstClr>
                </a:outerShdw>
              </a:effectLst>
              <a:latin typeface="Trebuchet MS" panose="020B0603020202020204" pitchFamily="34" charset="0"/>
            </a:endParaRPr>
          </a:p>
        </p:txBody>
      </p:sp>
      <p:pic>
        <p:nvPicPr>
          <p:cNvPr id="30" name="Picture 2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0796" y="5277174"/>
            <a:ext cx="1326038" cy="884716"/>
          </a:xfrm>
          <a:prstGeom prst="rect">
            <a:avLst/>
          </a:prstGeom>
          <a:ln w="19050">
            <a:noFill/>
          </a:ln>
          <a:effectLst>
            <a:outerShdw blurRad="63500" sx="102000" sy="102000" algn="ctr" rotWithShape="0">
              <a:prstClr val="black">
                <a:alpha val="40000"/>
              </a:prstClr>
            </a:outerShdw>
          </a:effectLst>
        </p:spPr>
      </p:pic>
      <p:pic>
        <p:nvPicPr>
          <p:cNvPr id="31" name="Picture 30"/>
          <p:cNvPicPr>
            <a:picLocks/>
          </p:cNvPicPr>
          <p:nvPr/>
        </p:nvPicPr>
        <p:blipFill>
          <a:blip r:embed="rId9" cstate="print">
            <a:extLst>
              <a:ext uri="{28A0092B-C50C-407E-A947-70E740481C1C}">
                <a14:useLocalDpi xmlns:a14="http://schemas.microsoft.com/office/drawing/2010/main" val="0"/>
              </a:ext>
            </a:extLst>
          </a:blip>
          <a:stretch>
            <a:fillRect/>
          </a:stretch>
        </p:blipFill>
        <p:spPr>
          <a:xfrm>
            <a:off x="85144" y="7649476"/>
            <a:ext cx="1324794" cy="883886"/>
          </a:xfrm>
          <a:prstGeom prst="rect">
            <a:avLst/>
          </a:prstGeom>
          <a:ln w="19050">
            <a:noFill/>
          </a:ln>
          <a:effectLst>
            <a:outerShdw blurRad="63500" sx="102000" sy="102000" algn="ctr" rotWithShape="0">
              <a:prstClr val="black">
                <a:alpha val="40000"/>
              </a:prstClr>
            </a:outerShdw>
          </a:effectLst>
        </p:spPr>
      </p:pic>
      <p:pic>
        <p:nvPicPr>
          <p:cNvPr id="25" name="Picture 24"/>
          <p:cNvPicPr>
            <a:picLocks/>
          </p:cNvPicPr>
          <p:nvPr/>
        </p:nvPicPr>
        <p:blipFill>
          <a:blip r:embed="rId10" cstate="print">
            <a:extLst>
              <a:ext uri="{28A0092B-C50C-407E-A947-70E740481C1C}">
                <a14:useLocalDpi xmlns:a14="http://schemas.microsoft.com/office/drawing/2010/main" val="0"/>
              </a:ext>
            </a:extLst>
          </a:blip>
          <a:stretch>
            <a:fillRect/>
          </a:stretch>
        </p:blipFill>
        <p:spPr>
          <a:xfrm>
            <a:off x="-1855551" y="3443200"/>
            <a:ext cx="1319865" cy="885960"/>
          </a:xfrm>
          <a:prstGeom prst="rect">
            <a:avLst/>
          </a:prstGeom>
          <a:ln w="19050">
            <a:noFill/>
          </a:ln>
          <a:effectLst>
            <a:outerShdw blurRad="63500" sx="102000" sy="102000" algn="ctr" rotWithShape="0">
              <a:schemeClr val="bg1">
                <a:lumMod val="50000"/>
                <a:alpha val="50000"/>
              </a:schemeClr>
            </a:outerShdw>
          </a:effectLst>
        </p:spPr>
      </p:pic>
      <p:pic>
        <p:nvPicPr>
          <p:cNvPr id="28" name="Picture 27"/>
          <p:cNvPicPr>
            <a:picLocks/>
          </p:cNvPicPr>
          <p:nvPr/>
        </p:nvPicPr>
        <p:blipFill>
          <a:blip r:embed="rId11" cstate="print">
            <a:extLst>
              <a:ext uri="{28A0092B-C50C-407E-A947-70E740481C1C}">
                <a14:useLocalDpi xmlns:a14="http://schemas.microsoft.com/office/drawing/2010/main" val="0"/>
              </a:ext>
            </a:extLst>
          </a:blip>
          <a:stretch>
            <a:fillRect/>
          </a:stretch>
        </p:blipFill>
        <p:spPr>
          <a:xfrm>
            <a:off x="-3311094" y="3443822"/>
            <a:ext cx="1327904" cy="884716"/>
          </a:xfrm>
          <a:prstGeom prst="rect">
            <a:avLst/>
          </a:prstGeom>
          <a:ln w="19050">
            <a:noFill/>
          </a:ln>
          <a:effectLst>
            <a:outerShdw blurRad="63500" sx="102000" sy="102000" algn="ctr" rotWithShape="0">
              <a:schemeClr val="bg1">
                <a:lumMod val="50000"/>
                <a:alpha val="50000"/>
              </a:schemeClr>
            </a:outerShdw>
          </a:effectLst>
        </p:spPr>
      </p:pic>
      <p:sp>
        <p:nvSpPr>
          <p:cNvPr id="7" name="Plaque 6"/>
          <p:cNvSpPr/>
          <p:nvPr/>
        </p:nvSpPr>
        <p:spPr>
          <a:xfrm>
            <a:off x="1958798" y="38100"/>
            <a:ext cx="3395316" cy="914400"/>
          </a:xfrm>
          <a:prstGeom prst="plaque">
            <a:avLst/>
          </a:prstGeom>
          <a:gradFill flip="none" rotWithShape="1">
            <a:gsLst>
              <a:gs pos="0">
                <a:srgbClr val="FFFF00"/>
              </a:gs>
              <a:gs pos="100000">
                <a:schemeClr val="bg2">
                  <a:lumMod val="50000"/>
                </a:schemeClr>
              </a:gs>
            </a:gsLst>
            <a:path path="circle">
              <a:fillToRect l="50000" t="50000" r="50000" b="50000"/>
            </a:path>
            <a:tileRect/>
          </a:gradFill>
          <a:ln w="3175">
            <a:solidFill>
              <a:schemeClr val="bg2">
                <a:lumMod val="10000"/>
              </a:schemeClr>
            </a:solidFill>
          </a:ln>
          <a:effectLst>
            <a:outerShdw blurRad="508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schemeClr val="tx1"/>
                </a:solidFill>
                <a:effectLst>
                  <a:outerShdw blurRad="38100" dist="38100" dir="2700000" algn="tl">
                    <a:srgbClr val="000000">
                      <a:alpha val="43137"/>
                    </a:srgbClr>
                  </a:outerShdw>
                </a:effectLst>
              </a:rPr>
              <a:t>Open House </a:t>
            </a:r>
            <a:r>
              <a:rPr lang="en-US" sz="2400" b="1" i="1" dirty="0" smtClean="0">
                <a:solidFill>
                  <a:schemeClr val="tx1"/>
                </a:solidFill>
                <a:effectLst>
                  <a:outerShdw blurRad="38100" dist="38100" dir="2700000" algn="tl">
                    <a:srgbClr val="000000">
                      <a:alpha val="43137"/>
                    </a:srgbClr>
                  </a:outerShdw>
                </a:effectLst>
              </a:rPr>
              <a:t>Sunday</a:t>
            </a:r>
            <a:endParaRPr lang="en-US" sz="2400" b="1" i="1" dirty="0">
              <a:solidFill>
                <a:schemeClr val="tx1"/>
              </a:solidFill>
              <a:effectLst>
                <a:outerShdw blurRad="38100" dist="38100" dir="2700000" algn="tl">
                  <a:srgbClr val="000000">
                    <a:alpha val="43137"/>
                  </a:srgbClr>
                </a:outerShdw>
              </a:effectLst>
            </a:endParaRPr>
          </a:p>
          <a:p>
            <a:pPr algn="ctr"/>
            <a:r>
              <a:rPr lang="en-US" sz="1800" i="1" dirty="0">
                <a:solidFill>
                  <a:schemeClr val="tx1"/>
                </a:solidFill>
                <a:effectLst>
                  <a:outerShdw blurRad="38100" dist="38100" dir="2700000" algn="tl">
                    <a:srgbClr val="000000">
                      <a:alpha val="43137"/>
                    </a:srgbClr>
                  </a:outerShdw>
                </a:effectLst>
              </a:rPr>
              <a:t>Join me </a:t>
            </a:r>
            <a:r>
              <a:rPr lang="en-US" sz="1800" i="1" dirty="0" smtClean="0">
                <a:solidFill>
                  <a:schemeClr val="tx1"/>
                </a:solidFill>
                <a:effectLst>
                  <a:outerShdw blurRad="38100" dist="38100" dir="2700000" algn="tl">
                    <a:srgbClr val="000000">
                      <a:alpha val="43137"/>
                    </a:srgbClr>
                  </a:outerShdw>
                </a:effectLst>
              </a:rPr>
              <a:t>from 1-4</a:t>
            </a:r>
            <a:endParaRPr lang="en-US" sz="1800" i="1" dirty="0">
              <a:solidFill>
                <a:schemeClr val="tx1"/>
              </a:solidFill>
              <a:effectLst>
                <a:outerShdw blurRad="38100" dist="38100" dir="2700000" algn="tl">
                  <a:srgbClr val="000000">
                    <a:alpha val="43137"/>
                  </a:srgbClr>
                </a:outerShdw>
              </a:effectLst>
            </a:endParaRPr>
          </a:p>
        </p:txBody>
      </p:sp>
      <p:pic>
        <p:nvPicPr>
          <p:cNvPr id="22" name="Picture 2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1418" y="533400"/>
            <a:ext cx="1324794" cy="883886"/>
          </a:xfrm>
          <a:prstGeom prst="rect">
            <a:avLst/>
          </a:prstGeom>
          <a:ln w="19050">
            <a:noFill/>
          </a:ln>
          <a:effectLst>
            <a:outerShdw blurRad="63500" sx="102000" sy="102000" algn="ctr" rotWithShape="0">
              <a:prstClr val="black">
                <a:alpha val="40000"/>
              </a:prstClr>
            </a:outerShdw>
          </a:effectLst>
        </p:spPr>
      </p:pic>
      <p:pic>
        <p:nvPicPr>
          <p:cNvPr id="26" name="Picture 25"/>
          <p:cNvPicPr>
            <a:picLocks/>
          </p:cNvPicPr>
          <p:nvPr/>
        </p:nvPicPr>
        <p:blipFill>
          <a:blip r:embed="rId13" cstate="print">
            <a:extLst>
              <a:ext uri="{28A0092B-C50C-407E-A947-70E740481C1C}">
                <a14:useLocalDpi xmlns:a14="http://schemas.microsoft.com/office/drawing/2010/main" val="0"/>
              </a:ext>
            </a:extLst>
          </a:blip>
          <a:stretch>
            <a:fillRect/>
          </a:stretch>
        </p:blipFill>
        <p:spPr>
          <a:xfrm>
            <a:off x="82040" y="2905702"/>
            <a:ext cx="1323549" cy="883056"/>
          </a:xfrm>
          <a:prstGeom prst="rect">
            <a:avLst/>
          </a:prstGeom>
          <a:ln w="19050">
            <a:noFill/>
          </a:ln>
          <a:effectLst>
            <a:outerShdw blurRad="63500" sx="102000" sy="102000" algn="ctr" rotWithShape="0">
              <a:prstClr val="black">
                <a:alpha val="40000"/>
              </a:prstClr>
            </a:outerShdw>
          </a:effectLst>
        </p:spPr>
      </p:pic>
      <p:pic>
        <p:nvPicPr>
          <p:cNvPr id="27" name="Picture 26"/>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2345" y="1719136"/>
            <a:ext cx="1322939" cy="884716"/>
          </a:xfrm>
          <a:prstGeom prst="rect">
            <a:avLst/>
          </a:prstGeom>
          <a:ln w="19050">
            <a:noFill/>
          </a:ln>
          <a:effectLst>
            <a:outerShdw blurRad="63500" sx="102000" sy="102000" algn="ctr" rotWithShape="0">
              <a:prstClr val="black">
                <a:alpha val="40000"/>
              </a:prstClr>
            </a:outerShdw>
          </a:effectLst>
        </p:spPr>
      </p:pic>
      <p:pic>
        <p:nvPicPr>
          <p:cNvPr id="24" name="Picture 23"/>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904412" y="533400"/>
            <a:ext cx="1324794" cy="883886"/>
          </a:xfrm>
          <a:prstGeom prst="rect">
            <a:avLst/>
          </a:prstGeom>
          <a:ln w="19050">
            <a:noFill/>
          </a:ln>
          <a:effectLst>
            <a:outerShdw blurRad="63500" sx="102000" sy="102000" algn="ctr" rotWithShape="0">
              <a:prstClr val="black">
                <a:alpha val="40000"/>
              </a:prstClr>
            </a:outerShdw>
          </a:effectLst>
        </p:spPr>
      </p:pic>
      <p:pic>
        <p:nvPicPr>
          <p:cNvPr id="29" name="Picture 28"/>
          <p:cNvPicPr>
            <a:picLocks/>
          </p:cNvPicPr>
          <p:nvPr/>
        </p:nvPicPr>
        <p:blipFill>
          <a:blip r:embed="rId16" cstate="print">
            <a:extLst>
              <a:ext uri="{28A0092B-C50C-407E-A947-70E740481C1C}">
                <a14:useLocalDpi xmlns:a14="http://schemas.microsoft.com/office/drawing/2010/main" val="0"/>
              </a:ext>
            </a:extLst>
          </a:blip>
          <a:stretch>
            <a:fillRect/>
          </a:stretch>
        </p:blipFill>
        <p:spPr>
          <a:xfrm>
            <a:off x="5905034" y="2905702"/>
            <a:ext cx="1323549" cy="883056"/>
          </a:xfrm>
          <a:prstGeom prst="rect">
            <a:avLst/>
          </a:prstGeom>
          <a:ln w="19050">
            <a:noFill/>
          </a:ln>
          <a:effectLst>
            <a:outerShdw blurRad="63500" sx="102000" sy="102000" algn="ctr" rotWithShape="0">
              <a:prstClr val="black">
                <a:alpha val="40000"/>
              </a:prstClr>
            </a:outerShdw>
          </a:effectLst>
        </p:spPr>
      </p:pic>
      <p:pic>
        <p:nvPicPr>
          <p:cNvPr id="32" name="Picture 31"/>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5903790" y="1719136"/>
            <a:ext cx="1326038" cy="884716"/>
          </a:xfrm>
          <a:prstGeom prst="rect">
            <a:avLst/>
          </a:prstGeom>
          <a:ln w="19050">
            <a:noFill/>
          </a:ln>
          <a:effectLst>
            <a:outerShdw blurRad="63500" sx="102000" sy="102000" algn="ctr" rotWithShape="0">
              <a:prstClr val="black">
                <a:alpha val="40000"/>
              </a:prstClr>
            </a:outerShdw>
          </a:effectLst>
        </p:spPr>
      </p:pic>
      <p:pic>
        <p:nvPicPr>
          <p:cNvPr id="33" name="Picture 32"/>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5903790" y="4090608"/>
            <a:ext cx="1326038" cy="884716"/>
          </a:xfrm>
          <a:prstGeom prst="rect">
            <a:avLst/>
          </a:prstGeom>
          <a:ln w="19050">
            <a:noFill/>
          </a:ln>
          <a:effectLst>
            <a:outerShdw blurRad="63500" sx="102000" sy="102000" algn="ctr" rotWithShape="0">
              <a:prstClr val="black">
                <a:alpha val="40000"/>
              </a:prstClr>
            </a:outerShdw>
          </a:effectLst>
        </p:spPr>
      </p:pic>
      <p:pic>
        <p:nvPicPr>
          <p:cNvPr id="34" name="Picture 33"/>
          <p:cNvPicPr>
            <a:picLocks/>
          </p:cNvPicPr>
          <p:nvPr/>
        </p:nvPicPr>
        <p:blipFill>
          <a:blip r:embed="rId19" cstate="print">
            <a:extLst>
              <a:ext uri="{28A0092B-C50C-407E-A947-70E740481C1C}">
                <a14:useLocalDpi xmlns:a14="http://schemas.microsoft.com/office/drawing/2010/main" val="0"/>
              </a:ext>
            </a:extLst>
          </a:blip>
          <a:stretch>
            <a:fillRect/>
          </a:stretch>
        </p:blipFill>
        <p:spPr>
          <a:xfrm>
            <a:off x="5904412" y="6463740"/>
            <a:ext cx="1324794" cy="883886"/>
          </a:xfrm>
          <a:prstGeom prst="rect">
            <a:avLst/>
          </a:prstGeom>
          <a:ln w="19050">
            <a:noFill/>
          </a:ln>
          <a:effectLst>
            <a:outerShdw blurRad="63500" sx="102000" sy="102000" algn="ctr" rotWithShape="0">
              <a:prstClr val="black">
                <a:alpha val="40000"/>
              </a:prstClr>
            </a:outerShdw>
          </a:effectLst>
        </p:spPr>
      </p:pic>
      <p:pic>
        <p:nvPicPr>
          <p:cNvPr id="35" name="Picture 34"/>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5903790" y="5277174"/>
            <a:ext cx="1326038" cy="884716"/>
          </a:xfrm>
          <a:prstGeom prst="rect">
            <a:avLst/>
          </a:prstGeom>
          <a:ln w="19050">
            <a:noFill/>
          </a:ln>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412795034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125</TotalTime>
  <Words>232</Words>
  <Application>Microsoft Office PowerPoint</Application>
  <PresentationFormat>Custom</PresentationFormat>
  <Paragraphs>12</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Book Antiqua</vt:lpstr>
      <vt:lpstr>Lucida Sans</vt:lpstr>
      <vt:lpstr>Trebuchet MS</vt:lpstr>
      <vt:lpstr>Wingdings</vt:lpstr>
      <vt:lpstr>Wingdings 2</vt:lpstr>
      <vt:lpstr>Wingdings 3</vt:lpstr>
      <vt:lpstr>Apex</vt:lpstr>
      <vt:lpstr>2114 Paw Paw Place Charleston · MLS# 15024963 · $425,000</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cp:lastModifiedBy>
  <cp:revision>37</cp:revision>
  <dcterms:created xsi:type="dcterms:W3CDTF">2006-08-16T00:00:00Z</dcterms:created>
  <dcterms:modified xsi:type="dcterms:W3CDTF">2015-10-16T10:44:56Z</dcterms:modified>
</cp:coreProperties>
</file>