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1" d="100"/>
          <a:sy n="51" d="100"/>
        </p:scale>
        <p:origin x="2700" y="90"/>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9/23/2015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9/23/2015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9/23/2015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9/23/2015</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18" Type="http://schemas.openxmlformats.org/officeDocument/2006/relationships/image" Target="../media/image18.jpeg"/><Relationship Id="rId3" Type="http://schemas.openxmlformats.org/officeDocument/2006/relationships/image" Target="../media/image3.jp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JPG"/><Relationship Id="rId16" Type="http://schemas.openxmlformats.org/officeDocument/2006/relationships/image" Target="../media/image16.jpeg"/><Relationship Id="rId20"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jpeg"/><Relationship Id="rId19" Type="http://schemas.openxmlformats.org/officeDocument/2006/relationships/image" Target="../media/image19.jpe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 y="-1"/>
            <a:ext cx="7315198" cy="2277167"/>
          </a:xfrm>
          <a:prstGeom prst="rect">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833" y="1004576"/>
            <a:ext cx="5346958" cy="3567424"/>
          </a:xfrm>
          <a:prstGeom prst="rect">
            <a:avLst/>
          </a:prstGeom>
          <a:ln w="3175">
            <a:noFill/>
          </a:ln>
          <a:effectLst>
            <a:outerShdw blurRad="63500" sx="102000" sy="102000" algn="ctr" rotWithShape="0">
              <a:schemeClr val="bg1">
                <a:lumMod val="50000"/>
                <a:alpha val="50000"/>
              </a:schemeClr>
            </a:outerShdw>
          </a:effectLst>
        </p:spPr>
      </p:pic>
      <p:sp>
        <p:nvSpPr>
          <p:cNvPr id="21" name="Rectangle 20"/>
          <p:cNvSpPr/>
          <p:nvPr/>
        </p:nvSpPr>
        <p:spPr>
          <a:xfrm>
            <a:off x="1" y="8686800"/>
            <a:ext cx="7315198" cy="1377984"/>
          </a:xfrm>
          <a:prstGeom prst="rect">
            <a:avLst/>
          </a:prstGeom>
          <a:solidFill>
            <a:schemeClr val="tx2">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10847" y="4572000"/>
            <a:ext cx="4488931" cy="4114800"/>
          </a:xfrm>
        </p:spPr>
        <p:txBody>
          <a:bodyPr anchor="ctr">
            <a:noAutofit/>
          </a:bodyPr>
          <a:lstStyle/>
          <a:p>
            <a:r>
              <a:rPr lang="en-US" sz="1300" dirty="0" smtClean="0">
                <a:solidFill>
                  <a:schemeClr val="tx2">
                    <a:lumMod val="75000"/>
                  </a:schemeClr>
                </a:solidFill>
                <a:latin typeface="Trebuchet MS" panose="020B0603020202020204" pitchFamily="34" charset="0"/>
              </a:rPr>
              <a:t>This </a:t>
            </a:r>
            <a:r>
              <a:rPr lang="en-US" sz="1300" dirty="0">
                <a:solidFill>
                  <a:schemeClr val="tx2">
                    <a:lumMod val="75000"/>
                  </a:schemeClr>
                </a:solidFill>
                <a:latin typeface="Trebuchet MS" panose="020B0603020202020204" pitchFamily="34" charset="0"/>
              </a:rPr>
              <a:t>charming 3 bed/2.5 bath custom craftsman style home has it all! You can't beat the location! Situated on a private quiet cul-de-sac 10 minutes to downtown and Folly Beach along with minutes to shopping, restaurants, the Municipal Golf Course, and the County Park. Inside you will find hardwoods throughout the main floor, 9 foot ceilings, an open living and dining room, large eat in kitchen with a wonderful sunroom/office leading to a great patio area and private back yard. The kitchen features a </a:t>
            </a:r>
            <a:r>
              <a:rPr lang="en-US" sz="1300" dirty="0" smtClean="0">
                <a:solidFill>
                  <a:schemeClr val="tx2">
                    <a:lumMod val="75000"/>
                  </a:schemeClr>
                </a:solidFill>
                <a:latin typeface="Trebuchet MS" panose="020B0603020202020204" pitchFamily="34" charset="0"/>
              </a:rPr>
              <a:t>convection </a:t>
            </a:r>
            <a:r>
              <a:rPr lang="en-US" sz="1300" dirty="0">
                <a:solidFill>
                  <a:schemeClr val="tx2">
                    <a:lumMod val="75000"/>
                  </a:schemeClr>
                </a:solidFill>
                <a:latin typeface="Trebuchet MS" panose="020B0603020202020204" pitchFamily="34" charset="0"/>
              </a:rPr>
              <a:t>oven and gas range. The large master bedroom has an </a:t>
            </a:r>
            <a:r>
              <a:rPr lang="en-US" sz="1300" dirty="0" err="1">
                <a:solidFill>
                  <a:schemeClr val="tx2">
                    <a:lumMod val="75000"/>
                  </a:schemeClr>
                </a:solidFill>
                <a:latin typeface="Trebuchet MS" panose="020B0603020202020204" pitchFamily="34" charset="0"/>
              </a:rPr>
              <a:t>en</a:t>
            </a:r>
            <a:r>
              <a:rPr lang="en-US" sz="1300" dirty="0">
                <a:solidFill>
                  <a:schemeClr val="tx2">
                    <a:lumMod val="75000"/>
                  </a:schemeClr>
                </a:solidFill>
                <a:latin typeface="Trebuchet MS" panose="020B0603020202020204" pitchFamily="34" charset="0"/>
              </a:rPr>
              <a:t> suite with a walk in closet, jetted tub, dual vanity, water closet, and shower. 2 spacious bedrooms upstairs with a jack and </a:t>
            </a:r>
            <a:r>
              <a:rPr lang="en-US" sz="1300" dirty="0" err="1">
                <a:solidFill>
                  <a:schemeClr val="tx2">
                    <a:lumMod val="75000"/>
                  </a:schemeClr>
                </a:solidFill>
                <a:latin typeface="Trebuchet MS" panose="020B0603020202020204" pitchFamily="34" charset="0"/>
              </a:rPr>
              <a:t>jill</a:t>
            </a:r>
            <a:r>
              <a:rPr lang="en-US" sz="1300" dirty="0">
                <a:solidFill>
                  <a:schemeClr val="tx2">
                    <a:lumMod val="75000"/>
                  </a:schemeClr>
                </a:solidFill>
                <a:latin typeface="Trebuchet MS" panose="020B0603020202020204" pitchFamily="34" charset="0"/>
              </a:rPr>
              <a:t> bath. Home is under transferable termite bond. 15 seer HVAC installed in last 2 years with air filtration system. Zoned for Murray </a:t>
            </a:r>
            <a:r>
              <a:rPr lang="en-US" sz="1300" dirty="0" err="1">
                <a:solidFill>
                  <a:schemeClr val="tx2">
                    <a:lumMod val="75000"/>
                  </a:schemeClr>
                </a:solidFill>
                <a:latin typeface="Trebuchet MS" panose="020B0603020202020204" pitchFamily="34" charset="0"/>
              </a:rPr>
              <a:t>Lasaine</a:t>
            </a:r>
            <a:r>
              <a:rPr lang="en-US" sz="1300" dirty="0">
                <a:solidFill>
                  <a:schemeClr val="tx2">
                    <a:lumMod val="75000"/>
                  </a:schemeClr>
                </a:solidFill>
                <a:latin typeface="Trebuchet MS" panose="020B0603020202020204" pitchFamily="34" charset="0"/>
              </a:rPr>
              <a:t> but buyer can opt for Harbor View. If square footage and schools are important, please verify. This is a must see and won't last long!!</a:t>
            </a:r>
          </a:p>
        </p:txBody>
      </p:sp>
      <p:sp>
        <p:nvSpPr>
          <p:cNvPr id="2" name="Title 1"/>
          <p:cNvSpPr>
            <a:spLocks noGrp="1"/>
          </p:cNvSpPr>
          <p:nvPr>
            <p:ph type="ctrTitle"/>
          </p:nvPr>
        </p:nvSpPr>
        <p:spPr>
          <a:xfrm>
            <a:off x="-2287" y="3810000"/>
            <a:ext cx="7315199" cy="762000"/>
          </a:xfrm>
        </p:spPr>
        <p:txBody>
          <a:bodyPr anchor="t">
            <a:noAutofit/>
            <a:scene3d>
              <a:camera prst="orthographicFront"/>
              <a:lightRig rig="soft" dir="t">
                <a:rot lat="0" lon="0" rev="17220000"/>
              </a:lightRig>
            </a:scene3d>
            <a:sp3d prstMaterial="softEdge"/>
          </a:bodyPr>
          <a:lstStyle/>
          <a:p>
            <a:r>
              <a:rPr lang="en-US" sz="24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2114 Paw </a:t>
            </a:r>
            <a:r>
              <a:rPr lang="en-US" sz="2400" cap="none" dirty="0" err="1">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Paw</a:t>
            </a:r>
            <a:r>
              <a:rPr lang="en-US" sz="24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 Place</a:t>
            </a:r>
            <a:r>
              <a:rPr lang="en-US" sz="2400" cap="none" dirty="0" smtClean="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
            </a:r>
            <a:br>
              <a:rPr lang="en-US" sz="2400" cap="none" dirty="0" smtClean="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br>
            <a:r>
              <a:rPr lang="en-US" sz="18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Charleston </a:t>
            </a:r>
            <a:r>
              <a:rPr lang="en-US" sz="1800" cap="none" dirty="0" smtClean="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 MLS</a:t>
            </a:r>
            <a:r>
              <a:rPr lang="en-US" sz="18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 15024963 · $450,000</a:t>
            </a:r>
            <a:endParaRPr lang="en-US" sz="16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1897" y="8768150"/>
            <a:ext cx="1137505" cy="1215284"/>
          </a:xfrm>
          <a:prstGeom prst="rect">
            <a:avLst/>
          </a:prstGeom>
        </p:spPr>
      </p:pic>
      <p:sp>
        <p:nvSpPr>
          <p:cNvPr id="17" name="Rectangle 16"/>
          <p:cNvSpPr/>
          <p:nvPr/>
        </p:nvSpPr>
        <p:spPr>
          <a:xfrm>
            <a:off x="1" y="8852572"/>
            <a:ext cx="7315199" cy="1046440"/>
          </a:xfrm>
          <a:prstGeom prst="rect">
            <a:avLst/>
          </a:prstGeom>
        </p:spPr>
        <p:txBody>
          <a:bodyPr wrap="square">
            <a:spAutoFit/>
          </a:bodyPr>
          <a:lstStyle/>
          <a:p>
            <a:r>
              <a:rPr lang="en-US" sz="1800" dirty="0">
                <a:solidFill>
                  <a:schemeClr val="bg1"/>
                </a:solidFill>
                <a:effectLst>
                  <a:outerShdw blurRad="38100" dist="38100" dir="2700000" algn="tl">
                    <a:srgbClr val="000000">
                      <a:alpha val="43137"/>
                    </a:srgbClr>
                  </a:outerShdw>
                </a:effectLst>
                <a:latin typeface="Trebuchet MS" panose="020B0603020202020204" pitchFamily="34" charset="0"/>
              </a:rPr>
              <a:t>Sarah Ellen </a:t>
            </a:r>
            <a:r>
              <a:rPr lang="en-US" sz="1800" dirty="0" err="1">
                <a:solidFill>
                  <a:schemeClr val="bg1"/>
                </a:solidFill>
                <a:effectLst>
                  <a:outerShdw blurRad="38100" dist="38100" dir="2700000" algn="tl">
                    <a:srgbClr val="000000">
                      <a:alpha val="43137"/>
                    </a:srgbClr>
                  </a:outerShdw>
                </a:effectLst>
                <a:latin typeface="Trebuchet MS" panose="020B0603020202020204" pitchFamily="34" charset="0"/>
              </a:rPr>
              <a:t>Lacke</a:t>
            </a:r>
            <a:r>
              <a:rPr lang="en-US" sz="1800" dirty="0" smtClean="0">
                <a:solidFill>
                  <a:schemeClr val="bg1"/>
                </a:solidFill>
                <a:effectLst>
                  <a:outerShdw blurRad="38100" dist="38100" dir="2700000" algn="tl">
                    <a:srgbClr val="000000">
                      <a:alpha val="43137"/>
                    </a:srgbClr>
                  </a:outerShdw>
                </a:effectLst>
                <a:latin typeface="Trebuchet MS" panose="020B0603020202020204" pitchFamily="34" charset="0"/>
              </a:rPr>
              <a:t/>
            </a:r>
            <a:br>
              <a:rPr lang="en-US" sz="1800" dirty="0" smtClean="0">
                <a:solidFill>
                  <a:schemeClr val="bg1"/>
                </a:solidFill>
                <a:effectLst>
                  <a:outerShdw blurRad="38100" dist="38100" dir="2700000" algn="tl">
                    <a:srgbClr val="000000">
                      <a:alpha val="43137"/>
                    </a:srgbClr>
                  </a:outerShdw>
                </a:effectLst>
                <a:latin typeface="Trebuchet MS" panose="020B0603020202020204" pitchFamily="34" charset="0"/>
              </a:rPr>
            </a:br>
            <a:endParaRPr lang="en-US" sz="1100" dirty="0" smtClean="0">
              <a:solidFill>
                <a:schemeClr val="bg1"/>
              </a:solidFill>
              <a:effectLst>
                <a:outerShdw blurRad="38100" dist="38100" dir="2700000" algn="tl">
                  <a:srgbClr val="000000">
                    <a:alpha val="43137"/>
                  </a:srgbClr>
                </a:outerShdw>
              </a:effectLst>
              <a:latin typeface="Trebuchet MS" panose="020B0603020202020204" pitchFamily="34" charset="0"/>
            </a:endParaRPr>
          </a:p>
          <a:p>
            <a:r>
              <a:rPr lang="en-US" sz="1100" dirty="0" smtClean="0">
                <a:solidFill>
                  <a:schemeClr val="bg1"/>
                </a:solidFill>
                <a:effectLst>
                  <a:outerShdw blurRad="38100" dist="38100" dir="2700000" algn="tl">
                    <a:srgbClr val="000000">
                      <a:alpha val="43137"/>
                    </a:srgbClr>
                  </a:outerShdw>
                </a:effectLst>
                <a:latin typeface="Trebuchet MS" panose="020B0603020202020204" pitchFamily="34" charset="0"/>
              </a:rPr>
              <a:t>Cell </a:t>
            </a:r>
            <a:r>
              <a:rPr lang="en-US" sz="1100" dirty="0">
                <a:solidFill>
                  <a:schemeClr val="bg1"/>
                </a:solidFill>
                <a:effectLst>
                  <a:outerShdw blurRad="38100" dist="38100" dir="2700000" algn="tl">
                    <a:srgbClr val="000000">
                      <a:alpha val="43137"/>
                    </a:srgbClr>
                  </a:outerShdw>
                </a:effectLst>
                <a:latin typeface="Trebuchet MS" panose="020B0603020202020204" pitchFamily="34" charset="0"/>
              </a:rPr>
              <a:t>- (843) </a:t>
            </a:r>
            <a:r>
              <a:rPr lang="en-US" sz="1100" dirty="0" smtClean="0">
                <a:solidFill>
                  <a:schemeClr val="bg1"/>
                </a:solidFill>
                <a:effectLst>
                  <a:outerShdw blurRad="38100" dist="38100" dir="2700000" algn="tl">
                    <a:srgbClr val="000000">
                      <a:alpha val="43137"/>
                    </a:srgbClr>
                  </a:outerShdw>
                </a:effectLst>
                <a:latin typeface="Trebuchet MS" panose="020B0603020202020204" pitchFamily="34" charset="0"/>
              </a:rPr>
              <a:t>607-4330</a:t>
            </a:r>
            <a:endParaRPr lang="en-US" sz="1100" dirty="0">
              <a:solidFill>
                <a:schemeClr val="bg1"/>
              </a:solidFill>
              <a:effectLst>
                <a:outerShdw blurRad="38100" dist="38100" dir="2700000" algn="tl">
                  <a:srgbClr val="000000">
                    <a:alpha val="43137"/>
                  </a:srgbClr>
                </a:outerShdw>
              </a:effectLst>
              <a:latin typeface="Trebuchet MS" panose="020B0603020202020204" pitchFamily="34" charset="0"/>
            </a:endParaRPr>
          </a:p>
          <a:p>
            <a:r>
              <a:rPr lang="en-US" sz="1100" dirty="0">
                <a:solidFill>
                  <a:schemeClr val="bg1"/>
                </a:solidFill>
                <a:effectLst>
                  <a:outerShdw blurRad="38100" dist="38100" dir="2700000" algn="tl">
                    <a:srgbClr val="000000">
                      <a:alpha val="43137"/>
                    </a:srgbClr>
                  </a:outerShdw>
                </a:effectLst>
                <a:latin typeface="Trebuchet MS" panose="020B0603020202020204" pitchFamily="34" charset="0"/>
              </a:rPr>
              <a:t>sarahellen.lacke@carolinaone.com</a:t>
            </a:r>
          </a:p>
          <a:p>
            <a:r>
              <a:rPr lang="en-US" sz="1100" dirty="0">
                <a:solidFill>
                  <a:schemeClr val="bg1"/>
                </a:solidFill>
                <a:effectLst>
                  <a:outerShdw blurRad="38100" dist="38100" dir="2700000" algn="tl">
                    <a:srgbClr val="000000">
                      <a:alpha val="43137"/>
                    </a:srgbClr>
                  </a:outerShdw>
                </a:effectLst>
                <a:latin typeface="Trebuchet MS" panose="020B0603020202020204" pitchFamily="34" charset="0"/>
              </a:rPr>
              <a:t>www.selacke.com</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736" y="8737193"/>
            <a:ext cx="1121152" cy="1121152"/>
          </a:xfrm>
          <a:prstGeom prst="rect">
            <a:avLst/>
          </a:prstGeom>
        </p:spPr>
      </p:pic>
      <p:sp>
        <p:nvSpPr>
          <p:cNvPr id="18" name="Rectangle 17"/>
          <p:cNvSpPr/>
          <p:nvPr/>
        </p:nvSpPr>
        <p:spPr>
          <a:xfrm>
            <a:off x="1542122" y="9858345"/>
            <a:ext cx="4230956" cy="200055"/>
          </a:xfrm>
          <a:prstGeom prst="rect">
            <a:avLst/>
          </a:prstGeom>
        </p:spPr>
        <p:txBody>
          <a:bodyPr wrap="square">
            <a:spAutoFit/>
          </a:bodyPr>
          <a:lstStyle/>
          <a:p>
            <a:pPr algn="ctr"/>
            <a:r>
              <a:rPr lang="en-US" sz="700" dirty="0">
                <a:solidFill>
                  <a:schemeClr val="bg1"/>
                </a:solidFill>
                <a:latin typeface="Trebuchet MS" panose="020B0603020202020204" pitchFamily="34" charset="0"/>
              </a:rPr>
              <a:t>Carolina One Real </a:t>
            </a:r>
            <a:r>
              <a:rPr lang="en-US" sz="700" dirty="0" smtClean="0">
                <a:solidFill>
                  <a:schemeClr val="bg1"/>
                </a:solidFill>
                <a:latin typeface="Trebuchet MS" panose="020B0603020202020204" pitchFamily="34" charset="0"/>
              </a:rPr>
              <a:t>Estate  1265 </a:t>
            </a:r>
            <a:r>
              <a:rPr lang="en-US" sz="700" dirty="0">
                <a:solidFill>
                  <a:schemeClr val="bg1"/>
                </a:solidFill>
                <a:latin typeface="Trebuchet MS" panose="020B0603020202020204" pitchFamily="34" charset="0"/>
              </a:rPr>
              <a:t>Folly </a:t>
            </a:r>
            <a:r>
              <a:rPr lang="en-US" sz="700" dirty="0" smtClean="0">
                <a:solidFill>
                  <a:schemeClr val="bg1"/>
                </a:solidFill>
                <a:latin typeface="Trebuchet MS" panose="020B0603020202020204" pitchFamily="34" charset="0"/>
              </a:rPr>
              <a:t>Rd  Charleston</a:t>
            </a:r>
            <a:r>
              <a:rPr lang="en-US" sz="700" dirty="0">
                <a:solidFill>
                  <a:schemeClr val="bg1"/>
                </a:solidFill>
                <a:latin typeface="Trebuchet MS" panose="020B0603020202020204" pitchFamily="34" charset="0"/>
              </a:rPr>
              <a:t>, SC 29412</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96" y="4215610"/>
            <a:ext cx="1326038" cy="884716"/>
          </a:xfrm>
          <a:prstGeom prst="rect">
            <a:avLst/>
          </a:prstGeom>
          <a:ln w="19050">
            <a:noFill/>
          </a:ln>
          <a:effectLst>
            <a:outerShdw blurRad="63500" sx="102000" sy="102000" algn="ctr" rotWithShape="0">
              <a:schemeClr val="bg1">
                <a:lumMod val="50000"/>
                <a:alpha val="50000"/>
              </a:schemeClr>
            </a:outerShdw>
          </a:effectLst>
        </p:spPr>
      </p:pic>
      <p:pic>
        <p:nvPicPr>
          <p:cNvPr id="6" name="Picture 5"/>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5904412" y="7649476"/>
            <a:ext cx="1324794" cy="883886"/>
          </a:xfrm>
          <a:prstGeom prst="rect">
            <a:avLst/>
          </a:prstGeom>
          <a:ln w="19050">
            <a:noFill/>
          </a:ln>
          <a:effectLst>
            <a:outerShdw blurRad="63500" sx="102000" sy="102000" algn="ctr" rotWithShape="0">
              <a:schemeClr val="bg1">
                <a:lumMod val="50000"/>
                <a:alpha val="50000"/>
              </a:schemeClr>
            </a:outerShdw>
          </a:effectLst>
        </p:spPr>
      </p:pic>
      <p:pic>
        <p:nvPicPr>
          <p:cNvPr id="19" name="Picture 18"/>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81418" y="6505408"/>
            <a:ext cx="1324794" cy="883886"/>
          </a:xfrm>
          <a:prstGeom prst="rect">
            <a:avLst/>
          </a:prstGeom>
          <a:ln w="19050">
            <a:noFill/>
          </a:ln>
          <a:effectLst>
            <a:outerShdw blurRad="63500" sx="102000" sy="102000" algn="ctr" rotWithShape="0">
              <a:schemeClr val="bg1">
                <a:lumMod val="50000"/>
                <a:alpha val="50000"/>
              </a:schemeClr>
            </a:outerShdw>
          </a:effectLst>
        </p:spPr>
      </p:pic>
      <p:sp>
        <p:nvSpPr>
          <p:cNvPr id="23" name="Rectangle 22"/>
          <p:cNvSpPr/>
          <p:nvPr/>
        </p:nvSpPr>
        <p:spPr>
          <a:xfrm>
            <a:off x="-2288" y="0"/>
            <a:ext cx="7315200" cy="954107"/>
          </a:xfrm>
          <a:prstGeom prst="rect">
            <a:avLst/>
          </a:prstGeom>
        </p:spPr>
        <p:txBody>
          <a:bodyPr wrap="square">
            <a:spAutoFit/>
          </a:bodyPr>
          <a:lstStyle/>
          <a:p>
            <a:pPr algn="ctr"/>
            <a:r>
              <a:rPr lang="en-US" sz="2800" i="1" dirty="0" smtClean="0">
                <a:solidFill>
                  <a:srgbClr val="FFFF00"/>
                </a:solidFill>
                <a:effectLst>
                  <a:outerShdw blurRad="50800" dist="38100" dir="5400000" algn="t" rotWithShape="0">
                    <a:prstClr val="black">
                      <a:alpha val="40000"/>
                    </a:prstClr>
                  </a:outerShdw>
                </a:effectLst>
                <a:latin typeface="Trebuchet MS" panose="020B0603020202020204" pitchFamily="34" charset="0"/>
              </a:rPr>
              <a:t>Beautiful Craftsman Style Home</a:t>
            </a:r>
          </a:p>
          <a:p>
            <a:pPr algn="ctr"/>
            <a:r>
              <a:rPr lang="en-US" sz="2800" i="1" dirty="0" smtClean="0">
                <a:solidFill>
                  <a:srgbClr val="FFFF00"/>
                </a:solidFill>
                <a:effectLst>
                  <a:outerShdw blurRad="50800" dist="38100" dir="5400000" algn="t" rotWithShape="0">
                    <a:prstClr val="black">
                      <a:alpha val="40000"/>
                    </a:prstClr>
                  </a:outerShdw>
                </a:effectLst>
                <a:latin typeface="Trebuchet MS" panose="020B0603020202020204" pitchFamily="34" charset="0"/>
              </a:rPr>
              <a:t>~ </a:t>
            </a:r>
            <a:r>
              <a:rPr lang="en-US" sz="2800" i="1" dirty="0" smtClean="0">
                <a:solidFill>
                  <a:srgbClr val="FFFF00"/>
                </a:solidFill>
                <a:effectLst>
                  <a:outerShdw blurRad="50800" dist="38100" dir="5400000" algn="t" rotWithShape="0">
                    <a:prstClr val="black">
                      <a:alpha val="40000"/>
                    </a:prstClr>
                  </a:outerShdw>
                </a:effectLst>
                <a:latin typeface="Trebuchet MS" panose="020B0603020202020204" pitchFamily="34" charset="0"/>
              </a:rPr>
              <a:t>Welcome Home ~</a:t>
            </a:r>
            <a:endParaRPr lang="en-US" sz="2800" i="1" dirty="0">
              <a:solidFill>
                <a:srgbClr val="FFFF00"/>
              </a:solidFill>
              <a:effectLst>
                <a:outerShdw blurRad="50800" dist="38100" dir="5400000" algn="t" rotWithShape="0">
                  <a:prstClr val="black">
                    <a:alpha val="40000"/>
                  </a:prstClr>
                </a:outerShdw>
              </a:effectLst>
              <a:latin typeface="Trebuchet MS" panose="020B0603020202020204" pitchFamily="34" charset="0"/>
            </a:endParaRPr>
          </a:p>
        </p:txBody>
      </p:sp>
      <p:pic>
        <p:nvPicPr>
          <p:cNvPr id="30" name="Picture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796" y="5360509"/>
            <a:ext cx="1326038" cy="884716"/>
          </a:xfrm>
          <a:prstGeom prst="rect">
            <a:avLst/>
          </a:prstGeom>
          <a:ln w="19050">
            <a:noFill/>
          </a:ln>
          <a:effectLst>
            <a:outerShdw blurRad="63500" sx="102000" sy="102000" algn="ctr" rotWithShape="0">
              <a:schemeClr val="bg1">
                <a:lumMod val="50000"/>
                <a:alpha val="50000"/>
              </a:schemeClr>
            </a:outerShdw>
          </a:effectLst>
        </p:spPr>
      </p:pic>
      <p:pic>
        <p:nvPicPr>
          <p:cNvPr id="31" name="Picture 30"/>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85144" y="7649476"/>
            <a:ext cx="1324794" cy="883886"/>
          </a:xfrm>
          <a:prstGeom prst="rect">
            <a:avLst/>
          </a:prstGeom>
          <a:ln w="19050">
            <a:noFill/>
          </a:ln>
          <a:effectLst>
            <a:outerShdw blurRad="63500" sx="102000" sy="102000" algn="ctr" rotWithShape="0">
              <a:schemeClr val="bg1">
                <a:lumMod val="50000"/>
                <a:alpha val="50000"/>
              </a:schemeClr>
            </a:outerShdw>
          </a:effectLst>
        </p:spPr>
      </p:pic>
      <p:pic>
        <p:nvPicPr>
          <p:cNvPr id="25" name="Picture 24"/>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1855551" y="3443200"/>
            <a:ext cx="1319865" cy="885960"/>
          </a:xfrm>
          <a:prstGeom prst="rect">
            <a:avLst/>
          </a:prstGeom>
          <a:ln w="19050">
            <a:noFill/>
          </a:ln>
          <a:effectLst>
            <a:outerShdw blurRad="63500" sx="102000" sy="102000" algn="ctr" rotWithShape="0">
              <a:schemeClr val="bg1">
                <a:lumMod val="50000"/>
                <a:alpha val="50000"/>
              </a:schemeClr>
            </a:outerShdw>
          </a:effectLst>
        </p:spPr>
      </p:pic>
      <p:pic>
        <p:nvPicPr>
          <p:cNvPr id="28" name="Picture 27"/>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3311094" y="3443822"/>
            <a:ext cx="1327904" cy="884716"/>
          </a:xfrm>
          <a:prstGeom prst="rect">
            <a:avLst/>
          </a:prstGeom>
          <a:ln w="19050">
            <a:noFill/>
          </a:ln>
          <a:effectLst>
            <a:outerShdw blurRad="63500" sx="102000" sy="102000" algn="ctr" rotWithShape="0">
              <a:schemeClr val="bg1">
                <a:lumMod val="50000"/>
                <a:alpha val="50000"/>
              </a:schemeClr>
            </a:outerShdw>
          </a:effectLst>
        </p:spPr>
      </p:pic>
      <p:sp>
        <p:nvSpPr>
          <p:cNvPr id="7" name="Plaque 6"/>
          <p:cNvSpPr/>
          <p:nvPr/>
        </p:nvSpPr>
        <p:spPr>
          <a:xfrm>
            <a:off x="-3659886" y="391639"/>
            <a:ext cx="3124200" cy="664461"/>
          </a:xfrm>
          <a:prstGeom prst="plaque">
            <a:avLst/>
          </a:prstGeom>
          <a:gradFill flip="none" rotWithShape="1">
            <a:gsLst>
              <a:gs pos="0">
                <a:srgbClr val="FFFF00"/>
              </a:gs>
              <a:gs pos="100000">
                <a:schemeClr val="bg2">
                  <a:lumMod val="50000"/>
                </a:schemeClr>
              </a:gs>
            </a:gsLst>
            <a:path path="circle">
              <a:fillToRect l="50000" t="50000" r="50000" b="50000"/>
            </a:path>
            <a:tileRect/>
          </a:gradFill>
          <a:ln w="3175">
            <a:solidFill>
              <a:schemeClr val="bg2">
                <a:lumMod val="10000"/>
              </a:schemeClr>
            </a:solid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i="1" dirty="0">
                <a:solidFill>
                  <a:schemeClr val="tx1"/>
                </a:solidFill>
                <a:effectLst>
                  <a:outerShdw blurRad="38100" dist="38100" dir="2700000" algn="tl">
                    <a:srgbClr val="000000">
                      <a:alpha val="43137"/>
                    </a:srgbClr>
                  </a:outerShdw>
                </a:effectLst>
              </a:rPr>
              <a:t>Open House This Weekend</a:t>
            </a:r>
          </a:p>
          <a:p>
            <a:pPr algn="ctr"/>
            <a:r>
              <a:rPr lang="en-US" sz="1400" i="1" dirty="0">
                <a:solidFill>
                  <a:schemeClr val="tx1"/>
                </a:solidFill>
                <a:effectLst>
                  <a:outerShdw blurRad="38100" dist="38100" dir="2700000" algn="tl">
                    <a:srgbClr val="000000">
                      <a:alpha val="43137"/>
                    </a:srgbClr>
                  </a:outerShdw>
                </a:effectLst>
              </a:rPr>
              <a:t>Join me </a:t>
            </a:r>
            <a:r>
              <a:rPr lang="en-US" sz="1400" i="1" dirty="0" smtClean="0">
                <a:solidFill>
                  <a:schemeClr val="tx1"/>
                </a:solidFill>
                <a:effectLst>
                  <a:outerShdw blurRad="38100" dist="38100" dir="2700000" algn="tl">
                    <a:srgbClr val="000000">
                      <a:alpha val="43137"/>
                    </a:srgbClr>
                  </a:outerShdw>
                </a:effectLst>
              </a:rPr>
              <a:t>Saturday </a:t>
            </a:r>
            <a:r>
              <a:rPr lang="en-US" sz="1400" i="1" dirty="0">
                <a:solidFill>
                  <a:schemeClr val="tx1"/>
                </a:solidFill>
                <a:effectLst>
                  <a:outerShdw blurRad="38100" dist="38100" dir="2700000" algn="tl">
                    <a:srgbClr val="000000">
                      <a:alpha val="43137"/>
                    </a:srgbClr>
                  </a:outerShdw>
                </a:effectLst>
              </a:rPr>
              <a:t>or Sunday </a:t>
            </a:r>
            <a:r>
              <a:rPr lang="en-US" sz="1400" i="1" dirty="0" smtClean="0">
                <a:solidFill>
                  <a:schemeClr val="tx1"/>
                </a:solidFill>
                <a:effectLst>
                  <a:outerShdw blurRad="38100" dist="38100" dir="2700000" algn="tl">
                    <a:srgbClr val="000000">
                      <a:alpha val="43137"/>
                    </a:srgbClr>
                  </a:outerShdw>
                </a:effectLst>
              </a:rPr>
              <a:t>1-2:30</a:t>
            </a:r>
            <a:endParaRPr lang="en-US" sz="1400" i="1" dirty="0">
              <a:solidFill>
                <a:schemeClr val="tx1"/>
              </a:solidFill>
              <a:effectLst>
                <a:outerShdw blurRad="38100" dist="38100" dir="2700000" algn="tl">
                  <a:srgbClr val="000000">
                    <a:alpha val="43137"/>
                  </a:srgbClr>
                </a:outerShdw>
              </a:effectLst>
            </a:endParaRPr>
          </a:p>
        </p:txBody>
      </p:sp>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1418" y="783403"/>
            <a:ext cx="1324794" cy="883886"/>
          </a:xfrm>
          <a:prstGeom prst="rect">
            <a:avLst/>
          </a:prstGeom>
          <a:ln w="19050">
            <a:noFill/>
          </a:ln>
          <a:effectLst>
            <a:outerShdw blurRad="63500" sx="102000" sy="102000" algn="ctr" rotWithShape="0">
              <a:schemeClr val="bg1">
                <a:lumMod val="50000"/>
                <a:alpha val="50000"/>
              </a:schemeClr>
            </a:outerShdw>
          </a:effectLst>
        </p:spPr>
      </p:pic>
      <p:pic>
        <p:nvPicPr>
          <p:cNvPr id="26" name="Picture 25"/>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82040" y="3072371"/>
            <a:ext cx="1323549" cy="883056"/>
          </a:xfrm>
          <a:prstGeom prst="rect">
            <a:avLst/>
          </a:prstGeom>
          <a:ln w="19050">
            <a:noFill/>
          </a:ln>
          <a:effectLst>
            <a:outerShdw blurRad="63500" sx="102000" sy="102000" algn="ctr" rotWithShape="0">
              <a:schemeClr val="bg1">
                <a:lumMod val="50000"/>
                <a:alpha val="50000"/>
              </a:schemeClr>
            </a:outerShdw>
          </a:effectLst>
        </p:spPr>
      </p:pic>
      <p:pic>
        <p:nvPicPr>
          <p:cNvPr id="27" name="Picture 2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2345" y="1927472"/>
            <a:ext cx="1322939" cy="884716"/>
          </a:xfrm>
          <a:prstGeom prst="rect">
            <a:avLst/>
          </a:prstGeom>
          <a:ln w="19050">
            <a:noFill/>
          </a:ln>
          <a:effectLst>
            <a:outerShdw blurRad="63500" sx="102000" sy="102000" algn="ctr" rotWithShape="0">
              <a:schemeClr val="bg1">
                <a:lumMod val="50000"/>
                <a:alpha val="50000"/>
              </a:schemeClr>
            </a:outerShdw>
          </a:effectLst>
        </p:spPr>
      </p:pic>
      <p:pic>
        <p:nvPicPr>
          <p:cNvPr id="24" name="Picture 2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904412" y="783403"/>
            <a:ext cx="1324794" cy="883886"/>
          </a:xfrm>
          <a:prstGeom prst="rect">
            <a:avLst/>
          </a:prstGeom>
          <a:ln w="19050">
            <a:noFill/>
          </a:ln>
          <a:effectLst>
            <a:outerShdw blurRad="63500" sx="102000" sy="102000" algn="ctr" rotWithShape="0">
              <a:schemeClr val="bg1">
                <a:lumMod val="50000"/>
                <a:alpha val="50000"/>
              </a:schemeClr>
            </a:outerShdw>
          </a:effectLst>
        </p:spPr>
      </p:pic>
      <p:pic>
        <p:nvPicPr>
          <p:cNvPr id="29" name="Picture 28"/>
          <p:cNvPicPr>
            <a:picLocks/>
          </p:cNvPicPr>
          <p:nvPr/>
        </p:nvPicPr>
        <p:blipFill>
          <a:blip r:embed="rId16" cstate="print">
            <a:extLst>
              <a:ext uri="{28A0092B-C50C-407E-A947-70E740481C1C}">
                <a14:useLocalDpi xmlns:a14="http://schemas.microsoft.com/office/drawing/2010/main" val="0"/>
              </a:ext>
            </a:extLst>
          </a:blip>
          <a:stretch>
            <a:fillRect/>
          </a:stretch>
        </p:blipFill>
        <p:spPr>
          <a:xfrm>
            <a:off x="5905034" y="3072371"/>
            <a:ext cx="1323549" cy="883056"/>
          </a:xfrm>
          <a:prstGeom prst="rect">
            <a:avLst/>
          </a:prstGeom>
          <a:ln w="19050">
            <a:noFill/>
          </a:ln>
          <a:effectLst>
            <a:outerShdw blurRad="63500" sx="102000" sy="102000" algn="ctr" rotWithShape="0">
              <a:schemeClr val="bg1">
                <a:lumMod val="50000"/>
                <a:alpha val="50000"/>
              </a:schemeClr>
            </a:outerShdw>
          </a:effectLst>
        </p:spPr>
      </p:pic>
      <p:pic>
        <p:nvPicPr>
          <p:cNvPr id="32" name="Picture 3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903790" y="1927472"/>
            <a:ext cx="1326038" cy="884716"/>
          </a:xfrm>
          <a:prstGeom prst="rect">
            <a:avLst/>
          </a:prstGeom>
          <a:ln w="19050">
            <a:noFill/>
          </a:ln>
          <a:effectLst>
            <a:outerShdw blurRad="63500" sx="102000" sy="102000" algn="ctr" rotWithShape="0">
              <a:schemeClr val="bg1">
                <a:lumMod val="50000"/>
                <a:alpha val="50000"/>
              </a:schemeClr>
            </a:outerShdw>
          </a:effectLst>
        </p:spPr>
      </p:pic>
      <p:pic>
        <p:nvPicPr>
          <p:cNvPr id="33" name="Picture 3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903790" y="4215610"/>
            <a:ext cx="1326038" cy="884716"/>
          </a:xfrm>
          <a:prstGeom prst="rect">
            <a:avLst/>
          </a:prstGeom>
          <a:ln w="19050">
            <a:noFill/>
          </a:ln>
          <a:effectLst>
            <a:outerShdw blurRad="63500" sx="102000" sy="102000" algn="ctr" rotWithShape="0">
              <a:schemeClr val="bg1">
                <a:lumMod val="50000"/>
                <a:alpha val="50000"/>
              </a:schemeClr>
            </a:outerShdw>
          </a:effectLst>
        </p:spPr>
      </p:pic>
      <p:pic>
        <p:nvPicPr>
          <p:cNvPr id="34" name="Picture 33"/>
          <p:cNvPicPr>
            <a:picLocks/>
          </p:cNvPicPr>
          <p:nvPr/>
        </p:nvPicPr>
        <p:blipFill>
          <a:blip r:embed="rId19" cstate="print">
            <a:extLst>
              <a:ext uri="{28A0092B-C50C-407E-A947-70E740481C1C}">
                <a14:useLocalDpi xmlns:a14="http://schemas.microsoft.com/office/drawing/2010/main" val="0"/>
              </a:ext>
            </a:extLst>
          </a:blip>
          <a:stretch>
            <a:fillRect/>
          </a:stretch>
        </p:blipFill>
        <p:spPr>
          <a:xfrm>
            <a:off x="5904412" y="6505408"/>
            <a:ext cx="1324794" cy="883886"/>
          </a:xfrm>
          <a:prstGeom prst="rect">
            <a:avLst/>
          </a:prstGeom>
          <a:ln w="19050">
            <a:noFill/>
          </a:ln>
          <a:effectLst>
            <a:outerShdw blurRad="63500" sx="102000" sy="102000" algn="ctr" rotWithShape="0">
              <a:schemeClr val="bg1">
                <a:lumMod val="50000"/>
                <a:alpha val="50000"/>
              </a:schemeClr>
            </a:outerShdw>
          </a:effectLst>
        </p:spPr>
      </p:pic>
      <p:pic>
        <p:nvPicPr>
          <p:cNvPr id="35" name="Picture 3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903790" y="5360509"/>
            <a:ext cx="1326038" cy="884716"/>
          </a:xfrm>
          <a:prstGeom prst="rect">
            <a:avLst/>
          </a:prstGeom>
          <a:ln w="19050">
            <a:noFill/>
          </a:ln>
          <a:effectLst>
            <a:outerShdw blurRad="63500" sx="102000" sy="102000" algn="ctr" rotWithShape="0">
              <a:schemeClr val="bg1">
                <a:lumMod val="50000"/>
                <a:alpha val="50000"/>
              </a:schemeClr>
            </a:outerShdw>
          </a:effectLst>
        </p:spPr>
      </p:pic>
    </p:spTree>
    <p:extLst>
      <p:ext uri="{BB962C8B-B14F-4D97-AF65-F5344CB8AC3E}">
        <p14:creationId xmlns:p14="http://schemas.microsoft.com/office/powerpoint/2010/main" val="41279503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115</TotalTime>
  <Words>226</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Book Antiqua</vt:lpstr>
      <vt:lpstr>Lucida Sans</vt:lpstr>
      <vt:lpstr>Trebuchet MS</vt:lpstr>
      <vt:lpstr>Wingdings</vt:lpstr>
      <vt:lpstr>Wingdings 2</vt:lpstr>
      <vt:lpstr>Wingdings 3</vt:lpstr>
      <vt:lpstr>Apex</vt:lpstr>
      <vt:lpstr>2114 Paw Paw Place Charleston · MLS# 15024963 · $450,000</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cp:lastModifiedBy>
  <cp:revision>31</cp:revision>
  <dcterms:created xsi:type="dcterms:W3CDTF">2006-08-16T00:00:00Z</dcterms:created>
  <dcterms:modified xsi:type="dcterms:W3CDTF">2015-09-23T18:59:25Z</dcterms:modified>
</cp:coreProperties>
</file>