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Lst>
  <p:sldSz cx="82296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2525"/>
    <a:srgbClr val="030104"/>
    <a:srgbClr val="30261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853" autoAdjust="0"/>
    <p:restoredTop sz="94660"/>
  </p:normalViewPr>
  <p:slideViewPr>
    <p:cSldViewPr snapToGrid="0">
      <p:cViewPr varScale="1">
        <p:scale>
          <a:sx n="54" d="100"/>
          <a:sy n="54" d="100"/>
        </p:scale>
        <p:origin x="2702" y="41"/>
      </p:cViewPr>
      <p:guideLst/>
    </p:cSldViewPr>
  </p:slideViewPr>
  <p:notesTextViewPr>
    <p:cViewPr>
      <p:scale>
        <a:sx n="200" d="100"/>
        <a:sy n="2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1646133"/>
            <a:ext cx="6995160" cy="3501813"/>
          </a:xfrm>
        </p:spPr>
        <p:txBody>
          <a:bodyPr anchor="b"/>
          <a:lstStyle>
            <a:lvl1pPr algn="ctr">
              <a:defRPr sz="5400"/>
            </a:lvl1pPr>
          </a:lstStyle>
          <a:p>
            <a:r>
              <a:rPr lang="en-US"/>
              <a:t>Click to edit Master title style</a:t>
            </a:r>
            <a:endParaRPr lang="en-US" dirty="0"/>
          </a:p>
        </p:txBody>
      </p:sp>
      <p:sp>
        <p:nvSpPr>
          <p:cNvPr id="3" name="Subtitle 2"/>
          <p:cNvSpPr>
            <a:spLocks noGrp="1"/>
          </p:cNvSpPr>
          <p:nvPr>
            <p:ph type="subTitle" idx="1"/>
          </p:nvPr>
        </p:nvSpPr>
        <p:spPr>
          <a:xfrm>
            <a:off x="1028700" y="5282989"/>
            <a:ext cx="6172200" cy="2428451"/>
          </a:xfrm>
        </p:spPr>
        <p:txBody>
          <a:bodyPr/>
          <a:lstStyle>
            <a:lvl1pPr marL="0" indent="0" algn="ctr">
              <a:buNone/>
              <a:defRPr sz="2160"/>
            </a:lvl1pPr>
            <a:lvl2pPr marL="411480" indent="0" algn="ctr">
              <a:buNone/>
              <a:defRPr sz="1800"/>
            </a:lvl2pPr>
            <a:lvl3pPr marL="822960" indent="0" algn="ctr">
              <a:buNone/>
              <a:defRPr sz="1620"/>
            </a:lvl3pPr>
            <a:lvl4pPr marL="1234440" indent="0" algn="ctr">
              <a:buNone/>
              <a:defRPr sz="1440"/>
            </a:lvl4pPr>
            <a:lvl5pPr marL="1645920" indent="0" algn="ctr">
              <a:buNone/>
              <a:defRPr sz="1440"/>
            </a:lvl5pPr>
            <a:lvl6pPr marL="2057400" indent="0" algn="ctr">
              <a:buNone/>
              <a:defRPr sz="1440"/>
            </a:lvl6pPr>
            <a:lvl7pPr marL="2468880" indent="0" algn="ctr">
              <a:buNone/>
              <a:defRPr sz="1440"/>
            </a:lvl7pPr>
            <a:lvl8pPr marL="2880360" indent="0" algn="ctr">
              <a:buNone/>
              <a:defRPr sz="1440"/>
            </a:lvl8pPr>
            <a:lvl9pPr marL="3291840" indent="0" algn="ctr">
              <a:buNone/>
              <a:defRPr sz="144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D4BDDDD-5E28-48D6-9B29-EEF53982053E}" type="datetimeFigureOut">
              <a:rPr lang="en-US" smtClean="0"/>
              <a:t>1/13/2023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33263819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D4BDDDD-5E28-48D6-9B29-EEF53982053E}" type="datetimeFigureOut">
              <a:rPr lang="en-US" smtClean="0"/>
              <a:t>1/13/2023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19601533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889308" y="535517"/>
            <a:ext cx="1774508"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65785" y="535517"/>
            <a:ext cx="5220653"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D4BDDDD-5E28-48D6-9B29-EEF53982053E}" type="datetimeFigureOut">
              <a:rPr lang="en-US" smtClean="0"/>
              <a:t>1/13/2023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20430398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D4BDDDD-5E28-48D6-9B29-EEF53982053E}" type="datetimeFigureOut">
              <a:rPr lang="en-US" smtClean="0"/>
              <a:t>1/13/2023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4045587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61499" y="2507618"/>
            <a:ext cx="7098030" cy="4184014"/>
          </a:xfrm>
        </p:spPr>
        <p:txBody>
          <a:bodyPr anchor="b"/>
          <a:lstStyle>
            <a:lvl1pPr>
              <a:defRPr sz="5400"/>
            </a:lvl1pPr>
          </a:lstStyle>
          <a:p>
            <a:r>
              <a:rPr lang="en-US"/>
              <a:t>Click to edit Master title style</a:t>
            </a:r>
            <a:endParaRPr lang="en-US" dirty="0"/>
          </a:p>
        </p:txBody>
      </p:sp>
      <p:sp>
        <p:nvSpPr>
          <p:cNvPr id="3" name="Text Placeholder 2"/>
          <p:cNvSpPr>
            <a:spLocks noGrp="1"/>
          </p:cNvSpPr>
          <p:nvPr>
            <p:ph type="body" idx="1"/>
          </p:nvPr>
        </p:nvSpPr>
        <p:spPr>
          <a:xfrm>
            <a:off x="561499" y="6731215"/>
            <a:ext cx="7098030" cy="2200274"/>
          </a:xfrm>
        </p:spPr>
        <p:txBody>
          <a:bodyPr/>
          <a:lstStyle>
            <a:lvl1pPr marL="0" indent="0">
              <a:buNone/>
              <a:defRPr sz="2160">
                <a:solidFill>
                  <a:schemeClr val="tx1"/>
                </a:solidFill>
              </a:defRPr>
            </a:lvl1pPr>
            <a:lvl2pPr marL="411480" indent="0">
              <a:buNone/>
              <a:defRPr sz="1800">
                <a:solidFill>
                  <a:schemeClr val="tx1">
                    <a:tint val="75000"/>
                  </a:schemeClr>
                </a:solidFill>
              </a:defRPr>
            </a:lvl2pPr>
            <a:lvl3pPr marL="822960" indent="0">
              <a:buNone/>
              <a:defRPr sz="1620">
                <a:solidFill>
                  <a:schemeClr val="tx1">
                    <a:tint val="75000"/>
                  </a:schemeClr>
                </a:solidFill>
              </a:defRPr>
            </a:lvl3pPr>
            <a:lvl4pPr marL="1234440" indent="0">
              <a:buNone/>
              <a:defRPr sz="1440">
                <a:solidFill>
                  <a:schemeClr val="tx1">
                    <a:tint val="75000"/>
                  </a:schemeClr>
                </a:solidFill>
              </a:defRPr>
            </a:lvl4pPr>
            <a:lvl5pPr marL="1645920" indent="0">
              <a:buNone/>
              <a:defRPr sz="1440">
                <a:solidFill>
                  <a:schemeClr val="tx1">
                    <a:tint val="75000"/>
                  </a:schemeClr>
                </a:solidFill>
              </a:defRPr>
            </a:lvl5pPr>
            <a:lvl6pPr marL="2057400" indent="0">
              <a:buNone/>
              <a:defRPr sz="1440">
                <a:solidFill>
                  <a:schemeClr val="tx1">
                    <a:tint val="75000"/>
                  </a:schemeClr>
                </a:solidFill>
              </a:defRPr>
            </a:lvl6pPr>
            <a:lvl7pPr marL="2468880" indent="0">
              <a:buNone/>
              <a:defRPr sz="1440">
                <a:solidFill>
                  <a:schemeClr val="tx1">
                    <a:tint val="75000"/>
                  </a:schemeClr>
                </a:solidFill>
              </a:defRPr>
            </a:lvl7pPr>
            <a:lvl8pPr marL="2880360" indent="0">
              <a:buNone/>
              <a:defRPr sz="1440">
                <a:solidFill>
                  <a:schemeClr val="tx1">
                    <a:tint val="75000"/>
                  </a:schemeClr>
                </a:solidFill>
              </a:defRPr>
            </a:lvl8pPr>
            <a:lvl9pPr marL="3291840" indent="0">
              <a:buNone/>
              <a:defRPr sz="144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D4BDDDD-5E28-48D6-9B29-EEF53982053E}" type="datetimeFigureOut">
              <a:rPr lang="en-US" smtClean="0"/>
              <a:t>1/13/2023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6908628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6578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16623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D4BDDDD-5E28-48D6-9B29-EEF53982053E}" type="datetimeFigureOut">
              <a:rPr lang="en-US" smtClean="0"/>
              <a:t>1/13/2023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17947029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66857" y="535519"/>
            <a:ext cx="7098030"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66858" y="2465706"/>
            <a:ext cx="3481506"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4" name="Content Placeholder 3"/>
          <p:cNvSpPr>
            <a:spLocks noGrp="1"/>
          </p:cNvSpPr>
          <p:nvPr>
            <p:ph sz="half" idx="2"/>
          </p:nvPr>
        </p:nvSpPr>
        <p:spPr>
          <a:xfrm>
            <a:off x="566858" y="3674110"/>
            <a:ext cx="3481506"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166235" y="2465706"/>
            <a:ext cx="3498652"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6" name="Content Placeholder 5"/>
          <p:cNvSpPr>
            <a:spLocks noGrp="1"/>
          </p:cNvSpPr>
          <p:nvPr>
            <p:ph sz="quarter" idx="4"/>
          </p:nvPr>
        </p:nvSpPr>
        <p:spPr>
          <a:xfrm>
            <a:off x="4166235" y="3674110"/>
            <a:ext cx="349865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D4BDDDD-5E28-48D6-9B29-EEF53982053E}" type="datetimeFigureOut">
              <a:rPr lang="en-US" smtClean="0"/>
              <a:t>1/13/2023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38866815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D4BDDDD-5E28-48D6-9B29-EEF53982053E}" type="datetimeFigureOut">
              <a:rPr lang="en-US" smtClean="0"/>
              <a:t>1/13/2023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16162255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D4BDDDD-5E28-48D6-9B29-EEF53982053E}" type="datetimeFigureOut">
              <a:rPr lang="en-US" smtClean="0"/>
              <a:t>1/13/2023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34136842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Content Placeholder 2"/>
          <p:cNvSpPr>
            <a:spLocks noGrp="1"/>
          </p:cNvSpPr>
          <p:nvPr>
            <p:ph idx="1"/>
          </p:nvPr>
        </p:nvSpPr>
        <p:spPr>
          <a:xfrm>
            <a:off x="3498652" y="1448226"/>
            <a:ext cx="4166235" cy="7147983"/>
          </a:xfrm>
        </p:spPr>
        <p:txBody>
          <a:bodyPr/>
          <a:lstStyle>
            <a:lvl1pPr>
              <a:defRPr sz="2880"/>
            </a:lvl1pPr>
            <a:lvl2pPr>
              <a:defRPr sz="2520"/>
            </a:lvl2pPr>
            <a:lvl3pPr>
              <a:defRPr sz="216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D4BDDDD-5E28-48D6-9B29-EEF53982053E}" type="datetimeFigureOut">
              <a:rPr lang="en-US" smtClean="0"/>
              <a:t>1/13/2023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28877307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Picture Placeholder 2"/>
          <p:cNvSpPr>
            <a:spLocks noGrp="1" noChangeAspect="1"/>
          </p:cNvSpPr>
          <p:nvPr>
            <p:ph type="pic" idx="1"/>
          </p:nvPr>
        </p:nvSpPr>
        <p:spPr>
          <a:xfrm>
            <a:off x="3498652" y="1448226"/>
            <a:ext cx="4166235" cy="7147983"/>
          </a:xfrm>
        </p:spPr>
        <p:txBody>
          <a:bodyPr anchor="t"/>
          <a:lstStyle>
            <a:lvl1pPr marL="0" indent="0">
              <a:buNone/>
              <a:defRPr sz="2880"/>
            </a:lvl1pPr>
            <a:lvl2pPr marL="411480" indent="0">
              <a:buNone/>
              <a:defRPr sz="2520"/>
            </a:lvl2pPr>
            <a:lvl3pPr marL="822960" indent="0">
              <a:buNone/>
              <a:defRPr sz="2160"/>
            </a:lvl3pPr>
            <a:lvl4pPr marL="1234440" indent="0">
              <a:buNone/>
              <a:defRPr sz="1800"/>
            </a:lvl4pPr>
            <a:lvl5pPr marL="1645920" indent="0">
              <a:buNone/>
              <a:defRPr sz="1800"/>
            </a:lvl5pPr>
            <a:lvl6pPr marL="2057400" indent="0">
              <a:buNone/>
              <a:defRPr sz="1800"/>
            </a:lvl6pPr>
            <a:lvl7pPr marL="2468880" indent="0">
              <a:buNone/>
              <a:defRPr sz="1800"/>
            </a:lvl7pPr>
            <a:lvl8pPr marL="2880360" indent="0">
              <a:buNone/>
              <a:defRPr sz="1800"/>
            </a:lvl8pPr>
            <a:lvl9pPr marL="3291840" indent="0">
              <a:buNone/>
              <a:defRPr sz="1800"/>
            </a:lvl9pPr>
          </a:lstStyle>
          <a:p>
            <a:r>
              <a:rPr lang="en-US"/>
              <a:t>Click icon to add picture</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D4BDDDD-5E28-48D6-9B29-EEF53982053E}" type="datetimeFigureOut">
              <a:rPr lang="en-US" smtClean="0"/>
              <a:t>1/13/2023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25325401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65785" y="535519"/>
            <a:ext cx="7098030"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65785" y="2677584"/>
            <a:ext cx="7098030"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65785" y="9322649"/>
            <a:ext cx="1851660" cy="535517"/>
          </a:xfrm>
          <a:prstGeom prst="rect">
            <a:avLst/>
          </a:prstGeom>
        </p:spPr>
        <p:txBody>
          <a:bodyPr vert="horz" lIns="91440" tIns="45720" rIns="91440" bIns="45720" rtlCol="0" anchor="ctr"/>
          <a:lstStyle>
            <a:lvl1pPr algn="l">
              <a:defRPr sz="1080">
                <a:solidFill>
                  <a:schemeClr val="tx1">
                    <a:tint val="75000"/>
                  </a:schemeClr>
                </a:solidFill>
              </a:defRPr>
            </a:lvl1pPr>
          </a:lstStyle>
          <a:p>
            <a:fld id="{6D4BDDDD-5E28-48D6-9B29-EEF53982053E}" type="datetimeFigureOut">
              <a:rPr lang="en-US" smtClean="0"/>
              <a:t>1/13/2023</a:t>
            </a:fld>
            <a:endParaRPr lang="en-US"/>
          </a:p>
        </p:txBody>
      </p:sp>
      <p:sp>
        <p:nvSpPr>
          <p:cNvPr id="5" name="Footer Placeholder 4"/>
          <p:cNvSpPr>
            <a:spLocks noGrp="1"/>
          </p:cNvSpPr>
          <p:nvPr>
            <p:ph type="ftr" sz="quarter" idx="3"/>
          </p:nvPr>
        </p:nvSpPr>
        <p:spPr>
          <a:xfrm>
            <a:off x="2726055" y="9322649"/>
            <a:ext cx="2777490" cy="535517"/>
          </a:xfrm>
          <a:prstGeom prst="rect">
            <a:avLst/>
          </a:prstGeom>
        </p:spPr>
        <p:txBody>
          <a:bodyPr vert="horz" lIns="91440" tIns="45720" rIns="91440" bIns="45720" rtlCol="0" anchor="ctr"/>
          <a:lstStyle>
            <a:lvl1pPr algn="ctr">
              <a:defRPr sz="108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12155" y="9322649"/>
            <a:ext cx="1851660" cy="535517"/>
          </a:xfrm>
          <a:prstGeom prst="rect">
            <a:avLst/>
          </a:prstGeom>
        </p:spPr>
        <p:txBody>
          <a:bodyPr vert="horz" lIns="91440" tIns="45720" rIns="91440" bIns="45720" rtlCol="0" anchor="ctr"/>
          <a:lstStyle>
            <a:lvl1pPr algn="r">
              <a:defRPr sz="1080">
                <a:solidFill>
                  <a:schemeClr val="tx1">
                    <a:tint val="75000"/>
                  </a:schemeClr>
                </a:solidFill>
              </a:defRPr>
            </a:lvl1pPr>
          </a:lstStyle>
          <a:p>
            <a:fld id="{F8FC061D-7EEE-48EF-9266-6AB0D38DD267}" type="slidenum">
              <a:rPr lang="en-US" smtClean="0"/>
              <a:t>‹#›</a:t>
            </a:fld>
            <a:endParaRPr lang="en-US"/>
          </a:p>
        </p:txBody>
      </p:sp>
    </p:spTree>
    <p:extLst>
      <p:ext uri="{BB962C8B-B14F-4D97-AF65-F5344CB8AC3E}">
        <p14:creationId xmlns:p14="http://schemas.microsoft.com/office/powerpoint/2010/main" val="4058564465"/>
      </p:ext>
    </p:extLst>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822960" rtl="0" eaLnBrk="1" latinLnBrk="0" hangingPunct="1">
        <a:lnSpc>
          <a:spcPct val="90000"/>
        </a:lnSpc>
        <a:spcBef>
          <a:spcPct val="0"/>
        </a:spcBef>
        <a:buNone/>
        <a:defRPr sz="3960" kern="1200">
          <a:solidFill>
            <a:schemeClr val="tx1"/>
          </a:solidFill>
          <a:latin typeface="+mj-lt"/>
          <a:ea typeface="+mj-ea"/>
          <a:cs typeface="+mj-cs"/>
        </a:defRPr>
      </a:lvl1pPr>
    </p:titleStyle>
    <p:bodyStyle>
      <a:lvl1pPr marL="205740" indent="-205740" algn="l" defTabSz="822960" rtl="0" eaLnBrk="1" latinLnBrk="0" hangingPunct="1">
        <a:lnSpc>
          <a:spcPct val="90000"/>
        </a:lnSpc>
        <a:spcBef>
          <a:spcPts val="900"/>
        </a:spcBef>
        <a:buFont typeface="Arial" panose="020B0604020202020204" pitchFamily="34" charset="0"/>
        <a:buChar char="•"/>
        <a:defRPr sz="2520" kern="1200">
          <a:solidFill>
            <a:schemeClr val="tx1"/>
          </a:solidFill>
          <a:latin typeface="+mn-lt"/>
          <a:ea typeface="+mn-ea"/>
          <a:cs typeface="+mn-cs"/>
        </a:defRPr>
      </a:lvl1pPr>
      <a:lvl2pPr marL="617220" indent="-205740" algn="l" defTabSz="822960" rtl="0" eaLnBrk="1" latinLnBrk="0" hangingPunct="1">
        <a:lnSpc>
          <a:spcPct val="90000"/>
        </a:lnSpc>
        <a:spcBef>
          <a:spcPts val="450"/>
        </a:spcBef>
        <a:buFont typeface="Arial" panose="020B0604020202020204" pitchFamily="34" charset="0"/>
        <a:buChar char="•"/>
        <a:defRPr sz="2160" kern="1200">
          <a:solidFill>
            <a:schemeClr val="tx1"/>
          </a:solidFill>
          <a:latin typeface="+mn-lt"/>
          <a:ea typeface="+mn-ea"/>
          <a:cs typeface="+mn-cs"/>
        </a:defRPr>
      </a:lvl2pPr>
      <a:lvl3pPr marL="1028700" indent="-205740" algn="l" defTabSz="822960" rtl="0" eaLnBrk="1" latinLnBrk="0" hangingPunct="1">
        <a:lnSpc>
          <a:spcPct val="90000"/>
        </a:lnSpc>
        <a:spcBef>
          <a:spcPts val="450"/>
        </a:spcBef>
        <a:buFont typeface="Arial" panose="020B0604020202020204" pitchFamily="34" charset="0"/>
        <a:buChar char="•"/>
        <a:defRPr sz="1800" kern="1200">
          <a:solidFill>
            <a:schemeClr val="tx1"/>
          </a:solidFill>
          <a:latin typeface="+mn-lt"/>
          <a:ea typeface="+mn-ea"/>
          <a:cs typeface="+mn-cs"/>
        </a:defRPr>
      </a:lvl3pPr>
      <a:lvl4pPr marL="14401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4pPr>
      <a:lvl5pPr marL="185166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5pPr>
      <a:lvl6pPr marL="226314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6pPr>
      <a:lvl7pPr marL="267462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7pPr>
      <a:lvl8pPr marL="308610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8pPr>
      <a:lvl9pPr marL="34975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9pPr>
    </p:bodyStyle>
    <p:otherStyle>
      <a:defPPr>
        <a:defRPr lang="en-US"/>
      </a:defPPr>
      <a:lvl1pPr marL="0" algn="l" defTabSz="822960" rtl="0" eaLnBrk="1" latinLnBrk="0" hangingPunct="1">
        <a:defRPr sz="1620" kern="1200">
          <a:solidFill>
            <a:schemeClr val="tx1"/>
          </a:solidFill>
          <a:latin typeface="+mn-lt"/>
          <a:ea typeface="+mn-ea"/>
          <a:cs typeface="+mn-cs"/>
        </a:defRPr>
      </a:lvl1pPr>
      <a:lvl2pPr marL="411480" algn="l" defTabSz="822960" rtl="0" eaLnBrk="1" latinLnBrk="0" hangingPunct="1">
        <a:defRPr sz="1620" kern="1200">
          <a:solidFill>
            <a:schemeClr val="tx1"/>
          </a:solidFill>
          <a:latin typeface="+mn-lt"/>
          <a:ea typeface="+mn-ea"/>
          <a:cs typeface="+mn-cs"/>
        </a:defRPr>
      </a:lvl2pPr>
      <a:lvl3pPr marL="822960" algn="l" defTabSz="822960" rtl="0" eaLnBrk="1" latinLnBrk="0" hangingPunct="1">
        <a:defRPr sz="1620" kern="1200">
          <a:solidFill>
            <a:schemeClr val="tx1"/>
          </a:solidFill>
          <a:latin typeface="+mn-lt"/>
          <a:ea typeface="+mn-ea"/>
          <a:cs typeface="+mn-cs"/>
        </a:defRPr>
      </a:lvl3pPr>
      <a:lvl4pPr marL="1234440" algn="l" defTabSz="822960" rtl="0" eaLnBrk="1" latinLnBrk="0" hangingPunct="1">
        <a:defRPr sz="1620" kern="1200">
          <a:solidFill>
            <a:schemeClr val="tx1"/>
          </a:solidFill>
          <a:latin typeface="+mn-lt"/>
          <a:ea typeface="+mn-ea"/>
          <a:cs typeface="+mn-cs"/>
        </a:defRPr>
      </a:lvl4pPr>
      <a:lvl5pPr marL="1645920" algn="l" defTabSz="822960" rtl="0" eaLnBrk="1" latinLnBrk="0" hangingPunct="1">
        <a:defRPr sz="1620" kern="1200">
          <a:solidFill>
            <a:schemeClr val="tx1"/>
          </a:solidFill>
          <a:latin typeface="+mn-lt"/>
          <a:ea typeface="+mn-ea"/>
          <a:cs typeface="+mn-cs"/>
        </a:defRPr>
      </a:lvl5pPr>
      <a:lvl6pPr marL="2057400" algn="l" defTabSz="822960" rtl="0" eaLnBrk="1" latinLnBrk="0" hangingPunct="1">
        <a:defRPr sz="1620" kern="1200">
          <a:solidFill>
            <a:schemeClr val="tx1"/>
          </a:solidFill>
          <a:latin typeface="+mn-lt"/>
          <a:ea typeface="+mn-ea"/>
          <a:cs typeface="+mn-cs"/>
        </a:defRPr>
      </a:lvl6pPr>
      <a:lvl7pPr marL="2468880" algn="l" defTabSz="822960" rtl="0" eaLnBrk="1" latinLnBrk="0" hangingPunct="1">
        <a:defRPr sz="1620" kern="1200">
          <a:solidFill>
            <a:schemeClr val="tx1"/>
          </a:solidFill>
          <a:latin typeface="+mn-lt"/>
          <a:ea typeface="+mn-ea"/>
          <a:cs typeface="+mn-cs"/>
        </a:defRPr>
      </a:lvl7pPr>
      <a:lvl8pPr marL="2880360" algn="l" defTabSz="822960" rtl="0" eaLnBrk="1" latinLnBrk="0" hangingPunct="1">
        <a:defRPr sz="1620" kern="1200">
          <a:solidFill>
            <a:schemeClr val="tx1"/>
          </a:solidFill>
          <a:latin typeface="+mn-lt"/>
          <a:ea typeface="+mn-ea"/>
          <a:cs typeface="+mn-cs"/>
        </a:defRPr>
      </a:lvl8pPr>
      <a:lvl9pPr marL="3291840" algn="l" defTabSz="822960" rtl="0" eaLnBrk="1" latinLnBrk="0" hangingPunct="1">
        <a:defRPr sz="16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30261C"/>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1129116" y="1143326"/>
            <a:ext cx="3855720" cy="2570479"/>
          </a:xfrm>
          <a:prstGeom prst="rect">
            <a:avLst/>
          </a:prstGeom>
        </p:spPr>
      </p:pic>
      <p:sp>
        <p:nvSpPr>
          <p:cNvPr id="4" name="Rectangle 1"/>
          <p:cNvSpPr>
            <a:spLocks noGrp="1" noChangeArrowheads="1"/>
          </p:cNvSpPr>
          <p:nvPr>
            <p:ph type="ctrTitle"/>
          </p:nvPr>
        </p:nvSpPr>
        <p:spPr bwMode="auto">
          <a:xfrm>
            <a:off x="238638" y="30009"/>
            <a:ext cx="5636677" cy="10772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spAutoFit/>
          </a:bodyPr>
          <a:lstStyle/>
          <a:p>
            <a:pPr defTabSz="914337" eaLnBrk="0" fontAlgn="base" hangingPunct="0">
              <a:lnSpc>
                <a:spcPct val="100000"/>
              </a:lnSpc>
              <a:spcAft>
                <a:spcPct val="0"/>
              </a:spcAft>
            </a:pPr>
            <a:r>
              <a:rPr lang="en-US" altLang="en-US" sz="3200" b="1" dirty="0">
                <a:solidFill>
                  <a:srgbClr val="00B0F0"/>
                </a:solidFill>
                <a:effectLst>
                  <a:outerShdw blurRad="50800" dist="38100" dir="5400000" algn="t" rotWithShape="0">
                    <a:prstClr val="black">
                      <a:alpha val="40000"/>
                    </a:prstClr>
                  </a:outerShdw>
                </a:effectLst>
                <a:latin typeface="Gill Sans Nova Light" panose="020B0604020202020204" pitchFamily="34" charset="0"/>
                <a:ea typeface="Calibri" panose="020F0502020204030204" pitchFamily="34" charset="0"/>
                <a:cs typeface="Tahoma" panose="020B0604030504040204" pitchFamily="34" charset="0"/>
              </a:rPr>
              <a:t>AMAZING HOME</a:t>
            </a:r>
            <a:br>
              <a:rPr lang="en-US" altLang="en-US" sz="3200" b="1" dirty="0">
                <a:solidFill>
                  <a:srgbClr val="00B0F0"/>
                </a:solidFill>
                <a:effectLst>
                  <a:outerShdw blurRad="50800" dist="38100" dir="5400000" algn="t" rotWithShape="0">
                    <a:prstClr val="black">
                      <a:alpha val="40000"/>
                    </a:prstClr>
                  </a:outerShdw>
                </a:effectLst>
                <a:latin typeface="Gill Sans Nova Light" panose="020B0604020202020204" pitchFamily="34" charset="0"/>
                <a:ea typeface="Calibri" panose="020F0502020204030204" pitchFamily="34" charset="0"/>
                <a:cs typeface="Tahoma" panose="020B0604030504040204" pitchFamily="34" charset="0"/>
              </a:rPr>
            </a:br>
            <a:r>
              <a:rPr lang="en-US" altLang="en-US" sz="3200" b="1" dirty="0">
                <a:solidFill>
                  <a:srgbClr val="00B0F0"/>
                </a:solidFill>
                <a:effectLst>
                  <a:outerShdw blurRad="50800" dist="38100" dir="5400000" algn="t" rotWithShape="0">
                    <a:prstClr val="black">
                      <a:alpha val="40000"/>
                    </a:prstClr>
                  </a:outerShdw>
                </a:effectLst>
                <a:latin typeface="Gill Sans Nova Light" panose="020B0604020202020204" pitchFamily="34" charset="0"/>
                <a:ea typeface="Calibri" panose="020F0502020204030204" pitchFamily="34" charset="0"/>
                <a:cs typeface="Tahoma" panose="020B0604030504040204" pitchFamily="34" charset="0"/>
              </a:rPr>
              <a:t>IN GATED DUNES WEST</a:t>
            </a:r>
          </a:p>
        </p:txBody>
      </p:sp>
      <p:sp>
        <p:nvSpPr>
          <p:cNvPr id="3" name="Subtitle 2"/>
          <p:cNvSpPr>
            <a:spLocks noGrp="1"/>
          </p:cNvSpPr>
          <p:nvPr>
            <p:ph type="subTitle" idx="1"/>
          </p:nvPr>
        </p:nvSpPr>
        <p:spPr>
          <a:xfrm>
            <a:off x="230664" y="5300886"/>
            <a:ext cx="7770336" cy="3882148"/>
          </a:xfrm>
          <a:solidFill>
            <a:srgbClr val="30261C"/>
          </a:solidFill>
        </p:spPr>
        <p:txBody>
          <a:bodyPr anchor="ctr">
            <a:noAutofit/>
          </a:bodyPr>
          <a:lstStyle/>
          <a:p>
            <a:r>
              <a:rPr lang="en-US" sz="1299" dirty="0">
                <a:latin typeface="Gill Sans MT" panose="020B0502020104020203" pitchFamily="34" charset="0"/>
              </a:rPr>
              <a:t> </a:t>
            </a:r>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rcRect/>
          <a:stretch/>
        </p:blipFill>
        <p:spPr>
          <a:xfrm>
            <a:off x="6097539" y="8622623"/>
            <a:ext cx="2057400" cy="1344168"/>
          </a:xfrm>
          <a:prstGeom prst="rect">
            <a:avLst/>
          </a:prstGeom>
          <a:ln>
            <a:solidFill>
              <a:srgbClr val="030104"/>
            </a:solidFill>
          </a:ln>
          <a:effectLst>
            <a:outerShdw blurRad="63500" sx="102000" sy="102000" algn="ctr" rotWithShape="0">
              <a:prstClr val="black">
                <a:alpha val="40000"/>
              </a:prstClr>
            </a:outerShdw>
          </a:effectLst>
        </p:spPr>
      </p:pic>
      <p:sp>
        <p:nvSpPr>
          <p:cNvPr id="16" name="Rectangle 15"/>
          <p:cNvSpPr/>
          <p:nvPr/>
        </p:nvSpPr>
        <p:spPr>
          <a:xfrm>
            <a:off x="238638" y="3749904"/>
            <a:ext cx="5636677" cy="1138773"/>
          </a:xfrm>
          <a:prstGeom prst="rect">
            <a:avLst/>
          </a:prstGeom>
        </p:spPr>
        <p:txBody>
          <a:bodyPr wrap="square">
            <a:spAutoFit/>
          </a:bodyPr>
          <a:lstStyle/>
          <a:p>
            <a:pPr algn="ctr"/>
            <a:r>
              <a:rPr lang="en-US" sz="2800" b="1" dirty="0">
                <a:solidFill>
                  <a:srgbClr val="00B0F0"/>
                </a:solidFill>
                <a:effectLst>
                  <a:outerShdw blurRad="50800" dist="38100" dir="5400000" algn="t" rotWithShape="0">
                    <a:prstClr val="black">
                      <a:alpha val="64000"/>
                    </a:prstClr>
                  </a:outerShdw>
                </a:effectLst>
                <a:latin typeface="Gill Sans Nova" panose="020B0604020202020204" pitchFamily="34" charset="0"/>
              </a:rPr>
              <a:t>2117 Short Grass Court</a:t>
            </a:r>
          </a:p>
          <a:p>
            <a:pPr algn="ctr"/>
            <a:r>
              <a:rPr lang="en-US" sz="2000" dirty="0">
                <a:solidFill>
                  <a:srgbClr val="00B0F0"/>
                </a:solidFill>
                <a:effectLst>
                  <a:outerShdw blurRad="50800" dist="38100" dir="5400000" algn="t" rotWithShape="0">
                    <a:prstClr val="black">
                      <a:alpha val="64000"/>
                    </a:prstClr>
                  </a:outerShdw>
                </a:effectLst>
                <a:latin typeface="Gill Sans Nova" panose="020B0604020202020204" pitchFamily="34" charset="0"/>
              </a:rPr>
              <a:t>Dunes West | Mount Pleasant, SC 29466</a:t>
            </a:r>
          </a:p>
          <a:p>
            <a:pPr algn="ctr"/>
            <a:r>
              <a:rPr lang="en-US" sz="2000" dirty="0">
                <a:solidFill>
                  <a:srgbClr val="00B0F0"/>
                </a:solidFill>
                <a:effectLst>
                  <a:outerShdw blurRad="50800" dist="38100" dir="5400000" algn="t" rotWithShape="0">
                    <a:prstClr val="black">
                      <a:alpha val="64000"/>
                    </a:prstClr>
                  </a:outerShdw>
                </a:effectLst>
                <a:latin typeface="Gill Sans Nova" panose="020B0604020202020204" pitchFamily="34" charset="0"/>
              </a:rPr>
              <a:t>MLS# 23000801 | $894,900</a:t>
            </a:r>
          </a:p>
        </p:txBody>
      </p:sp>
      <p:sp>
        <p:nvSpPr>
          <p:cNvPr id="17" name="Rectangle 16"/>
          <p:cNvSpPr/>
          <p:nvPr/>
        </p:nvSpPr>
        <p:spPr>
          <a:xfrm>
            <a:off x="-3325511" y="9059373"/>
            <a:ext cx="3031138" cy="646331"/>
          </a:xfrm>
          <a:prstGeom prst="rect">
            <a:avLst/>
          </a:prstGeom>
        </p:spPr>
        <p:txBody>
          <a:bodyPr wrap="square">
            <a:spAutoFit/>
          </a:bodyPr>
          <a:lstStyle/>
          <a:p>
            <a:r>
              <a:rPr lang="it-IT" sz="1200" b="1" dirty="0">
                <a:latin typeface="Gill Sans MT" panose="020B0502020104020203" pitchFamily="34" charset="0"/>
              </a:rPr>
              <a:t>Deborah Meuli</a:t>
            </a:r>
          </a:p>
          <a:p>
            <a:r>
              <a:rPr lang="it-IT" sz="1200" dirty="0">
                <a:latin typeface="Gill Sans MT" panose="020B0502020104020203" pitchFamily="34" charset="0"/>
              </a:rPr>
              <a:t>(843) 822-0133</a:t>
            </a:r>
          </a:p>
          <a:p>
            <a:r>
              <a:rPr lang="it-IT" sz="1200" dirty="0">
                <a:latin typeface="Gill Sans MT" panose="020B0502020104020203" pitchFamily="34" charset="0"/>
              </a:rPr>
              <a:t>dmeuli@comcast.net</a:t>
            </a:r>
            <a:endParaRPr lang="en-US" sz="1100" dirty="0">
              <a:latin typeface="Gill Sans MT" panose="020B0502020104020203" pitchFamily="34" charset="0"/>
            </a:endParaRPr>
          </a:p>
        </p:txBody>
      </p:sp>
      <p:sp>
        <p:nvSpPr>
          <p:cNvPr id="18" name="Rectangle 17"/>
          <p:cNvSpPr/>
          <p:nvPr/>
        </p:nvSpPr>
        <p:spPr>
          <a:xfrm>
            <a:off x="382148" y="9837297"/>
            <a:ext cx="5349657" cy="222690"/>
          </a:xfrm>
          <a:prstGeom prst="rect">
            <a:avLst/>
          </a:prstGeom>
        </p:spPr>
        <p:txBody>
          <a:bodyPr wrap="square">
            <a:spAutoFit/>
          </a:bodyPr>
          <a:lstStyle/>
          <a:p>
            <a:pPr algn="ctr"/>
            <a:r>
              <a:rPr lang="en-US" sz="800" dirty="0" err="1">
                <a:latin typeface="Gill Sans MT" panose="020B0502020104020203" pitchFamily="34" charset="0"/>
              </a:rPr>
              <a:t>LifeTree</a:t>
            </a:r>
            <a:r>
              <a:rPr lang="en-US" sz="800" dirty="0">
                <a:latin typeface="Gill Sans MT" panose="020B0502020104020203" pitchFamily="34" charset="0"/>
              </a:rPr>
              <a:t> Real Estate, LLC | 3094 Hwy 17 North | Mt. Pleasant, SC 29466 | www.lifetreerealestate.com</a:t>
            </a:r>
            <a:endParaRPr lang="en-US" sz="700" dirty="0">
              <a:latin typeface="Gill Sans MT" panose="020B0502020104020203" pitchFamily="34" charset="0"/>
            </a:endParaRPr>
          </a:p>
        </p:txBody>
      </p:sp>
      <p:pic>
        <p:nvPicPr>
          <p:cNvPr id="2" name="Picture 1"/>
          <p:cNvPicPr>
            <a:picLocks noChangeAspect="1"/>
          </p:cNvPicPr>
          <p:nvPr/>
        </p:nvPicPr>
        <p:blipFill>
          <a:blip r:embed="rId4">
            <a:extLst>
              <a:ext uri="{28A0092B-C50C-407E-A947-70E740481C1C}">
                <a14:useLocalDpi xmlns:a14="http://schemas.microsoft.com/office/drawing/2010/main" val="0"/>
              </a:ext>
            </a:extLst>
          </a:blip>
          <a:srcRect/>
          <a:stretch/>
        </p:blipFill>
        <p:spPr>
          <a:xfrm>
            <a:off x="6097539" y="4344131"/>
            <a:ext cx="2057400" cy="1364743"/>
          </a:xfrm>
          <a:prstGeom prst="rect">
            <a:avLst/>
          </a:prstGeom>
          <a:ln>
            <a:solidFill>
              <a:srgbClr val="030104"/>
            </a:solidFill>
          </a:ln>
          <a:effectLst>
            <a:outerShdw blurRad="63500" sx="102000" sy="102000" algn="ctr" rotWithShape="0">
              <a:prstClr val="black">
                <a:alpha val="40000"/>
              </a:prstClr>
            </a:outerShdw>
          </a:effectLst>
        </p:spPr>
      </p:pic>
      <p:pic>
        <p:nvPicPr>
          <p:cNvPr id="26" name="Picture 25"/>
          <p:cNvPicPr>
            <a:picLocks noChangeAspect="1"/>
          </p:cNvPicPr>
          <p:nvPr/>
        </p:nvPicPr>
        <p:blipFill>
          <a:blip r:embed="rId5">
            <a:extLst>
              <a:ext uri="{28A0092B-C50C-407E-A947-70E740481C1C}">
                <a14:useLocalDpi xmlns:a14="http://schemas.microsoft.com/office/drawing/2010/main" val="0"/>
              </a:ext>
            </a:extLst>
          </a:blip>
          <a:srcRect/>
          <a:stretch/>
        </p:blipFill>
        <p:spPr>
          <a:xfrm>
            <a:off x="6097539" y="5784012"/>
            <a:ext cx="2057400" cy="1344169"/>
          </a:xfrm>
          <a:prstGeom prst="rect">
            <a:avLst/>
          </a:prstGeom>
          <a:ln>
            <a:solidFill>
              <a:srgbClr val="030104"/>
            </a:solidFill>
          </a:ln>
          <a:effectLst>
            <a:outerShdw blurRad="63500" sx="102000" sy="102000" algn="ctr" rotWithShape="0">
              <a:prstClr val="black">
                <a:alpha val="40000"/>
              </a:prstClr>
            </a:outerShdw>
          </a:effectLst>
        </p:spPr>
      </p:pic>
      <p:pic>
        <p:nvPicPr>
          <p:cNvPr id="24" name="Picture 23"/>
          <p:cNvPicPr>
            <a:picLocks noChangeAspect="1"/>
          </p:cNvPicPr>
          <p:nvPr/>
        </p:nvPicPr>
        <p:blipFill>
          <a:blip r:embed="rId6">
            <a:extLst>
              <a:ext uri="{28A0092B-C50C-407E-A947-70E740481C1C}">
                <a14:useLocalDpi xmlns:a14="http://schemas.microsoft.com/office/drawing/2010/main" val="0"/>
              </a:ext>
            </a:extLst>
          </a:blip>
          <a:srcRect/>
          <a:stretch/>
        </p:blipFill>
        <p:spPr>
          <a:xfrm>
            <a:off x="6097539" y="65640"/>
            <a:ext cx="2057400" cy="1364742"/>
          </a:xfrm>
          <a:prstGeom prst="rect">
            <a:avLst/>
          </a:prstGeom>
          <a:ln>
            <a:solidFill>
              <a:srgbClr val="030104"/>
            </a:solidFill>
          </a:ln>
          <a:effectLst>
            <a:outerShdw blurRad="63500" sx="102000" sy="102000" algn="ctr" rotWithShape="0">
              <a:prstClr val="black">
                <a:alpha val="40000"/>
              </a:prstClr>
            </a:outerShdw>
          </a:effectLst>
        </p:spPr>
      </p:pic>
      <p:sp>
        <p:nvSpPr>
          <p:cNvPr id="6" name="Rectangle 5"/>
          <p:cNvSpPr/>
          <p:nvPr/>
        </p:nvSpPr>
        <p:spPr>
          <a:xfrm>
            <a:off x="74661" y="4924774"/>
            <a:ext cx="5964631" cy="4039567"/>
          </a:xfrm>
          <a:prstGeom prst="rect">
            <a:avLst/>
          </a:prstGeom>
        </p:spPr>
        <p:txBody>
          <a:bodyPr wrap="square">
            <a:spAutoFit/>
          </a:bodyPr>
          <a:lstStyle/>
          <a:p>
            <a:pPr algn="ctr"/>
            <a:r>
              <a:rPr lang="en-US" sz="950" b="1" dirty="0">
                <a:latin typeface="Gill Sans Nova Light" panose="020B0302020104020203" pitchFamily="34" charset="0"/>
              </a:rPr>
              <a:t>Welcome to one of the best homes that Whispering Marsh/Dunes West has to offer. From the brick front porch to the oversized, fenced lot (which backs up to the marsh as well as POA green space,) this home offers all you hope to find when looking for your new home. The home has been tastefully appointed with upgrades throughout including new water resistant laminate flooring on main level, shiplap focal wall surrounding the gas log fireplace, new windows added and new higher-end lighting features throughout the home. The updated kitchen features white subway tiled backsplash, newly installed, high end, stainless steel Thor appliances including convection oven, microwave drawer, hood and cooktop. (Buyer gets to choose, gas or electric? Electric cooktop is featured currently but gas line hookup is installed and ready for the conversion. Thor 6 burner </a:t>
            </a:r>
            <a:r>
              <a:rPr lang="en-US" sz="950" b="1" dirty="0" err="1">
                <a:latin typeface="Gill Sans Nova Light" panose="020B0302020104020203" pitchFamily="34" charset="0"/>
              </a:rPr>
              <a:t>gascooktop</a:t>
            </a:r>
            <a:r>
              <a:rPr lang="en-US" sz="950" b="1" dirty="0">
                <a:latin typeface="Gill Sans Nova Light" panose="020B0302020104020203" pitchFamily="34" charset="0"/>
              </a:rPr>
              <a:t> to convey.) The large breakfast and eating area overlook the oversized, screened back porch, deck (with gas grill hookup) and large backyard for some of the most amazing marsh and sunset views. The main living area also includes a separate dining area with chair-rail, tray ceiling and heavy crown </a:t>
            </a:r>
            <a:r>
              <a:rPr lang="en-US" sz="950" b="1" dirty="0" err="1">
                <a:latin typeface="Gill Sans Nova Light" panose="020B0302020104020203" pitchFamily="34" charset="0"/>
              </a:rPr>
              <a:t>moulding</a:t>
            </a:r>
            <a:r>
              <a:rPr lang="en-US" sz="950" b="1" dirty="0">
                <a:latin typeface="Gill Sans Nova Light" panose="020B0302020104020203" pitchFamily="34" charset="0"/>
              </a:rPr>
              <a:t>, an updated office area that features crown </a:t>
            </a:r>
            <a:r>
              <a:rPr lang="en-US" sz="950" b="1" dirty="0" err="1">
                <a:latin typeface="Gill Sans Nova Light" panose="020B0302020104020203" pitchFamily="34" charset="0"/>
              </a:rPr>
              <a:t>moulding</a:t>
            </a:r>
            <a:r>
              <a:rPr lang="en-US" sz="950" b="1" dirty="0">
                <a:latin typeface="Gill Sans Nova Light" panose="020B0302020104020203" pitchFamily="34" charset="0"/>
              </a:rPr>
              <a:t> and </a:t>
            </a:r>
            <a:r>
              <a:rPr lang="en-US" sz="950" b="1" dirty="0" err="1">
                <a:latin typeface="Gill Sans Nova Light" panose="020B0302020104020203" pitchFamily="34" charset="0"/>
              </a:rPr>
              <a:t>french</a:t>
            </a:r>
            <a:r>
              <a:rPr lang="en-US" sz="950" b="1" dirty="0">
                <a:latin typeface="Gill Sans Nova Light" panose="020B0302020104020203" pitchFamily="34" charset="0"/>
              </a:rPr>
              <a:t> doors to close for privacy. The main level also features powder room (upgraded walls featuring board and batten), a large walk-in closet under stairs, (be sure to look at the closet within the closet) main floor laundry room, additional storage room under stairs and walk-in pantry. All bedrooms are located on the 2nd level. The primary suite is oversized and leads to an updated ensuite featuring an amazing walk-in closet, new </a:t>
            </a:r>
            <a:r>
              <a:rPr lang="en-US" sz="950" b="1" dirty="0" err="1">
                <a:latin typeface="Gill Sans Nova Light" panose="020B0302020104020203" pitchFamily="34" charset="0"/>
              </a:rPr>
              <a:t>shiplapped</a:t>
            </a:r>
            <a:r>
              <a:rPr lang="en-US" sz="950" b="1" dirty="0">
                <a:latin typeface="Gill Sans Nova Light" panose="020B0302020104020203" pitchFamily="34" charset="0"/>
              </a:rPr>
              <a:t> wall, lighting and mirrors and great counter space with a new double sink vanity. New tile, large soaking tub, huge glass shower and separate water closet makes this ensuite extra special. The secondary bedrooms are also oversized and have great closet space. Two of the four bedrooms feature their own large bathrooms and grand closets. The added flex space is currently staged as the 5th bedroom, but would be great for a teen hang out room, media room, children's playroom, craft room, or man-cave/she space. This home offers all of these features and sits on a marsh-front lot, has a large two car garage complete with built-in shelves and added water line for a secondary refrigerator for garage, as well as all new nest doorbell and thermostats, a tankless water heater and LED lighting throughout...it is a home that is sure to please even the most savvy of buyers!</a:t>
            </a:r>
          </a:p>
          <a:p>
            <a:pPr algn="ctr"/>
            <a:r>
              <a:rPr lang="en-US" sz="950" b="1" dirty="0">
                <a:latin typeface="Gill Sans Nova Light" panose="020B0302020104020203" pitchFamily="34" charset="0"/>
              </a:rPr>
              <a:t>Dunes West is a 24 hour gated community (attendant always on duty) and offers residents a Club Membership for an additional fee that includes access to multiple pools, a waterslide, crabbing dock, boat ramp/landing, multiple tennis courts, and exercise facility. Golf course membership and boat storage are all available for an additional fee. Make your appointment to view this spectacular home today!!</a:t>
            </a:r>
          </a:p>
        </p:txBody>
      </p:sp>
      <p:pic>
        <p:nvPicPr>
          <p:cNvPr id="21" name="Picture 20">
            <a:extLst>
              <a:ext uri="{FF2B5EF4-FFF2-40B4-BE49-F238E27FC236}">
                <a16:creationId xmlns:a16="http://schemas.microsoft.com/office/drawing/2014/main" id="{8CC99F5C-1384-4280-B353-EB6A11E8D073}"/>
              </a:ext>
            </a:extLst>
          </p:cNvPr>
          <p:cNvPicPr>
            <a:picLocks noChangeAspect="1"/>
          </p:cNvPicPr>
          <p:nvPr/>
        </p:nvPicPr>
        <p:blipFill>
          <a:blip r:embed="rId7">
            <a:extLst>
              <a:ext uri="{28A0092B-C50C-407E-A947-70E740481C1C}">
                <a14:useLocalDpi xmlns:a14="http://schemas.microsoft.com/office/drawing/2010/main" val="0"/>
              </a:ext>
            </a:extLst>
          </a:blip>
          <a:srcRect/>
          <a:stretch/>
        </p:blipFill>
        <p:spPr>
          <a:xfrm>
            <a:off x="6097539" y="2924826"/>
            <a:ext cx="2057400" cy="1344169"/>
          </a:xfrm>
          <a:prstGeom prst="rect">
            <a:avLst/>
          </a:prstGeom>
          <a:ln>
            <a:solidFill>
              <a:srgbClr val="030104"/>
            </a:solidFill>
          </a:ln>
          <a:effectLst>
            <a:outerShdw blurRad="63500" sx="102000" sy="102000" algn="ctr" rotWithShape="0">
              <a:prstClr val="black">
                <a:alpha val="40000"/>
              </a:prstClr>
            </a:outerShdw>
          </a:effectLst>
        </p:spPr>
      </p:pic>
      <p:pic>
        <p:nvPicPr>
          <p:cNvPr id="29" name="Picture 28">
            <a:extLst>
              <a:ext uri="{FF2B5EF4-FFF2-40B4-BE49-F238E27FC236}">
                <a16:creationId xmlns:a16="http://schemas.microsoft.com/office/drawing/2014/main" id="{0A65F88F-445A-410D-B291-00CF03239C6A}"/>
              </a:ext>
            </a:extLst>
          </p:cNvPr>
          <p:cNvPicPr>
            <a:picLocks noChangeAspect="1"/>
          </p:cNvPicPr>
          <p:nvPr/>
        </p:nvPicPr>
        <p:blipFill>
          <a:blip r:embed="rId8">
            <a:extLst>
              <a:ext uri="{28A0092B-C50C-407E-A947-70E740481C1C}">
                <a14:useLocalDpi xmlns:a14="http://schemas.microsoft.com/office/drawing/2010/main" val="0"/>
              </a:ext>
            </a:extLst>
          </a:blip>
          <a:srcRect/>
          <a:stretch/>
        </p:blipFill>
        <p:spPr>
          <a:xfrm>
            <a:off x="6097539" y="1505520"/>
            <a:ext cx="2057400" cy="1344168"/>
          </a:xfrm>
          <a:prstGeom prst="rect">
            <a:avLst/>
          </a:prstGeom>
          <a:ln>
            <a:solidFill>
              <a:srgbClr val="030104"/>
            </a:solidFill>
          </a:ln>
          <a:effectLst>
            <a:outerShdw blurRad="63500" sx="102000" sy="102000" algn="ctr" rotWithShape="0">
              <a:prstClr val="black">
                <a:alpha val="40000"/>
              </a:prstClr>
            </a:outerShdw>
          </a:effectLst>
        </p:spPr>
      </p:pic>
      <p:pic>
        <p:nvPicPr>
          <p:cNvPr id="31" name="Picture 30">
            <a:extLst>
              <a:ext uri="{FF2B5EF4-FFF2-40B4-BE49-F238E27FC236}">
                <a16:creationId xmlns:a16="http://schemas.microsoft.com/office/drawing/2014/main" id="{3F2D6A15-436F-43F3-89B1-69A947BFE05E}"/>
              </a:ext>
            </a:extLst>
          </p:cNvPr>
          <p:cNvPicPr>
            <a:picLocks noChangeAspect="1"/>
          </p:cNvPicPr>
          <p:nvPr/>
        </p:nvPicPr>
        <p:blipFill>
          <a:blip r:embed="rId9">
            <a:extLst>
              <a:ext uri="{28A0092B-C50C-407E-A947-70E740481C1C}">
                <a14:useLocalDpi xmlns:a14="http://schemas.microsoft.com/office/drawing/2010/main" val="0"/>
              </a:ext>
            </a:extLst>
          </a:blip>
          <a:srcRect/>
          <a:stretch/>
        </p:blipFill>
        <p:spPr>
          <a:xfrm>
            <a:off x="6097539" y="7203316"/>
            <a:ext cx="2057400" cy="1344168"/>
          </a:xfrm>
          <a:prstGeom prst="rect">
            <a:avLst/>
          </a:prstGeom>
          <a:ln>
            <a:solidFill>
              <a:srgbClr val="030104"/>
            </a:solidFill>
          </a:ln>
          <a:effectLst>
            <a:outerShdw blurRad="63500" sx="102000" sy="102000" algn="ctr" rotWithShape="0">
              <a:prstClr val="black">
                <a:alpha val="40000"/>
              </a:prstClr>
            </a:outerShdw>
          </a:effectLst>
        </p:spPr>
      </p:pic>
      <p:grpSp>
        <p:nvGrpSpPr>
          <p:cNvPr id="11" name="Group 10">
            <a:extLst>
              <a:ext uri="{FF2B5EF4-FFF2-40B4-BE49-F238E27FC236}">
                <a16:creationId xmlns:a16="http://schemas.microsoft.com/office/drawing/2014/main" id="{96D5B3FB-10EE-7F2E-FDA2-60578C0966C5}"/>
              </a:ext>
            </a:extLst>
          </p:cNvPr>
          <p:cNvGrpSpPr/>
          <p:nvPr/>
        </p:nvGrpSpPr>
        <p:grpSpPr>
          <a:xfrm>
            <a:off x="382148" y="9144124"/>
            <a:ext cx="5349657" cy="646331"/>
            <a:chOff x="143795" y="9144123"/>
            <a:chExt cx="5349657" cy="646331"/>
          </a:xfrm>
        </p:grpSpPr>
        <p:pic>
          <p:nvPicPr>
            <p:cNvPr id="19" name="Picture 18"/>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4863149" y="9152137"/>
              <a:ext cx="630303" cy="630303"/>
            </a:xfrm>
            <a:prstGeom prst="rect">
              <a:avLst/>
            </a:prstGeom>
          </p:spPr>
        </p:pic>
        <p:sp>
          <p:nvSpPr>
            <p:cNvPr id="22" name="Rectangle 21"/>
            <p:cNvSpPr/>
            <p:nvPr/>
          </p:nvSpPr>
          <p:spPr>
            <a:xfrm>
              <a:off x="878039" y="9144123"/>
              <a:ext cx="3681244" cy="646331"/>
            </a:xfrm>
            <a:prstGeom prst="rect">
              <a:avLst/>
            </a:prstGeom>
          </p:spPr>
          <p:txBody>
            <a:bodyPr wrap="square">
              <a:spAutoFit/>
            </a:bodyPr>
            <a:lstStyle/>
            <a:p>
              <a:pPr algn="ctr"/>
              <a:r>
                <a:rPr lang="it-IT" sz="1200" b="1" dirty="0">
                  <a:latin typeface="Gill Sans MT" panose="020B0502020104020203" pitchFamily="34" charset="0"/>
                </a:rPr>
                <a:t>Wendy Deitsch</a:t>
              </a:r>
            </a:p>
            <a:p>
              <a:pPr algn="ctr"/>
              <a:r>
                <a:rPr lang="it-IT" sz="1200" dirty="0">
                  <a:latin typeface="Gill Sans MT" panose="020B0502020104020203" pitchFamily="34" charset="0"/>
                </a:rPr>
                <a:t>843-270-0433</a:t>
              </a:r>
            </a:p>
            <a:p>
              <a:pPr algn="ctr"/>
              <a:r>
                <a:rPr lang="it-IT" sz="1200" dirty="0">
                  <a:latin typeface="Gill Sans MT" panose="020B0502020104020203" pitchFamily="34" charset="0"/>
                </a:rPr>
                <a:t>wendy@lifetreerealestate.com</a:t>
              </a:r>
              <a:endParaRPr lang="en-US" sz="1100" dirty="0">
                <a:latin typeface="Gill Sans MT" panose="020B0502020104020203" pitchFamily="34" charset="0"/>
              </a:endParaRPr>
            </a:p>
          </p:txBody>
        </p:sp>
        <p:pic>
          <p:nvPicPr>
            <p:cNvPr id="10" name="Picture 9">
              <a:extLst>
                <a:ext uri="{FF2B5EF4-FFF2-40B4-BE49-F238E27FC236}">
                  <a16:creationId xmlns:a16="http://schemas.microsoft.com/office/drawing/2014/main" id="{139E2C65-9FBB-C488-C3FD-69912A163F35}"/>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143795" y="9152137"/>
              <a:ext cx="430378" cy="630303"/>
            </a:xfrm>
            <a:prstGeom prst="rect">
              <a:avLst/>
            </a:prstGeom>
          </p:spPr>
        </p:pic>
      </p:grpSp>
    </p:spTree>
    <p:extLst>
      <p:ext uri="{BB962C8B-B14F-4D97-AF65-F5344CB8AC3E}">
        <p14:creationId xmlns:p14="http://schemas.microsoft.com/office/powerpoint/2010/main" val="125793818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docProps/app.xml><?xml version="1.0" encoding="utf-8"?>
<Properties xmlns="http://schemas.openxmlformats.org/officeDocument/2006/extended-properties" xmlns:vt="http://schemas.openxmlformats.org/officeDocument/2006/docPropsVTypes">
  <Template>Office Theme</Template>
  <TotalTime>225</TotalTime>
  <Words>620</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Calibri</vt:lpstr>
      <vt:lpstr>Calibri Light</vt:lpstr>
      <vt:lpstr>Gill Sans MT</vt:lpstr>
      <vt:lpstr>Gill Sans Nova</vt:lpstr>
      <vt:lpstr>Gill Sans Nova Light</vt:lpstr>
      <vt:lpstr>Office Theme</vt:lpstr>
      <vt:lpstr>AMAZING HOME IN GATED DUNES WEST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StunningViews of the Ravenel Bridge &amp; Cooper River! </dc:title>
  <dc:creator>A. Thomas Price</dc:creator>
  <cp:lastModifiedBy>A. Thomas Price</cp:lastModifiedBy>
  <cp:revision>34</cp:revision>
  <dcterms:created xsi:type="dcterms:W3CDTF">2016-05-18T11:56:17Z</dcterms:created>
  <dcterms:modified xsi:type="dcterms:W3CDTF">2023-01-13T12:25:11Z</dcterms:modified>
</cp:coreProperties>
</file>