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76" d="100"/>
          <a:sy n="76" d="100"/>
        </p:scale>
        <p:origin x="3546" y="114"/>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10/16/2025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10/16/2025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10/16/2025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10/16/2025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10/16/2025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10/16/2025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10/16/2025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10/16/2025</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pn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8229600" cy="1219200"/>
          </a:xfrm>
          <a:gradFill flip="none" rotWithShape="1">
            <a:gsLst>
              <a:gs pos="0">
                <a:schemeClr val="tx2"/>
              </a:gs>
              <a:gs pos="100000">
                <a:schemeClr val="bg1"/>
              </a:gs>
            </a:gsLst>
            <a:lin ang="5400000" scaled="1"/>
            <a:tileRect/>
          </a:gradFill>
        </p:spPr>
        <p:txBody>
          <a:bodyPr>
            <a:noAutofit/>
          </a:bodyPr>
          <a:lstStyle/>
          <a:p>
            <a:r>
              <a:rPr lang="en-US" sz="2500" b="1" i="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One Block From Historic Summerville Town Square</a:t>
            </a:r>
          </a:p>
        </p:txBody>
      </p:sp>
      <p:sp>
        <p:nvSpPr>
          <p:cNvPr id="4" name="Rectangle 3"/>
          <p:cNvSpPr/>
          <p:nvPr/>
        </p:nvSpPr>
        <p:spPr>
          <a:xfrm>
            <a:off x="70988" y="4490247"/>
            <a:ext cx="8087625" cy="3693319"/>
          </a:xfrm>
          <a:prstGeom prst="rect">
            <a:avLst/>
          </a:prstGeom>
        </p:spPr>
        <p:txBody>
          <a:bodyPr wrap="square" anchor="ctr">
            <a:spAutoFit/>
          </a:bodyPr>
          <a:lstStyle/>
          <a:p>
            <a:pPr algn="ctr"/>
            <a:r>
              <a:rPr lang="en-US" sz="1300" dirty="0">
                <a:solidFill>
                  <a:schemeClr val="tx2"/>
                </a:solidFill>
                <a:latin typeface="Arial" panose="020B0604020202020204" pitchFamily="34" charset="0"/>
                <a:cs typeface="Arial" panose="020B0604020202020204" pitchFamily="34" charset="0"/>
              </a:rPr>
              <a:t>Discover the perfect blend of modern comfort and small-town charm in this beautiful four-bedroom, four-bath, 3,000 square foot home, located just a block and a half from the heart of downtown Summerville. This prime location puts you right in the middle of all the action, with over 20 restaurants and bars, boutique shops, bakeries, and a community theater all within an easy quarter-mile walk. Immaculate move-in condition with no work to do! Enjoy the vibrant local scene with events like the popular Third Thursday, the annual </a:t>
            </a:r>
            <a:r>
              <a:rPr lang="en-US" sz="1300" dirty="0" err="1">
                <a:solidFill>
                  <a:schemeClr val="tx2"/>
                </a:solidFill>
                <a:latin typeface="Arial" panose="020B0604020202020204" pitchFamily="34" charset="0"/>
                <a:cs typeface="Arial" panose="020B0604020202020204" pitchFamily="34" charset="0"/>
              </a:rPr>
              <a:t>Flowertown</a:t>
            </a:r>
            <a:r>
              <a:rPr lang="en-US" sz="1300" dirty="0">
                <a:solidFill>
                  <a:schemeClr val="tx2"/>
                </a:solidFill>
                <a:latin typeface="Arial" panose="020B0604020202020204" pitchFamily="34" charset="0"/>
                <a:cs typeface="Arial" panose="020B0604020202020204" pitchFamily="34" charset="0"/>
              </a:rPr>
              <a:t> Festival, concerts in the square, running events and the weekly Saturday morning farmers market. Forget the car and embrace a walkable lifestyle, where you can sip coffee on your front porch before strolling downtown to meet friends or grab dinner.</a:t>
            </a:r>
          </a:p>
          <a:p>
            <a:pPr algn="ctr"/>
            <a:endParaRPr lang="en-US" sz="1300" dirty="0">
              <a:solidFill>
                <a:schemeClr val="tx2"/>
              </a:solidFill>
              <a:latin typeface="Arial" panose="020B0604020202020204" pitchFamily="34" charset="0"/>
              <a:cs typeface="Arial" panose="020B0604020202020204" pitchFamily="34" charset="0"/>
            </a:endParaRPr>
          </a:p>
          <a:p>
            <a:pPr algn="ctr"/>
            <a:r>
              <a:rPr lang="en-US" sz="1300" dirty="0">
                <a:solidFill>
                  <a:schemeClr val="tx2"/>
                </a:solidFill>
                <a:latin typeface="Arial" panose="020B0604020202020204" pitchFamily="34" charset="0"/>
                <a:cs typeface="Arial" panose="020B0604020202020204" pitchFamily="34" charset="0"/>
              </a:rPr>
              <a:t>Step inside this stunning home, which underwent a full renovation in 2017, to find an open and inviting floor plan. The gleaming wood floors stretch throughout the entire house, leading you to a spacious, modern kitchen with a massive pantry, perfect for any home chef. The four generous bedrooms and four full baths provide plenty of space and privacy for family and guests. The office, with its own full bath, could be a fifth bedroom if needed. The living area flows seamlessly to a large screened-in porch, creating an ideal space for relaxing or entertaining. This overlooks a huge patio with a fire pit and a nearly half-acre, fully fenced backyard, offering a private oasis for outdoor gatherings, gardening, or simply unwinding. There is a large two-car detached garage in the backyard that is perfect for storage. This isn't just a house, it's a gateway to the Summerville lifestyle. Don't miss your chance to own a piece of this vibrant community!!</a:t>
            </a:r>
          </a:p>
        </p:txBody>
      </p:sp>
      <p:sp>
        <p:nvSpPr>
          <p:cNvPr id="5" name="Text Box 3"/>
          <p:cNvSpPr txBox="1">
            <a:spLocks noChangeArrowheads="1"/>
          </p:cNvSpPr>
          <p:nvPr/>
        </p:nvSpPr>
        <p:spPr bwMode="auto">
          <a:xfrm>
            <a:off x="2797138" y="9067800"/>
            <a:ext cx="2624212"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algn="ctr" defTabSz="914400" fontAlgn="base">
              <a:spcBef>
                <a:spcPct val="0"/>
              </a:spcBef>
              <a:spcAft>
                <a:spcPct val="0"/>
              </a:spcAft>
            </a:pPr>
            <a:r>
              <a:rPr lang="en-US" altLang="en-US" sz="1000" b="1" dirty="0">
                <a:solidFill>
                  <a:schemeClr val="tx2"/>
                </a:solidFill>
                <a:latin typeface="Arial" pitchFamily="34" charset="0"/>
                <a:cs typeface="Arial" pitchFamily="34" charset="0"/>
              </a:rPr>
              <a:t>Larry &amp; Kathy Mazalatis</a:t>
            </a:r>
          </a:p>
          <a:p>
            <a:pPr algn="ctr" defTabSz="914400" fontAlgn="base">
              <a:spcBef>
                <a:spcPct val="0"/>
              </a:spcBef>
              <a:spcAft>
                <a:spcPct val="0"/>
              </a:spcAft>
            </a:pPr>
            <a:endParaRPr lang="en-US" altLang="en-US" sz="1000" dirty="0">
              <a:solidFill>
                <a:schemeClr val="tx2"/>
              </a:solidFill>
              <a:latin typeface="Arial" pitchFamily="34" charset="0"/>
              <a:cs typeface="Arial" pitchFamily="34" charset="0"/>
            </a:endParaRPr>
          </a:p>
          <a:p>
            <a:pPr algn="ctr" defTabSz="914400" fontAlgn="base">
              <a:spcBef>
                <a:spcPct val="0"/>
              </a:spcBef>
              <a:spcAft>
                <a:spcPct val="0"/>
              </a:spcAft>
            </a:pPr>
            <a:r>
              <a:rPr lang="en-US" altLang="en-US" sz="1000" dirty="0">
                <a:solidFill>
                  <a:schemeClr val="tx2"/>
                </a:solidFill>
                <a:latin typeface="Arial" pitchFamily="34" charset="0"/>
                <a:cs typeface="Arial" pitchFamily="34" charset="0"/>
              </a:rPr>
              <a:t>Larry Cell 843-693-0529</a:t>
            </a:r>
          </a:p>
          <a:p>
            <a:pPr algn="ctr" defTabSz="914400" fontAlgn="base">
              <a:spcBef>
                <a:spcPct val="0"/>
              </a:spcBef>
              <a:spcAft>
                <a:spcPct val="0"/>
              </a:spcAft>
            </a:pPr>
            <a:r>
              <a:rPr lang="en-US" altLang="en-US" sz="1000" dirty="0">
                <a:solidFill>
                  <a:schemeClr val="tx2"/>
                </a:solidFill>
                <a:latin typeface="Arial" pitchFamily="34" charset="0"/>
                <a:cs typeface="Arial" pitchFamily="34" charset="0"/>
              </a:rPr>
              <a:t>Kathy Cell 843-693-0159</a:t>
            </a:r>
          </a:p>
          <a:p>
            <a:pPr algn="ctr" defTabSz="914400" fontAlgn="base">
              <a:spcBef>
                <a:spcPct val="0"/>
              </a:spcBef>
              <a:spcAft>
                <a:spcPct val="0"/>
              </a:spcAft>
            </a:pPr>
            <a:r>
              <a:rPr lang="en-US" altLang="en-US" sz="1000" dirty="0">
                <a:solidFill>
                  <a:schemeClr val="tx2"/>
                </a:solidFill>
                <a:latin typeface="Arial" pitchFamily="34" charset="0"/>
                <a:cs typeface="Arial" pitchFamily="34" charset="0"/>
              </a:rPr>
              <a:t>mazteamrealty@gmail.com</a:t>
            </a:r>
            <a:endParaRPr lang="en-US" altLang="en-US" sz="1800" dirty="0">
              <a:solidFill>
                <a:schemeClr val="tx2"/>
              </a:solidFill>
              <a:latin typeface="Arial" pitchFamily="34" charset="0"/>
              <a:cs typeface="Arial" pitchFamily="34" charset="0"/>
            </a:endParaRPr>
          </a:p>
        </p:txBody>
      </p:sp>
      <p:sp>
        <p:nvSpPr>
          <p:cNvPr id="6" name="Text Box 4"/>
          <p:cNvSpPr txBox="1">
            <a:spLocks noChangeArrowheads="1"/>
          </p:cNvSpPr>
          <p:nvPr/>
        </p:nvSpPr>
        <p:spPr bwMode="auto">
          <a:xfrm>
            <a:off x="218282" y="9888538"/>
            <a:ext cx="7781924" cy="246063"/>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algn="ctr" defTabSz="914400" fontAlgn="base">
              <a:spcBef>
                <a:spcPct val="0"/>
              </a:spcBef>
              <a:spcAft>
                <a:spcPct val="0"/>
              </a:spcAft>
            </a:pPr>
            <a:r>
              <a:rPr lang="en-US" altLang="en-US" sz="600" dirty="0">
                <a:solidFill>
                  <a:schemeClr val="tx2"/>
                </a:solidFill>
                <a:latin typeface="Arial" pitchFamily="34" charset="0"/>
                <a:cs typeface="Arial" pitchFamily="34" charset="0"/>
              </a:rPr>
              <a:t>AGENTOWNED REALTY | 1800 TROLLEY RD | SUMMERVILLE, SC 29485</a:t>
            </a:r>
            <a:endParaRPr lang="en-US" altLang="en-US" sz="1400" dirty="0">
              <a:solidFill>
                <a:schemeClr val="tx2"/>
              </a:solidFill>
              <a:latin typeface="Arial" pitchFamily="34" charset="0"/>
              <a:cs typeface="Arial" pitchFamily="34" charset="0"/>
            </a:endParaRPr>
          </a:p>
        </p:txBody>
      </p:sp>
      <p:pic>
        <p:nvPicPr>
          <p:cNvPr id="1029" name="Picture 5" descr="Agent Office Lo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22659" y="9240519"/>
            <a:ext cx="1144092" cy="52387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8C8681"/>
                  </a:outerShdw>
                </a:effectLst>
              </a14:hiddenEffects>
            </a:ext>
          </a:extLst>
        </p:spPr>
      </p:pic>
      <p:pic>
        <p:nvPicPr>
          <p:cNvPr id="1037" name="Picture 1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p:blipFill>
        <p:spPr bwMode="auto">
          <a:xfrm>
            <a:off x="4182890" y="968250"/>
            <a:ext cx="3825765" cy="255051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FFFFFE"/>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8" name="Text Box 15"/>
          <p:cNvSpPr txBox="1">
            <a:spLocks noChangeArrowheads="1"/>
          </p:cNvSpPr>
          <p:nvPr/>
        </p:nvSpPr>
        <p:spPr bwMode="auto">
          <a:xfrm>
            <a:off x="0" y="939419"/>
            <a:ext cx="4173323" cy="260817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ctr" anchorCtr="0" compatLnSpc="1">
            <a:prstTxWarp prst="textNoShape">
              <a:avLst/>
            </a:prstTxWarp>
          </a:bodyPr>
          <a:lstStyle/>
          <a:p>
            <a:pPr algn="ctr" defTabSz="914400" fontAlgn="base">
              <a:spcBef>
                <a:spcPct val="0"/>
              </a:spcBef>
              <a:spcAft>
                <a:spcPct val="0"/>
              </a:spcAft>
            </a:pPr>
            <a:r>
              <a:rPr lang="en-US" sz="2200" b="1" dirty="0">
                <a:solidFill>
                  <a:schemeClr val="tx2"/>
                </a:solidFill>
                <a:latin typeface="Arial" panose="020B0604020202020204" pitchFamily="34" charset="0"/>
                <a:cs typeface="Arial" panose="020B0604020202020204" pitchFamily="34" charset="0"/>
              </a:rPr>
              <a:t>211 E Richardson Avenue</a:t>
            </a:r>
          </a:p>
          <a:p>
            <a:pPr algn="ctr" defTabSz="914400" fontAlgn="base">
              <a:spcBef>
                <a:spcPct val="0"/>
              </a:spcBef>
              <a:spcAft>
                <a:spcPct val="0"/>
              </a:spcAft>
            </a:pPr>
            <a:endParaRPr lang="en-US" dirty="0">
              <a:solidFill>
                <a:schemeClr val="tx2"/>
              </a:solidFill>
              <a:latin typeface="Arial" panose="020B0604020202020204" pitchFamily="34" charset="0"/>
              <a:cs typeface="Arial" panose="020B0604020202020204" pitchFamily="34" charset="0"/>
            </a:endParaRP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Historic District</a:t>
            </a: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Summerville, SC 29483</a:t>
            </a:r>
          </a:p>
          <a:p>
            <a:pPr algn="ctr" defTabSz="914400" fontAlgn="base">
              <a:spcBef>
                <a:spcPct val="0"/>
              </a:spcBef>
              <a:spcAft>
                <a:spcPct val="0"/>
              </a:spcAft>
            </a:pPr>
            <a:endParaRPr lang="en-US" dirty="0">
              <a:solidFill>
                <a:schemeClr val="tx2"/>
              </a:solidFill>
              <a:latin typeface="Arial" panose="020B0604020202020204" pitchFamily="34" charset="0"/>
              <a:cs typeface="Arial" panose="020B0604020202020204" pitchFamily="34" charset="0"/>
            </a:endParaRP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MLS# 25025575</a:t>
            </a: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$1,050,000</a:t>
            </a:r>
          </a:p>
          <a:p>
            <a:pPr algn="ctr" defTabSz="914400" fontAlgn="base">
              <a:spcBef>
                <a:spcPct val="0"/>
              </a:spcBef>
              <a:spcAft>
                <a:spcPct val="0"/>
              </a:spcAft>
            </a:pPr>
            <a:endParaRPr lang="en-US" altLang="en-US" sz="1400" dirty="0">
              <a:solidFill>
                <a:schemeClr val="tx2"/>
              </a:solidFill>
              <a:latin typeface="Arial" panose="020B0604020202020204" pitchFamily="34" charset="0"/>
              <a:cs typeface="Arial" panose="020B0604020202020204" pitchFamily="34" charset="0"/>
            </a:endParaRPr>
          </a:p>
          <a:p>
            <a:pPr algn="ctr" defTabSz="914400" fontAlgn="base">
              <a:spcBef>
                <a:spcPct val="0"/>
              </a:spcBef>
              <a:spcAft>
                <a:spcPct val="0"/>
              </a:spcAft>
            </a:pPr>
            <a:r>
              <a:rPr lang="en-US" altLang="en-US" sz="1400" dirty="0">
                <a:solidFill>
                  <a:schemeClr val="tx2"/>
                </a:solidFill>
                <a:latin typeface="Arial" panose="020B0604020202020204" pitchFamily="34" charset="0"/>
                <a:cs typeface="Arial" panose="020B0604020202020204" pitchFamily="34" charset="0"/>
              </a:rPr>
              <a:t>4 Bedrooms | 4 Baths | 3,000 sf</a:t>
            </a:r>
          </a:p>
        </p:txBody>
      </p:sp>
      <p:pic>
        <p:nvPicPr>
          <p:cNvPr id="30" name="Picture 2">
            <a:extLst>
              <a:ext uri="{FF2B5EF4-FFF2-40B4-BE49-F238E27FC236}">
                <a16:creationId xmlns:a16="http://schemas.microsoft.com/office/drawing/2014/main" id="{9A9D5F2D-AD26-4177-8215-E1725EADD63A}"/>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p:blipFill>
        <p:spPr bwMode="auto">
          <a:xfrm>
            <a:off x="328602" y="9126220"/>
            <a:ext cx="1003300" cy="75247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3" name="Picture 12">
            <a:extLst>
              <a:ext uri="{FF2B5EF4-FFF2-40B4-BE49-F238E27FC236}">
                <a16:creationId xmlns:a16="http://schemas.microsoft.com/office/drawing/2014/main" id="{F94B2AEF-3BFC-497D-87D6-98704547988D}"/>
              </a:ext>
            </a:extLst>
          </p:cNvPr>
          <p:cNvPicPr>
            <a:picLocks/>
          </p:cNvPicPr>
          <p:nvPr/>
        </p:nvPicPr>
        <p:blipFill>
          <a:blip r:embed="rId5" cstate="print">
            <a:extLst>
              <a:ext uri="{28A0092B-C50C-407E-A947-70E740481C1C}">
                <a14:useLocalDpi xmlns:a14="http://schemas.microsoft.com/office/drawing/2010/main" val="0"/>
              </a:ext>
            </a:extLst>
          </a:blip>
          <a:srcRect/>
          <a:stretch/>
        </p:blipFill>
        <p:spPr>
          <a:xfrm>
            <a:off x="224520" y="3648810"/>
            <a:ext cx="1179576" cy="786384"/>
          </a:xfrm>
          <a:prstGeom prst="rect">
            <a:avLst/>
          </a:prstGeom>
        </p:spPr>
      </p:pic>
      <p:pic>
        <p:nvPicPr>
          <p:cNvPr id="15" name="Picture 14">
            <a:extLst>
              <a:ext uri="{FF2B5EF4-FFF2-40B4-BE49-F238E27FC236}">
                <a16:creationId xmlns:a16="http://schemas.microsoft.com/office/drawing/2014/main" id="{FE175707-0FC7-4FF2-A621-5A82F145C1C0}"/>
              </a:ext>
            </a:extLst>
          </p:cNvPr>
          <p:cNvPicPr>
            <a:picLocks/>
          </p:cNvPicPr>
          <p:nvPr/>
        </p:nvPicPr>
        <p:blipFill>
          <a:blip r:embed="rId6" cstate="print">
            <a:extLst>
              <a:ext uri="{28A0092B-C50C-407E-A947-70E740481C1C}">
                <a14:useLocalDpi xmlns:a14="http://schemas.microsoft.com/office/drawing/2010/main" val="0"/>
              </a:ext>
            </a:extLst>
          </a:blip>
          <a:srcRect/>
          <a:stretch/>
        </p:blipFill>
        <p:spPr>
          <a:xfrm>
            <a:off x="1545432" y="3648810"/>
            <a:ext cx="1179576" cy="786384"/>
          </a:xfrm>
          <a:prstGeom prst="rect">
            <a:avLst/>
          </a:prstGeom>
        </p:spPr>
      </p:pic>
      <p:pic>
        <p:nvPicPr>
          <p:cNvPr id="17" name="Picture 16">
            <a:extLst>
              <a:ext uri="{FF2B5EF4-FFF2-40B4-BE49-F238E27FC236}">
                <a16:creationId xmlns:a16="http://schemas.microsoft.com/office/drawing/2014/main" id="{8AF37A2E-965A-48C7-9277-6883BFB889EA}"/>
              </a:ext>
            </a:extLst>
          </p:cNvPr>
          <p:cNvPicPr>
            <a:picLocks/>
          </p:cNvPicPr>
          <p:nvPr/>
        </p:nvPicPr>
        <p:blipFill>
          <a:blip r:embed="rId7" cstate="print">
            <a:extLst>
              <a:ext uri="{28A0092B-C50C-407E-A947-70E740481C1C}">
                <a14:useLocalDpi xmlns:a14="http://schemas.microsoft.com/office/drawing/2010/main" val="0"/>
              </a:ext>
            </a:extLst>
          </a:blip>
          <a:srcRect/>
          <a:stretch/>
        </p:blipFill>
        <p:spPr>
          <a:xfrm>
            <a:off x="2866344" y="3648810"/>
            <a:ext cx="1179576" cy="786384"/>
          </a:xfrm>
          <a:prstGeom prst="rect">
            <a:avLst/>
          </a:prstGeom>
        </p:spPr>
      </p:pic>
      <p:pic>
        <p:nvPicPr>
          <p:cNvPr id="22" name="Picture 21">
            <a:extLst>
              <a:ext uri="{FF2B5EF4-FFF2-40B4-BE49-F238E27FC236}">
                <a16:creationId xmlns:a16="http://schemas.microsoft.com/office/drawing/2014/main" id="{B897FECA-E421-482F-B533-AA35E5D03A1A}"/>
              </a:ext>
            </a:extLst>
          </p:cNvPr>
          <p:cNvPicPr>
            <a:picLocks/>
          </p:cNvPicPr>
          <p:nvPr/>
        </p:nvPicPr>
        <p:blipFill>
          <a:blip r:embed="rId8" cstate="print">
            <a:extLst>
              <a:ext uri="{28A0092B-C50C-407E-A947-70E740481C1C}">
                <a14:useLocalDpi xmlns:a14="http://schemas.microsoft.com/office/drawing/2010/main" val="0"/>
              </a:ext>
            </a:extLst>
          </a:blip>
          <a:srcRect/>
          <a:stretch/>
        </p:blipFill>
        <p:spPr>
          <a:xfrm>
            <a:off x="4187256" y="3648810"/>
            <a:ext cx="1179576" cy="786384"/>
          </a:xfrm>
          <a:prstGeom prst="rect">
            <a:avLst/>
          </a:prstGeom>
        </p:spPr>
      </p:pic>
      <p:pic>
        <p:nvPicPr>
          <p:cNvPr id="31" name="Picture 30">
            <a:extLst>
              <a:ext uri="{FF2B5EF4-FFF2-40B4-BE49-F238E27FC236}">
                <a16:creationId xmlns:a16="http://schemas.microsoft.com/office/drawing/2014/main" id="{AAAC9767-6EE0-4D96-AB51-1671E51241C0}"/>
              </a:ext>
            </a:extLst>
          </p:cNvPr>
          <p:cNvPicPr>
            <a:picLocks/>
          </p:cNvPicPr>
          <p:nvPr/>
        </p:nvPicPr>
        <p:blipFill>
          <a:blip r:embed="rId9" cstate="print">
            <a:extLst>
              <a:ext uri="{28A0092B-C50C-407E-A947-70E740481C1C}">
                <a14:useLocalDpi xmlns:a14="http://schemas.microsoft.com/office/drawing/2010/main" val="0"/>
              </a:ext>
            </a:extLst>
          </a:blip>
          <a:srcRect/>
          <a:stretch/>
        </p:blipFill>
        <p:spPr>
          <a:xfrm>
            <a:off x="5508168" y="3648810"/>
            <a:ext cx="1179576" cy="786384"/>
          </a:xfrm>
          <a:prstGeom prst="rect">
            <a:avLst/>
          </a:prstGeom>
        </p:spPr>
      </p:pic>
      <p:pic>
        <p:nvPicPr>
          <p:cNvPr id="33" name="Picture 32">
            <a:extLst>
              <a:ext uri="{FF2B5EF4-FFF2-40B4-BE49-F238E27FC236}">
                <a16:creationId xmlns:a16="http://schemas.microsoft.com/office/drawing/2014/main" id="{7E649B6F-65B4-42E0-97D6-37EB426064AB}"/>
              </a:ext>
            </a:extLst>
          </p:cNvPr>
          <p:cNvPicPr>
            <a:picLocks/>
          </p:cNvPicPr>
          <p:nvPr/>
        </p:nvPicPr>
        <p:blipFill>
          <a:blip r:embed="rId10" cstate="print">
            <a:extLst>
              <a:ext uri="{28A0092B-C50C-407E-A947-70E740481C1C}">
                <a14:useLocalDpi xmlns:a14="http://schemas.microsoft.com/office/drawing/2010/main" val="0"/>
              </a:ext>
            </a:extLst>
          </a:blip>
          <a:srcRect/>
          <a:stretch/>
        </p:blipFill>
        <p:spPr>
          <a:xfrm>
            <a:off x="6829079" y="3648810"/>
            <a:ext cx="1179576" cy="786384"/>
          </a:xfrm>
          <a:prstGeom prst="rect">
            <a:avLst/>
          </a:prstGeom>
        </p:spPr>
      </p:pic>
      <p:pic>
        <p:nvPicPr>
          <p:cNvPr id="9" name="Picture 8">
            <a:extLst>
              <a:ext uri="{FF2B5EF4-FFF2-40B4-BE49-F238E27FC236}">
                <a16:creationId xmlns:a16="http://schemas.microsoft.com/office/drawing/2014/main" id="{3D43E62E-7812-4D0E-A201-4767FA39C63C}"/>
              </a:ext>
            </a:extLst>
          </p:cNvPr>
          <p:cNvPicPr>
            <a:picLocks/>
          </p:cNvPicPr>
          <p:nvPr/>
        </p:nvPicPr>
        <p:blipFill>
          <a:blip r:embed="rId11" cstate="print">
            <a:extLst>
              <a:ext uri="{28A0092B-C50C-407E-A947-70E740481C1C}">
                <a14:useLocalDpi xmlns:a14="http://schemas.microsoft.com/office/drawing/2010/main" val="0"/>
              </a:ext>
            </a:extLst>
          </a:blip>
          <a:srcRect/>
          <a:stretch/>
        </p:blipFill>
        <p:spPr>
          <a:xfrm>
            <a:off x="6846741" y="8250394"/>
            <a:ext cx="1161914" cy="774608"/>
          </a:xfrm>
          <a:prstGeom prst="rect">
            <a:avLst/>
          </a:prstGeom>
        </p:spPr>
      </p:pic>
      <p:pic>
        <p:nvPicPr>
          <p:cNvPr id="11" name="Picture 10">
            <a:extLst>
              <a:ext uri="{FF2B5EF4-FFF2-40B4-BE49-F238E27FC236}">
                <a16:creationId xmlns:a16="http://schemas.microsoft.com/office/drawing/2014/main" id="{36CF9B15-2E5D-42D5-9E72-FF653A6F3F52}"/>
              </a:ext>
            </a:extLst>
          </p:cNvPr>
          <p:cNvPicPr>
            <a:picLocks/>
          </p:cNvPicPr>
          <p:nvPr/>
        </p:nvPicPr>
        <p:blipFill>
          <a:blip r:embed="rId12" cstate="print">
            <a:extLst>
              <a:ext uri="{28A0092B-C50C-407E-A947-70E740481C1C}">
                <a14:useLocalDpi xmlns:a14="http://schemas.microsoft.com/office/drawing/2010/main" val="0"/>
              </a:ext>
            </a:extLst>
          </a:blip>
          <a:srcRect/>
          <a:stretch/>
        </p:blipFill>
        <p:spPr>
          <a:xfrm>
            <a:off x="5516772" y="8238618"/>
            <a:ext cx="1179576" cy="786384"/>
          </a:xfrm>
          <a:prstGeom prst="rect">
            <a:avLst/>
          </a:prstGeom>
        </p:spPr>
      </p:pic>
      <p:pic>
        <p:nvPicPr>
          <p:cNvPr id="35" name="Picture 34">
            <a:extLst>
              <a:ext uri="{FF2B5EF4-FFF2-40B4-BE49-F238E27FC236}">
                <a16:creationId xmlns:a16="http://schemas.microsoft.com/office/drawing/2014/main" id="{70CF57A3-1E30-4E3D-9013-D5E77D31BE21}"/>
              </a:ext>
            </a:extLst>
          </p:cNvPr>
          <p:cNvPicPr>
            <a:picLocks/>
          </p:cNvPicPr>
          <p:nvPr/>
        </p:nvPicPr>
        <p:blipFill>
          <a:blip r:embed="rId13" cstate="print">
            <a:extLst>
              <a:ext uri="{28A0092B-C50C-407E-A947-70E740481C1C}">
                <a14:useLocalDpi xmlns:a14="http://schemas.microsoft.com/office/drawing/2010/main" val="0"/>
              </a:ext>
            </a:extLst>
          </a:blip>
          <a:srcRect/>
          <a:stretch/>
        </p:blipFill>
        <p:spPr>
          <a:xfrm>
            <a:off x="1544529" y="8238618"/>
            <a:ext cx="1179576" cy="786384"/>
          </a:xfrm>
          <a:prstGeom prst="rect">
            <a:avLst/>
          </a:prstGeom>
        </p:spPr>
      </p:pic>
      <p:pic>
        <p:nvPicPr>
          <p:cNvPr id="37" name="Picture 36">
            <a:extLst>
              <a:ext uri="{FF2B5EF4-FFF2-40B4-BE49-F238E27FC236}">
                <a16:creationId xmlns:a16="http://schemas.microsoft.com/office/drawing/2014/main" id="{7401D183-1065-4E72-9938-185407440153}"/>
              </a:ext>
            </a:extLst>
          </p:cNvPr>
          <p:cNvPicPr>
            <a:picLocks/>
          </p:cNvPicPr>
          <p:nvPr/>
        </p:nvPicPr>
        <p:blipFill>
          <a:blip r:embed="rId14" cstate="print">
            <a:extLst>
              <a:ext uri="{28A0092B-C50C-407E-A947-70E740481C1C}">
                <a14:useLocalDpi xmlns:a14="http://schemas.microsoft.com/office/drawing/2010/main" val="0"/>
              </a:ext>
            </a:extLst>
          </a:blip>
          <a:srcRect/>
          <a:stretch/>
        </p:blipFill>
        <p:spPr>
          <a:xfrm>
            <a:off x="223392" y="8238618"/>
            <a:ext cx="1179576" cy="786384"/>
          </a:xfrm>
          <a:prstGeom prst="rect">
            <a:avLst/>
          </a:prstGeom>
        </p:spPr>
      </p:pic>
      <p:pic>
        <p:nvPicPr>
          <p:cNvPr id="39" name="Picture 38">
            <a:extLst>
              <a:ext uri="{FF2B5EF4-FFF2-40B4-BE49-F238E27FC236}">
                <a16:creationId xmlns:a16="http://schemas.microsoft.com/office/drawing/2014/main" id="{DF55FF97-CBE4-435B-9214-C83393DA85D3}"/>
              </a:ext>
            </a:extLst>
          </p:cNvPr>
          <p:cNvPicPr>
            <a:picLocks/>
          </p:cNvPicPr>
          <p:nvPr/>
        </p:nvPicPr>
        <p:blipFill>
          <a:blip r:embed="rId15" cstate="print">
            <a:extLst>
              <a:ext uri="{28A0092B-C50C-407E-A947-70E740481C1C}">
                <a14:useLocalDpi xmlns:a14="http://schemas.microsoft.com/office/drawing/2010/main" val="0"/>
              </a:ext>
            </a:extLst>
          </a:blip>
          <a:srcRect/>
          <a:stretch/>
        </p:blipFill>
        <p:spPr>
          <a:xfrm>
            <a:off x="2865666" y="8238618"/>
            <a:ext cx="1179576" cy="786384"/>
          </a:xfrm>
          <a:prstGeom prst="rect">
            <a:avLst/>
          </a:prstGeom>
        </p:spPr>
      </p:pic>
      <p:pic>
        <p:nvPicPr>
          <p:cNvPr id="41" name="Picture 40">
            <a:extLst>
              <a:ext uri="{FF2B5EF4-FFF2-40B4-BE49-F238E27FC236}">
                <a16:creationId xmlns:a16="http://schemas.microsoft.com/office/drawing/2014/main" id="{65815C99-E574-4810-9B30-E80A31AF9E00}"/>
              </a:ext>
            </a:extLst>
          </p:cNvPr>
          <p:cNvPicPr>
            <a:picLocks/>
          </p:cNvPicPr>
          <p:nvPr/>
        </p:nvPicPr>
        <p:blipFill>
          <a:blip r:embed="rId16" cstate="print">
            <a:extLst>
              <a:ext uri="{28A0092B-C50C-407E-A947-70E740481C1C}">
                <a14:useLocalDpi xmlns:a14="http://schemas.microsoft.com/office/drawing/2010/main" val="0"/>
              </a:ext>
            </a:extLst>
          </a:blip>
          <a:srcRect/>
          <a:stretch/>
        </p:blipFill>
        <p:spPr>
          <a:xfrm>
            <a:off x="4186803" y="8238618"/>
            <a:ext cx="1179576" cy="786384"/>
          </a:xfrm>
          <a:prstGeom prst="rect">
            <a:avLst/>
          </a:prstGeom>
        </p:spPr>
      </p:pic>
    </p:spTree>
    <p:extLst>
      <p:ext uri="{BB962C8B-B14F-4D97-AF65-F5344CB8AC3E}">
        <p14:creationId xmlns:p14="http://schemas.microsoft.com/office/powerpoint/2010/main" val="37896419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765</TotalTime>
  <Words>382</Words>
  <Application>Microsoft Office PowerPoint</Application>
  <PresentationFormat>Custom</PresentationFormat>
  <Paragraphs>19</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144</cp:revision>
  <dcterms:created xsi:type="dcterms:W3CDTF">2006-08-16T00:00:00Z</dcterms:created>
  <dcterms:modified xsi:type="dcterms:W3CDTF">2025-10-16T13:11:36Z</dcterms:modified>
</cp:coreProperties>
</file>