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950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D007E-C1C9-9532-8D5F-01A37BA4E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496484"/>
            <a:ext cx="5486400" cy="3183467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717DE5-E4C2-06DC-D02A-148A81CEAB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4802717"/>
            <a:ext cx="5486400" cy="2207683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40F81-2C4A-FC19-B319-D66053E9A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81AB10-9C36-2271-4406-9B156333B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24DB8-31ED-3977-C162-580728C9B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595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DC3F6-9E55-1B83-62C0-A096DC9F2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C2318F-0DC3-83E6-1466-8C318C1C9A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18DB0-DB4F-BCD9-87A8-B3DF4127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DC64C-91C4-AE2F-DB66-CBA0BB30B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320FE-ACDE-E601-9DCD-81F937C2E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65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3AA001-AE41-8FF4-E632-E070F5A0EA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486834"/>
            <a:ext cx="157734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0D8DB3-1257-CAD7-18A8-9BA72BF5C8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486834"/>
            <a:ext cx="4640580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B3FFD-AEFB-F663-F3B8-C049E9422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201B12-AC73-031C-1268-B302EEFF4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7AE665-61AA-038C-0AE7-6D21A96FB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01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5D336-41FB-F4D6-9311-F1EA39E24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A87CC-9234-586C-EA97-F6BCF81CE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738E5A-9153-16AC-F3DB-1CC15893C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7758F-AF90-0C1B-4E73-3CD188758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B9F6B6-4BAD-BF95-45CC-5BF3AC8EC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300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3A600-3D3B-FC3C-602B-5822BCE35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279652"/>
            <a:ext cx="6309360" cy="380364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AAEB15-0F5E-3388-18E1-80A0CDB12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119285"/>
            <a:ext cx="6309360" cy="200024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9C9A2-0978-ED5B-A909-F1A5A9CFD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2CDD9A-67A6-55E6-7B30-5B87BBB0E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DB57E-2F9E-EF7E-1E2E-7BACAC5C0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37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56504-C91B-5938-7110-4A86F6B47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95822-A407-78B6-A203-1C3B3006C7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93FCB-52A4-6F08-E922-C073F72379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434167"/>
            <a:ext cx="310896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656B82-A548-6BBE-A453-77740554F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98F33F-D7E2-139C-5A3A-E203AF38D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1FD42-4A76-14F3-F02E-46EB63F27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3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70C5B-8EA9-A3E0-8DCF-03CB23AAC0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486834"/>
            <a:ext cx="6309360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86538-94DC-AE72-FA5F-276C067BB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241551"/>
            <a:ext cx="3094672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204DA8-0EF6-948B-6EB9-21235CFA33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340100"/>
            <a:ext cx="3094672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947D94-B662-8550-E050-3EC672007C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241551"/>
            <a:ext cx="3109913" cy="109854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68B1AE-AA53-85FB-A625-489D4A74AE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340100"/>
            <a:ext cx="310991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277B79-DF16-B793-6332-3879F208E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A83592-AE94-1D62-3C1C-17CA998EB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77209F-8AE1-11EC-A017-A0ABED973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27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CA3A5-146C-98CA-7401-A0C10966F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2A7885-010B-E6AF-D88B-E6764BF9A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96E56F-E58A-BA47-334E-679CE81FE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067462-FA1F-42B6-8A83-079BEA993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57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105ED4-9784-142A-C706-2B8878B68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7DE9D9-E040-3CDD-CF95-EEBCE67E2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D7D5FA-42F2-1ED8-A4C7-032805260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33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A89F-34F3-9AF7-923A-E1ADF345E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2D081-907E-06D4-27F5-16F3FBF7A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BBD28C-28D2-1DEC-8C54-7F9008907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A395D5-1440-C80B-DB25-75DC68061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684BF-6661-AB3A-13B3-0AB512CB5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EF2436-E3F5-3053-6F83-54B6DA063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50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892CB-E27F-4399-A1B5-7F10FBB9E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09600"/>
            <a:ext cx="2359342" cy="213360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BDE9BB-44B0-8B7D-C2CE-6D6A9266DC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316567"/>
            <a:ext cx="3703320" cy="6498167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8DC56C-B4E5-B030-4006-26994A798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2743200"/>
            <a:ext cx="2359342" cy="5082117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962A2A-193E-B5DF-B490-8BA72149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E665A-4FEB-0DAA-CC7A-58FE6234D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7C5BA-E05C-9B28-11A2-0E0A12CF7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05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CC5A55-DE88-53A6-8454-02826882C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486834"/>
            <a:ext cx="630936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D2C677-5AAE-FC32-09C6-BB52E9B5C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434167"/>
            <a:ext cx="630936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C30C4-A2F6-EBA7-DB85-D88715A86C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6905C-D8C2-403B-8BCE-5FC719687035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304F9-AF30-0888-F357-FECA9D49B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8475134"/>
            <a:ext cx="246888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115018-A390-A5DF-68AD-05CF9799FE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8475134"/>
            <a:ext cx="164592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52D5D-F62E-4B71-B731-4AE8C65D1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5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3.amazonaws.com/embed.animoto.com/play.html?w=swf/production/vp1&amp;e=1661015335&amp;f=Lc3CQi1WwYjt7OrCI2LRsQ" TargetMode="Externa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grass, sky, outdoor, house&#10;&#10;Description automatically generated">
            <a:extLst>
              <a:ext uri="{FF2B5EF4-FFF2-40B4-BE49-F238E27FC236}">
                <a16:creationId xmlns:a16="http://schemas.microsoft.com/office/drawing/2014/main" id="{8C66B55B-D20D-2160-B556-BB51AC18ED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28" b="18064"/>
          <a:stretch/>
        </p:blipFill>
        <p:spPr>
          <a:xfrm>
            <a:off x="0" y="1064871"/>
            <a:ext cx="7315200" cy="3204469"/>
          </a:xfrm>
          <a:prstGeom prst="rect">
            <a:avLst/>
          </a:prstGeom>
        </p:spPr>
      </p:pic>
      <p:pic>
        <p:nvPicPr>
          <p:cNvPr id="7" name="Picture 6" descr="A picture containing area, furniture&#10;&#10;Description automatically generated">
            <a:extLst>
              <a:ext uri="{FF2B5EF4-FFF2-40B4-BE49-F238E27FC236}">
                <a16:creationId xmlns:a16="http://schemas.microsoft.com/office/drawing/2014/main" id="{72D8A935-29F4-3A8E-0165-42193963CD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880" y="4101232"/>
            <a:ext cx="1828800" cy="1219200"/>
          </a:xfrm>
          <a:prstGeom prst="rect">
            <a:avLst/>
          </a:prstGeom>
          <a:ln w="76200">
            <a:solidFill>
              <a:schemeClr val="bg1"/>
            </a:solidFill>
            <a:miter lim="800000"/>
          </a:ln>
        </p:spPr>
      </p:pic>
      <p:pic>
        <p:nvPicPr>
          <p:cNvPr id="9" name="Picture 8" descr="A picture containing floor, indoor, wall, kitchen&#10;&#10;Description automatically generated">
            <a:extLst>
              <a:ext uri="{FF2B5EF4-FFF2-40B4-BE49-F238E27FC236}">
                <a16:creationId xmlns:a16="http://schemas.microsoft.com/office/drawing/2014/main" id="{03F3169D-3CBF-FF51-EE47-72A358D6DB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101231"/>
            <a:ext cx="1828800" cy="1219200"/>
          </a:xfrm>
          <a:prstGeom prst="rect">
            <a:avLst/>
          </a:prstGeom>
          <a:ln w="76200">
            <a:solidFill>
              <a:schemeClr val="bg1"/>
            </a:solidFill>
            <a:miter lim="800000"/>
          </a:ln>
        </p:spPr>
      </p:pic>
      <p:pic>
        <p:nvPicPr>
          <p:cNvPr id="11" name="Picture 10" descr="A living room with a couch and a fan&#10;&#10;Description automatically generated with low confidence">
            <a:extLst>
              <a:ext uri="{FF2B5EF4-FFF2-40B4-BE49-F238E27FC236}">
                <a16:creationId xmlns:a16="http://schemas.microsoft.com/office/drawing/2014/main" id="{8FC4D7E6-09DD-7B6C-CDE4-A3F6EDC5F8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21" y="4101231"/>
            <a:ext cx="1828800" cy="1219200"/>
          </a:xfrm>
          <a:prstGeom prst="rect">
            <a:avLst/>
          </a:prstGeom>
          <a:ln w="76200">
            <a:solidFill>
              <a:schemeClr val="bg1"/>
            </a:solidFill>
            <a:miter lim="800000"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3955875-F5DA-B99E-237A-854BA7F54D28}"/>
              </a:ext>
            </a:extLst>
          </p:cNvPr>
          <p:cNvSpPr txBox="1"/>
          <p:nvPr/>
        </p:nvSpPr>
        <p:spPr>
          <a:xfrm>
            <a:off x="0" y="5459730"/>
            <a:ext cx="7288531" cy="236988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600" dirty="0">
                <a:latin typeface="Adobe Caslon Pro" panose="0205050205050A020403" pitchFamily="18" charset="0"/>
              </a:rPr>
              <a:t>Pool, Schools and Tons of Space! Welcome Home to 211 Medford Drive. Not only does this home have plenty of space inside, the large backyard has a saltwater pool, gazebo, and patio. Space for entertaining inside and out! This home has a HUGE kitchen island, stainless steel appliances, granite counter tops, plus a butler's pantry connecting the kitchen to the dining room. This home is conveniently located to shops, restaurants and schools. Home is zoned for desirable DD2 schools. Only 5 miles to Historic Downtown Summerville! Schedule your appointment today!!</a:t>
            </a:r>
          </a:p>
          <a:p>
            <a:pPr algn="ctr"/>
            <a:endParaRPr lang="en-US" sz="1600" dirty="0">
              <a:latin typeface="Adobe Caslon Pro" panose="0205050205050A020403" pitchFamily="18" charset="0"/>
            </a:endParaRPr>
          </a:p>
          <a:p>
            <a:pPr algn="ctr"/>
            <a:r>
              <a:rPr lang="en-US" sz="1600" dirty="0">
                <a:latin typeface="Adobe Caslon Pro" panose="0205050205050A020403" pitchFamily="18" charset="0"/>
                <a:hlinkClick r:id="rId6"/>
              </a:rPr>
              <a:t>Take A Virtual Walkthrough</a:t>
            </a:r>
            <a:endParaRPr lang="en-US" sz="1600" dirty="0">
              <a:latin typeface="Adobe Caslon Pro" panose="0205050205050A0204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8D6B919-CBCE-84AA-5A0A-2BF6F7F4300C}"/>
              </a:ext>
            </a:extLst>
          </p:cNvPr>
          <p:cNvSpPr txBox="1"/>
          <p:nvPr/>
        </p:nvSpPr>
        <p:spPr>
          <a:xfrm>
            <a:off x="2112421" y="8045687"/>
            <a:ext cx="3090358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dobe Caslon Pro" panose="0205050205050A020403" pitchFamily="18" charset="0"/>
              </a:rPr>
              <a:t>Tracy Arnett</a:t>
            </a:r>
          </a:p>
          <a:p>
            <a:pPr algn="ctr"/>
            <a:r>
              <a:rPr lang="en-US" sz="1400" dirty="0">
                <a:latin typeface="Adobe Caslon Pro" panose="0205050205050A020403" pitchFamily="18" charset="0"/>
              </a:rPr>
              <a:t>843-973-2314</a:t>
            </a:r>
          </a:p>
          <a:p>
            <a:pPr algn="ctr"/>
            <a:r>
              <a:rPr lang="en-US" sz="1400" dirty="0">
                <a:latin typeface="Adobe Caslon Pro" panose="0205050205050A020403" pitchFamily="18" charset="0"/>
              </a:rPr>
              <a:t>tracyarnett5@gmail.com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5AF06AC-CC95-8DE5-36DB-BE286C7DCB2A}"/>
              </a:ext>
            </a:extLst>
          </p:cNvPr>
          <p:cNvSpPr/>
          <p:nvPr/>
        </p:nvSpPr>
        <p:spPr>
          <a:xfrm>
            <a:off x="0" y="35560"/>
            <a:ext cx="7315200" cy="84345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07FB603-3475-1864-1280-14B7A366F61D}"/>
              </a:ext>
            </a:extLst>
          </p:cNvPr>
          <p:cNvSpPr txBox="1"/>
          <p:nvPr/>
        </p:nvSpPr>
        <p:spPr>
          <a:xfrm>
            <a:off x="0" y="35560"/>
            <a:ext cx="7315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solidFill>
                  <a:schemeClr val="bg1"/>
                </a:solidFill>
                <a:latin typeface="Adobe Caslon Pro" panose="0205050205050A020403" pitchFamily="18" charset="0"/>
              </a:rPr>
              <a:t>Sunnyfield</a:t>
            </a:r>
            <a:endParaRPr lang="en-US" sz="2400" b="1" dirty="0">
              <a:solidFill>
                <a:schemeClr val="bg1"/>
              </a:solidFill>
              <a:latin typeface="Adobe Caslon Pro" panose="0205050205050A020403" pitchFamily="18" charset="0"/>
            </a:endParaRPr>
          </a:p>
          <a:p>
            <a:pPr algn="ctr"/>
            <a:r>
              <a:rPr lang="en-US" dirty="0">
                <a:solidFill>
                  <a:schemeClr val="bg1"/>
                </a:solidFill>
                <a:latin typeface="Adobe Caslon Pro" panose="0205050205050A020403" pitchFamily="18" charset="0"/>
              </a:rPr>
              <a:t>211 Medford Drive | Summerville | MLS# 22022206 | $445,000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13D56D7-5DAB-1E3D-731B-367FDAC9AAD3}"/>
              </a:ext>
            </a:extLst>
          </p:cNvPr>
          <p:cNvGrpSpPr/>
          <p:nvPr/>
        </p:nvGrpSpPr>
        <p:grpSpPr>
          <a:xfrm>
            <a:off x="2691130" y="698500"/>
            <a:ext cx="1932940" cy="530860"/>
            <a:chOff x="5019040" y="916940"/>
            <a:chExt cx="1932940" cy="530860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BD866EA-B70D-DF41-4546-9A6E4AE7A68A}"/>
                </a:ext>
              </a:extLst>
            </p:cNvPr>
            <p:cNvSpPr/>
            <p:nvPr/>
          </p:nvSpPr>
          <p:spPr>
            <a:xfrm>
              <a:off x="5019040" y="916940"/>
              <a:ext cx="1932940" cy="53086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E80054B-53B0-36AC-9694-6276E7FB2B64}"/>
                </a:ext>
              </a:extLst>
            </p:cNvPr>
            <p:cNvSpPr txBox="1"/>
            <p:nvPr/>
          </p:nvSpPr>
          <p:spPr>
            <a:xfrm>
              <a:off x="5055869" y="1045624"/>
              <a:ext cx="1859281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dirty="0">
                  <a:solidFill>
                    <a:schemeClr val="bg1"/>
                  </a:solidFill>
                  <a:latin typeface="Adobe Caslon Pro" panose="0205050205050A020403" pitchFamily="18" charset="0"/>
                </a:rPr>
                <a:t>JUST LISTED</a:t>
              </a:r>
            </a:p>
          </p:txBody>
        </p:sp>
      </p:grpSp>
      <p:pic>
        <p:nvPicPr>
          <p:cNvPr id="21" name="Picture 20" descr="A person smiling for the camera&#10;&#10;Description automatically generated with medium confidence">
            <a:extLst>
              <a:ext uri="{FF2B5EF4-FFF2-40B4-BE49-F238E27FC236}">
                <a16:creationId xmlns:a16="http://schemas.microsoft.com/office/drawing/2014/main" id="{13EF0737-DDD8-EBD5-393C-C6FDB71557F2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76" b="17339"/>
          <a:stretch/>
        </p:blipFill>
        <p:spPr>
          <a:xfrm>
            <a:off x="6242383" y="8066320"/>
            <a:ext cx="793416" cy="758952"/>
          </a:xfrm>
          <a:prstGeom prst="rect">
            <a:avLst/>
          </a:prstGeom>
        </p:spPr>
      </p:pic>
      <p:pic>
        <p:nvPicPr>
          <p:cNvPr id="23" name="Picture 22" descr="Logo, company name&#10;&#10;Description automatically generated">
            <a:extLst>
              <a:ext uri="{FF2B5EF4-FFF2-40B4-BE49-F238E27FC236}">
                <a16:creationId xmlns:a16="http://schemas.microsoft.com/office/drawing/2014/main" id="{B2B8251C-ACBD-18D3-DE4C-43C12740537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1" y="8045175"/>
            <a:ext cx="1028700" cy="762000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2F9CEA8B-371F-5178-1863-52793FBC34F1}"/>
              </a:ext>
            </a:extLst>
          </p:cNvPr>
          <p:cNvSpPr txBox="1"/>
          <p:nvPr/>
        </p:nvSpPr>
        <p:spPr>
          <a:xfrm>
            <a:off x="2112421" y="8957905"/>
            <a:ext cx="309035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dobe Caslon Pro" panose="0205050205050A020403" pitchFamily="18" charset="0"/>
              </a:rPr>
              <a:t>ERA Wilder Realty Inc | 103 Church St | Mt. Pleasant, SC 29464</a:t>
            </a:r>
          </a:p>
        </p:txBody>
      </p:sp>
    </p:spTree>
    <p:extLst>
      <p:ext uri="{BB962C8B-B14F-4D97-AF65-F5344CB8AC3E}">
        <p14:creationId xmlns:p14="http://schemas.microsoft.com/office/powerpoint/2010/main" val="1130737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149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1</cp:revision>
  <dcterms:created xsi:type="dcterms:W3CDTF">2022-08-22T14:26:27Z</dcterms:created>
  <dcterms:modified xsi:type="dcterms:W3CDTF">2022-08-22T14:47:34Z</dcterms:modified>
</cp:coreProperties>
</file>