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40375" rtl="0" eaLnBrk="1" latinLnBrk="0" hangingPunct="1">
      <a:defRPr sz="1846" kern="1200">
        <a:solidFill>
          <a:schemeClr val="tx1"/>
        </a:solidFill>
        <a:latin typeface="+mn-lt"/>
        <a:ea typeface="+mn-ea"/>
        <a:cs typeface="+mn-cs"/>
      </a:defRPr>
    </a:lvl1pPr>
    <a:lvl2pPr marL="470187" algn="l" defTabSz="940375" rtl="0" eaLnBrk="1" latinLnBrk="0" hangingPunct="1">
      <a:defRPr sz="1846" kern="1200">
        <a:solidFill>
          <a:schemeClr val="tx1"/>
        </a:solidFill>
        <a:latin typeface="+mn-lt"/>
        <a:ea typeface="+mn-ea"/>
        <a:cs typeface="+mn-cs"/>
      </a:defRPr>
    </a:lvl2pPr>
    <a:lvl3pPr marL="940375" algn="l" defTabSz="940375" rtl="0" eaLnBrk="1" latinLnBrk="0" hangingPunct="1">
      <a:defRPr sz="1846" kern="1200">
        <a:solidFill>
          <a:schemeClr val="tx1"/>
        </a:solidFill>
        <a:latin typeface="+mn-lt"/>
        <a:ea typeface="+mn-ea"/>
        <a:cs typeface="+mn-cs"/>
      </a:defRPr>
    </a:lvl3pPr>
    <a:lvl4pPr marL="1410563" algn="l" defTabSz="940375" rtl="0" eaLnBrk="1" latinLnBrk="0" hangingPunct="1">
      <a:defRPr sz="1846" kern="1200">
        <a:solidFill>
          <a:schemeClr val="tx1"/>
        </a:solidFill>
        <a:latin typeface="+mn-lt"/>
        <a:ea typeface="+mn-ea"/>
        <a:cs typeface="+mn-cs"/>
      </a:defRPr>
    </a:lvl4pPr>
    <a:lvl5pPr marL="1880750" algn="l" defTabSz="940375" rtl="0" eaLnBrk="1" latinLnBrk="0" hangingPunct="1">
      <a:defRPr sz="1846" kern="1200">
        <a:solidFill>
          <a:schemeClr val="tx1"/>
        </a:solidFill>
        <a:latin typeface="+mn-lt"/>
        <a:ea typeface="+mn-ea"/>
        <a:cs typeface="+mn-cs"/>
      </a:defRPr>
    </a:lvl5pPr>
    <a:lvl6pPr marL="2350937" algn="l" defTabSz="940375" rtl="0" eaLnBrk="1" latinLnBrk="0" hangingPunct="1">
      <a:defRPr sz="1846" kern="1200">
        <a:solidFill>
          <a:schemeClr val="tx1"/>
        </a:solidFill>
        <a:latin typeface="+mn-lt"/>
        <a:ea typeface="+mn-ea"/>
        <a:cs typeface="+mn-cs"/>
      </a:defRPr>
    </a:lvl6pPr>
    <a:lvl7pPr marL="2821125" algn="l" defTabSz="940375" rtl="0" eaLnBrk="1" latinLnBrk="0" hangingPunct="1">
      <a:defRPr sz="1846" kern="1200">
        <a:solidFill>
          <a:schemeClr val="tx1"/>
        </a:solidFill>
        <a:latin typeface="+mn-lt"/>
        <a:ea typeface="+mn-ea"/>
        <a:cs typeface="+mn-cs"/>
      </a:defRPr>
    </a:lvl7pPr>
    <a:lvl8pPr marL="3291313" algn="l" defTabSz="940375" rtl="0" eaLnBrk="1" latinLnBrk="0" hangingPunct="1">
      <a:defRPr sz="1846" kern="1200">
        <a:solidFill>
          <a:schemeClr val="tx1"/>
        </a:solidFill>
        <a:latin typeface="+mn-lt"/>
        <a:ea typeface="+mn-ea"/>
        <a:cs typeface="+mn-cs"/>
      </a:defRPr>
    </a:lvl8pPr>
    <a:lvl9pPr marL="3761500" algn="l" defTabSz="940375" rtl="0" eaLnBrk="1" latinLnBrk="0" hangingPunct="1">
      <a:defRPr sz="184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9" d="100"/>
          <a:sy n="79" d="100"/>
        </p:scale>
        <p:origin x="2994" y="132"/>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577850" y="3875618"/>
            <a:ext cx="6217920" cy="2000249"/>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7"/>
            <a:ext cx="3232151" cy="853016"/>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4"/>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19" cy="853016"/>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4"/>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11/27/2025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11/27/2025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11/27/2025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2860041" y="364067"/>
            <a:ext cx="4089400" cy="7804151"/>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7"/>
            <a:ext cx="2406650" cy="6254751"/>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11/27/2025</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hyperlink" Target="https://player.vimeo.com/video/1132689015?badge=0&amp;amp;autopause=0&amp;amp;player_id=0&amp;amp;app_id=58479" TargetMode="External"/><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jpe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11051" t="7769" b="7769"/>
          <a:stretch>
            <a:fillRect/>
          </a:stretch>
        </p:blipFill>
        <p:spPr bwMode="auto">
          <a:xfrm>
            <a:off x="1828800" y="624929"/>
            <a:ext cx="5486400" cy="3469539"/>
          </a:xfrm>
          <a:prstGeom prst="rect">
            <a:avLst/>
          </a:prstGeom>
          <a:ln>
            <a:solidFill>
              <a:schemeClr val="bg1"/>
            </a:solidFill>
          </a:ln>
          <a:effectLst/>
          <a:extLst>
            <a:ext uri="{909E8E84-426E-40DD-AFC4-6F175D3DCCD1}">
              <a14:hiddenFill xmlns:a14="http://schemas.microsoft.com/office/drawing/2010/main">
                <a:solidFill>
                  <a:schemeClr val="accent1"/>
                </a:solidFill>
              </a14:hiddenFill>
            </a:ext>
          </a:extLst>
        </p:spPr>
      </p:pic>
      <p:sp>
        <p:nvSpPr>
          <p:cNvPr id="8" name="Rectangle 7"/>
          <p:cNvSpPr/>
          <p:nvPr/>
        </p:nvSpPr>
        <p:spPr>
          <a:xfrm>
            <a:off x="1828800" y="0"/>
            <a:ext cx="5486400" cy="553998"/>
          </a:xfrm>
          <a:prstGeom prst="rect">
            <a:avLst/>
          </a:prstGeom>
          <a:noFill/>
          <a:ln>
            <a:noFill/>
          </a:ln>
        </p:spPr>
        <p:txBody>
          <a:bodyPr wrap="square" lIns="0" tIns="0" rIns="0" bIns="0" anchor="ctr">
            <a:spAutoFit/>
          </a:bodyPr>
          <a:lstStyle/>
          <a:p>
            <a:pPr algn="ctr"/>
            <a:r>
              <a:rPr lang="en-US" sz="1800" b="1" dirty="0">
                <a:ln w="3175">
                  <a:noFill/>
                </a:ln>
                <a:latin typeface="Century Gothic" panose="020B0502020202020204" pitchFamily="34" charset="0"/>
              </a:rPr>
              <a:t>BLACK FRIDAY </a:t>
            </a:r>
            <a:r>
              <a:rPr lang="en-US" sz="1800" b="1" dirty="0">
                <a:ln w="3175">
                  <a:noFill/>
                </a:ln>
                <a:solidFill>
                  <a:schemeClr val="bg2">
                    <a:lumMod val="75000"/>
                  </a:schemeClr>
                </a:solidFill>
                <a:latin typeface="Century Gothic" panose="020B0502020202020204" pitchFamily="34" charset="0"/>
              </a:rPr>
              <a:t>INCREDIBLE DEAL IN JAMES ISLAND</a:t>
            </a:r>
          </a:p>
          <a:p>
            <a:pPr algn="ctr"/>
            <a:r>
              <a:rPr lang="en-US" sz="1800" b="1" dirty="0">
                <a:ln w="3175">
                  <a:noFill/>
                </a:ln>
                <a:solidFill>
                  <a:schemeClr val="bg2">
                    <a:lumMod val="75000"/>
                  </a:schemeClr>
                </a:solidFill>
                <a:latin typeface="Century Gothic" panose="020B0502020202020204" pitchFamily="34" charset="0"/>
              </a:rPr>
              <a:t>$15K PRICE DROP!</a:t>
            </a:r>
          </a:p>
        </p:txBody>
      </p:sp>
      <p:sp>
        <p:nvSpPr>
          <p:cNvPr id="2" name="Title 1"/>
          <p:cNvSpPr>
            <a:spLocks noGrp="1"/>
          </p:cNvSpPr>
          <p:nvPr>
            <p:ph type="ctrTitle"/>
          </p:nvPr>
        </p:nvSpPr>
        <p:spPr>
          <a:xfrm>
            <a:off x="1828800" y="4165399"/>
            <a:ext cx="5486400" cy="668358"/>
          </a:xfrm>
          <a:noFill/>
          <a:ln>
            <a:noFill/>
          </a:ln>
        </p:spPr>
        <p:txBody>
          <a:bodyPr anchor="ctr">
            <a:noAutofit/>
          </a:bodyPr>
          <a:lstStyle/>
          <a:p>
            <a:r>
              <a:rPr lang="en-US" sz="2000" b="1" dirty="0">
                <a:ln w="3175">
                  <a:noFill/>
                </a:ln>
                <a:latin typeface="Century Gothic" panose="020B0502020202020204" pitchFamily="34" charset="0"/>
                <a:cs typeface="Microsoft Sans Serif" panose="020B0604020202020204" pitchFamily="34" charset="0"/>
              </a:rPr>
              <a:t>2122 Telfair Way</a:t>
            </a:r>
            <a:br>
              <a:rPr lang="en-US" sz="2000" b="1" dirty="0">
                <a:ln w="3175">
                  <a:noFill/>
                </a:ln>
                <a:latin typeface="Century Gothic" panose="020B0502020202020204" pitchFamily="34" charset="0"/>
                <a:cs typeface="Microsoft Sans Serif" panose="020B0604020202020204" pitchFamily="34" charset="0"/>
              </a:rPr>
            </a:br>
            <a:r>
              <a:rPr lang="es-ES" sz="1300" b="1" dirty="0">
                <a:ln w="3175">
                  <a:noFill/>
                </a:ln>
                <a:latin typeface="Century Gothic" panose="020B0502020202020204" pitchFamily="34" charset="0"/>
                <a:cs typeface="Microsoft Sans Serif" panose="020B0604020202020204" pitchFamily="34" charset="0"/>
              </a:rPr>
              <a:t>Mira Vista | Charleston, SC 29412 | MLS# 25029751 | $364,500</a:t>
            </a:r>
            <a:endParaRPr lang="en-US" sz="1300" dirty="0">
              <a:ln w="3175">
                <a:noFill/>
              </a:ln>
              <a:latin typeface="Century Gothic" panose="020B0502020202020204" pitchFamily="34" charset="0"/>
              <a:cs typeface="Microsoft Sans Serif" panose="020B0604020202020204" pitchFamily="34" charset="0"/>
            </a:endParaRPr>
          </a:p>
        </p:txBody>
      </p:sp>
      <p:sp>
        <p:nvSpPr>
          <p:cNvPr id="3" name="Subtitle 2"/>
          <p:cNvSpPr>
            <a:spLocks noGrp="1"/>
          </p:cNvSpPr>
          <p:nvPr>
            <p:ph type="subTitle" idx="1"/>
          </p:nvPr>
        </p:nvSpPr>
        <p:spPr>
          <a:xfrm>
            <a:off x="1828800" y="4904688"/>
            <a:ext cx="5486400" cy="3585094"/>
          </a:xfrm>
        </p:spPr>
        <p:txBody>
          <a:bodyPr anchor="ctr">
            <a:noAutofit/>
          </a:bodyPr>
          <a:lstStyle/>
          <a:p>
            <a:r>
              <a:rPr lang="en-US" sz="800" dirty="0">
                <a:solidFill>
                  <a:schemeClr val="tx1">
                    <a:lumMod val="50000"/>
                    <a:lumOff val="50000"/>
                  </a:schemeClr>
                </a:solidFill>
                <a:latin typeface="Century Gothic" panose="020B0502020202020204" pitchFamily="34" charset="0"/>
                <a:cs typeface="Microsoft Sans Serif" panose="020B0604020202020204" pitchFamily="34" charset="0"/>
              </a:rPr>
              <a:t>Location, Location, Location! If you've dreamed of living just minutes from everything Charleston has to offer—only 10 minutes to Folly Beach, 5 minutes to Historic Downtown Charleston and a short walk to Restaurants, Shopping, Doctors, Vets offices and more —welcome home to 2122 Telfair Way in Mira Vista. Perfectly positioned in the heart of James Island, this 2- Bedroom, 2-Bathroom beautifully upgraded and impeccably maintained condo offers the ultimate in low-maintenance coastal living. Step inside and immediately feel the difference. Fresh paint graces every wall, new LVP flooring runs throughout (no carpet anywhere!), custom blinds have been added in every room and newer HVAC. The renovated kitchen shines with new cabinetry, hardware, upgraded counters, new double oven, refrigerator and microwave, perfect for the home chef or entertainer.</a:t>
            </a:r>
          </a:p>
          <a:p>
            <a:r>
              <a:rPr lang="en-US" sz="800" dirty="0">
                <a:solidFill>
                  <a:schemeClr val="tx1">
                    <a:lumMod val="50000"/>
                    <a:lumOff val="50000"/>
                  </a:schemeClr>
                </a:solidFill>
                <a:latin typeface="Century Gothic" panose="020B0502020202020204" pitchFamily="34" charset="0"/>
                <a:cs typeface="Microsoft Sans Serif" panose="020B0604020202020204" pitchFamily="34" charset="0"/>
              </a:rPr>
              <a:t>Both bathrooms have been completely remodeled with new fixtures, lighting, cabinetry, and even luxurious European towel warmers. The electrical system has been upgraded as well. with wiring replaced throughout and pre-wired TV connections now hidden neatly behind the walls for a clean, modern look.</a:t>
            </a:r>
          </a:p>
          <a:p>
            <a:r>
              <a:rPr lang="en-US" sz="800" dirty="0">
                <a:solidFill>
                  <a:schemeClr val="tx1">
                    <a:lumMod val="50000"/>
                    <a:lumOff val="50000"/>
                  </a:schemeClr>
                </a:solidFill>
                <a:latin typeface="Century Gothic" panose="020B0502020202020204" pitchFamily="34" charset="0"/>
                <a:cs typeface="Microsoft Sans Serif" panose="020B0604020202020204" pitchFamily="34" charset="0"/>
              </a:rPr>
              <a:t>The open-concept kitchen and living area is designed for gathering and entertaining, with bar seating plus a spacious adjacent dining area. The inviting living room offers generous seating, a built-in desk, and custom built-in shelving that enhances both style and storage. Each of the two large bedrooms can easily function as a dual master suite, offering privacy and comfort for guests.</a:t>
            </a:r>
          </a:p>
          <a:p>
            <a:r>
              <a:rPr lang="en-US" sz="800" dirty="0">
                <a:solidFill>
                  <a:schemeClr val="tx1">
                    <a:lumMod val="50000"/>
                    <a:lumOff val="50000"/>
                  </a:schemeClr>
                </a:solidFill>
                <a:latin typeface="Century Gothic" panose="020B0502020202020204" pitchFamily="34" charset="0"/>
                <a:cs typeface="Microsoft Sans Serif" panose="020B0604020202020204" pitchFamily="34" charset="0"/>
              </a:rPr>
              <a:t>Step onto the screened porch and take in the breathtaking view of the park and water. This serene spot is perfect for sipping your morning coffee or evening glass of wine in peace and privacy. It also has an additional storage area, perfect for all your beach gear!</a:t>
            </a:r>
          </a:p>
          <a:p>
            <a:r>
              <a:rPr lang="en-US" sz="800" dirty="0">
                <a:solidFill>
                  <a:schemeClr val="tx1">
                    <a:lumMod val="50000"/>
                    <a:lumOff val="50000"/>
                  </a:schemeClr>
                </a:solidFill>
                <a:latin typeface="Century Gothic" panose="020B0502020202020204" pitchFamily="34" charset="0"/>
                <a:cs typeface="Microsoft Sans Serif" panose="020B0604020202020204" pitchFamily="34" charset="0"/>
              </a:rPr>
              <a:t>Beyond the home itself, Mira Vista offers resort-style amenities: a sparkling pool, fitness center, walking trails with benches, and a beautiful clubhouse with kitchen-all within a gated community. It's the perfect "lock-and-leave" lifestyle with luxury at every turn. This would make a great Coastal Retreat or Income-Producing Property.</a:t>
            </a:r>
          </a:p>
          <a:p>
            <a:r>
              <a:rPr lang="en-US" sz="800" dirty="0">
                <a:solidFill>
                  <a:schemeClr val="tx1">
                    <a:lumMod val="50000"/>
                    <a:lumOff val="50000"/>
                  </a:schemeClr>
                </a:solidFill>
                <a:latin typeface="Century Gothic" panose="020B0502020202020204" pitchFamily="34" charset="0"/>
                <a:cs typeface="Microsoft Sans Serif" panose="020B0604020202020204" pitchFamily="34" charset="0"/>
              </a:rPr>
              <a:t>Coastal life is calling...come enjoy the good life at 2122 Telfair Way today!</a:t>
            </a:r>
          </a:p>
          <a:p>
            <a:endParaRPr lang="en-US" sz="800" dirty="0">
              <a:solidFill>
                <a:schemeClr val="tx1">
                  <a:lumMod val="50000"/>
                  <a:lumOff val="50000"/>
                </a:schemeClr>
              </a:solidFill>
              <a:latin typeface="Century Gothic" panose="020B0502020202020204" pitchFamily="34" charset="0"/>
              <a:cs typeface="Microsoft Sans Serif" panose="020B0604020202020204" pitchFamily="34" charset="0"/>
              <a:hlinkClick r:id="rId3"/>
            </a:endParaRPr>
          </a:p>
          <a:p>
            <a:r>
              <a:rPr lang="en-US" sz="800" dirty="0">
                <a:solidFill>
                  <a:schemeClr val="tx1">
                    <a:lumMod val="50000"/>
                    <a:lumOff val="50000"/>
                  </a:schemeClr>
                </a:solidFill>
                <a:latin typeface="Century Gothic" panose="020B0502020202020204" pitchFamily="34" charset="0"/>
                <a:cs typeface="Microsoft Sans Serif" panose="020B0604020202020204" pitchFamily="34" charset="0"/>
                <a:hlinkClick r:id="rId3"/>
              </a:rPr>
              <a:t>House Tour</a:t>
            </a:r>
            <a:endParaRPr lang="en-US" sz="800" dirty="0">
              <a:solidFill>
                <a:schemeClr val="tx1">
                  <a:lumMod val="50000"/>
                  <a:lumOff val="50000"/>
                </a:schemeClr>
              </a:solidFill>
              <a:latin typeface="Century Gothic" panose="020B0502020202020204" pitchFamily="34" charset="0"/>
              <a:cs typeface="Microsoft Sans Serif" panose="020B0604020202020204" pitchFamily="34" charset="0"/>
            </a:endParaRPr>
          </a:p>
        </p:txBody>
      </p:sp>
      <p:sp>
        <p:nvSpPr>
          <p:cNvPr id="20" name="Rectangle 19"/>
          <p:cNvSpPr/>
          <p:nvPr/>
        </p:nvSpPr>
        <p:spPr>
          <a:xfrm>
            <a:off x="1828800" y="8935594"/>
            <a:ext cx="5486400" cy="200055"/>
          </a:xfrm>
          <a:prstGeom prst="rect">
            <a:avLst/>
          </a:prstGeom>
        </p:spPr>
        <p:txBody>
          <a:bodyPr wrap="square">
            <a:spAutoFit/>
          </a:bodyPr>
          <a:lstStyle/>
          <a:p>
            <a:pPr algn="ctr"/>
            <a:r>
              <a:rPr lang="en-US" sz="700" dirty="0" err="1">
                <a:latin typeface="Century Gothic" panose="020B0502020202020204" pitchFamily="34" charset="0"/>
                <a:cs typeface="Microsoft Sans Serif" panose="020B0604020202020204" pitchFamily="34" charset="0"/>
              </a:rPr>
              <a:t>AgentOwned</a:t>
            </a:r>
            <a:r>
              <a:rPr lang="en-US" sz="700" dirty="0">
                <a:latin typeface="Century Gothic" panose="020B0502020202020204" pitchFamily="34" charset="0"/>
                <a:cs typeface="Microsoft Sans Serif" panose="020B0604020202020204" pitchFamily="34" charset="0"/>
              </a:rPr>
              <a:t> Realty Preferred Group | 824 Johnnie Dodds Blvd | Mt Pleasant, SC 29464</a:t>
            </a:r>
          </a:p>
        </p:txBody>
      </p:sp>
      <p:sp>
        <p:nvSpPr>
          <p:cNvPr id="21" name="Rectangle 20"/>
          <p:cNvSpPr/>
          <p:nvPr/>
        </p:nvSpPr>
        <p:spPr>
          <a:xfrm>
            <a:off x="1828800" y="8560713"/>
            <a:ext cx="5486400" cy="430887"/>
          </a:xfrm>
          <a:prstGeom prst="rect">
            <a:avLst/>
          </a:prstGeom>
        </p:spPr>
        <p:txBody>
          <a:bodyPr wrap="square">
            <a:spAutoFit/>
          </a:bodyPr>
          <a:lstStyle/>
          <a:p>
            <a:pPr algn="ctr"/>
            <a:r>
              <a:rPr lang="en-US" sz="1100" b="1" dirty="0">
                <a:latin typeface="Century Gothic" panose="020B0502020202020204" pitchFamily="34" charset="0"/>
                <a:cs typeface="Microsoft Sans Serif" panose="020B0604020202020204" pitchFamily="34" charset="0"/>
              </a:rPr>
              <a:t>Elissa Campbell</a:t>
            </a:r>
          </a:p>
          <a:p>
            <a:pPr algn="ctr"/>
            <a:r>
              <a:rPr lang="en-US" sz="1050" dirty="0">
                <a:latin typeface="Century Gothic" panose="020B0502020202020204" pitchFamily="34" charset="0"/>
              </a:rPr>
              <a:t>843-853-1433 | elissa.campbell@agentownedrealty.com</a:t>
            </a:r>
          </a:p>
        </p:txBody>
      </p:sp>
      <p:pic>
        <p:nvPicPr>
          <p:cNvPr id="7" name="Picture 6">
            <a:extLst>
              <a:ext uri="{FF2B5EF4-FFF2-40B4-BE49-F238E27FC236}">
                <a16:creationId xmlns:a16="http://schemas.microsoft.com/office/drawing/2014/main" id="{47FCEB88-EAC6-7E4A-0BC6-B5FCDD8DA75D}"/>
              </a:ext>
            </a:extLst>
          </p:cNvPr>
          <p:cNvPicPr>
            <a:picLocks/>
          </p:cNvPicPr>
          <p:nvPr/>
        </p:nvPicPr>
        <p:blipFill>
          <a:blip r:embed="rId4" cstate="print">
            <a:extLst>
              <a:ext uri="{28A0092B-C50C-407E-A947-70E740481C1C}">
                <a14:useLocalDpi xmlns:a14="http://schemas.microsoft.com/office/drawing/2010/main" val="0"/>
              </a:ext>
            </a:extLst>
          </a:blip>
          <a:srcRect/>
          <a:stretch/>
        </p:blipFill>
        <p:spPr>
          <a:xfrm>
            <a:off x="0" y="0"/>
            <a:ext cx="1709928" cy="1143000"/>
          </a:xfrm>
          <a:prstGeom prst="rect">
            <a:avLst/>
          </a:prstGeom>
          <a:ln w="12700">
            <a:noFill/>
          </a:ln>
        </p:spPr>
      </p:pic>
      <p:pic>
        <p:nvPicPr>
          <p:cNvPr id="15" name="Picture 14">
            <a:extLst>
              <a:ext uri="{FF2B5EF4-FFF2-40B4-BE49-F238E27FC236}">
                <a16:creationId xmlns:a16="http://schemas.microsoft.com/office/drawing/2014/main" id="{C93028B1-4D67-3C2C-5CB4-7A83E2D4E04E}"/>
              </a:ext>
            </a:extLst>
          </p:cNvPr>
          <p:cNvPicPr>
            <a:picLocks/>
          </p:cNvPicPr>
          <p:nvPr/>
        </p:nvPicPr>
        <p:blipFill>
          <a:blip r:embed="rId5" cstate="print">
            <a:extLst>
              <a:ext uri="{28A0092B-C50C-407E-A947-70E740481C1C}">
                <a14:useLocalDpi xmlns:a14="http://schemas.microsoft.com/office/drawing/2010/main" val="0"/>
              </a:ext>
            </a:extLst>
          </a:blip>
          <a:srcRect/>
          <a:stretch/>
        </p:blipFill>
        <p:spPr>
          <a:xfrm>
            <a:off x="0" y="2650358"/>
            <a:ext cx="1709928" cy="1143000"/>
          </a:xfrm>
          <a:prstGeom prst="rect">
            <a:avLst/>
          </a:prstGeom>
          <a:ln w="12700">
            <a:noFill/>
          </a:ln>
        </p:spPr>
      </p:pic>
      <p:pic>
        <p:nvPicPr>
          <p:cNvPr id="4" name="Picture 3">
            <a:extLst>
              <a:ext uri="{FF2B5EF4-FFF2-40B4-BE49-F238E27FC236}">
                <a16:creationId xmlns:a16="http://schemas.microsoft.com/office/drawing/2014/main" id="{415E4C6E-C430-7E19-2EED-A4F0FD4A6AD9}"/>
              </a:ext>
            </a:extLst>
          </p:cNvPr>
          <p:cNvPicPr>
            <a:picLocks/>
          </p:cNvPicPr>
          <p:nvPr/>
        </p:nvPicPr>
        <p:blipFill>
          <a:blip r:embed="rId6" cstate="print">
            <a:extLst>
              <a:ext uri="{28A0092B-C50C-407E-A947-70E740481C1C}">
                <a14:useLocalDpi xmlns:a14="http://schemas.microsoft.com/office/drawing/2010/main" val="0"/>
              </a:ext>
            </a:extLst>
          </a:blip>
          <a:srcRect/>
          <a:stretch/>
        </p:blipFill>
        <p:spPr>
          <a:xfrm>
            <a:off x="0" y="1317037"/>
            <a:ext cx="1709928" cy="1143000"/>
          </a:xfrm>
          <a:prstGeom prst="rect">
            <a:avLst/>
          </a:prstGeom>
          <a:ln w="12700">
            <a:noFill/>
          </a:ln>
        </p:spPr>
      </p:pic>
      <p:pic>
        <p:nvPicPr>
          <p:cNvPr id="9" name="Picture 8">
            <a:extLst>
              <a:ext uri="{FF2B5EF4-FFF2-40B4-BE49-F238E27FC236}">
                <a16:creationId xmlns:a16="http://schemas.microsoft.com/office/drawing/2014/main" id="{FB1F376E-3331-E81E-7B42-37DC5B237BFB}"/>
              </a:ext>
            </a:extLst>
          </p:cNvPr>
          <p:cNvPicPr>
            <a:picLocks/>
          </p:cNvPicPr>
          <p:nvPr/>
        </p:nvPicPr>
        <p:blipFill>
          <a:blip r:embed="rId7" cstate="print">
            <a:extLst>
              <a:ext uri="{28A0092B-C50C-407E-A947-70E740481C1C}">
                <a14:useLocalDpi xmlns:a14="http://schemas.microsoft.com/office/drawing/2010/main" val="0"/>
              </a:ext>
            </a:extLst>
          </a:blip>
          <a:srcRect l="46" r="46"/>
          <a:stretch/>
        </p:blipFill>
        <p:spPr>
          <a:xfrm>
            <a:off x="0" y="3983679"/>
            <a:ext cx="1709928" cy="1143000"/>
          </a:xfrm>
          <a:prstGeom prst="rect">
            <a:avLst/>
          </a:prstGeom>
          <a:ln w="12700">
            <a:noFill/>
          </a:ln>
        </p:spPr>
      </p:pic>
      <p:pic>
        <p:nvPicPr>
          <p:cNvPr id="18" name="Picture 2">
            <a:extLst>
              <a:ext uri="{FF2B5EF4-FFF2-40B4-BE49-F238E27FC236}">
                <a16:creationId xmlns:a16="http://schemas.microsoft.com/office/drawing/2014/main" id="{D4B76D46-7400-86B3-23B2-0B07A82F0774}"/>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9182971" y="6019800"/>
            <a:ext cx="914400" cy="209352"/>
          </a:xfrm>
          <a:prstGeom prst="rect">
            <a:avLst/>
          </a:prstGeom>
          <a:noFill/>
          <a:extLst>
            <a:ext uri="{909E8E84-426E-40DD-AFC4-6F175D3DCCD1}">
              <a14:hiddenFill xmlns:a14="http://schemas.microsoft.com/office/drawing/2010/main">
                <a:solidFill>
                  <a:srgbClr val="FFFFFF"/>
                </a:solidFill>
              </a14:hiddenFill>
            </a:ext>
          </a:extLst>
        </p:spPr>
      </p:pic>
      <p:sp>
        <p:nvSpPr>
          <p:cNvPr id="12" name="Star: 16 Points 11">
            <a:extLst>
              <a:ext uri="{FF2B5EF4-FFF2-40B4-BE49-F238E27FC236}">
                <a16:creationId xmlns:a16="http://schemas.microsoft.com/office/drawing/2014/main" id="{1E2C8B57-FC53-61C9-6879-3B178F7187BF}"/>
              </a:ext>
            </a:extLst>
          </p:cNvPr>
          <p:cNvSpPr/>
          <p:nvPr/>
        </p:nvSpPr>
        <p:spPr>
          <a:xfrm>
            <a:off x="8915400" y="-198330"/>
            <a:ext cx="1975923" cy="1537753"/>
          </a:xfrm>
          <a:prstGeom prst="star16">
            <a:avLst/>
          </a:prstGeom>
          <a:gradFill flip="none" rotWithShape="1">
            <a:gsLst>
              <a:gs pos="0">
                <a:srgbClr val="FFFF00"/>
              </a:gs>
              <a:gs pos="100000">
                <a:schemeClr val="bg2">
                  <a:lumMod val="90000"/>
                </a:schemeClr>
              </a:gs>
            </a:gsLst>
            <a:path path="circle">
              <a:fillToRect l="50000" t="50000" r="50000" b="50000"/>
            </a:path>
            <a:tileRect/>
          </a:gra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a:extLst>
              <a:ext uri="{FF2B5EF4-FFF2-40B4-BE49-F238E27FC236}">
                <a16:creationId xmlns:a16="http://schemas.microsoft.com/office/drawing/2014/main" id="{3455790D-EA18-21FE-32C0-A28AF34EC4D4}"/>
              </a:ext>
            </a:extLst>
          </p:cNvPr>
          <p:cNvSpPr txBox="1"/>
          <p:nvPr/>
        </p:nvSpPr>
        <p:spPr>
          <a:xfrm>
            <a:off x="9123171" y="602568"/>
            <a:ext cx="1560381" cy="400110"/>
          </a:xfrm>
          <a:prstGeom prst="rect">
            <a:avLst/>
          </a:prstGeom>
          <a:noFill/>
        </p:spPr>
        <p:txBody>
          <a:bodyPr wrap="square" rtlCol="0">
            <a:spAutoFit/>
          </a:bodyPr>
          <a:lstStyle/>
          <a:p>
            <a:pPr algn="ctr"/>
            <a:r>
              <a:rPr lang="en-US" sz="1000" b="1" i="1" dirty="0">
                <a:solidFill>
                  <a:srgbClr val="FF0000"/>
                </a:solidFill>
                <a:latin typeface="Avenir Next LT Pro" panose="020B0504020202020204" pitchFamily="34" charset="0"/>
              </a:rPr>
              <a:t>Offering $2500</a:t>
            </a:r>
          </a:p>
          <a:p>
            <a:pPr algn="ctr"/>
            <a:r>
              <a:rPr lang="en-US" sz="1000" b="1" i="1" dirty="0">
                <a:solidFill>
                  <a:srgbClr val="FF0000"/>
                </a:solidFill>
                <a:latin typeface="Avenir Next LT Pro" panose="020B0504020202020204" pitchFamily="34" charset="0"/>
              </a:rPr>
              <a:t>Lender Credit</a:t>
            </a:r>
          </a:p>
        </p:txBody>
      </p:sp>
      <p:sp>
        <p:nvSpPr>
          <p:cNvPr id="22" name="TextBox 21">
            <a:extLst>
              <a:ext uri="{FF2B5EF4-FFF2-40B4-BE49-F238E27FC236}">
                <a16:creationId xmlns:a16="http://schemas.microsoft.com/office/drawing/2014/main" id="{DB696FFF-D012-C737-EBF4-FDCD6A1F1C03}"/>
              </a:ext>
            </a:extLst>
          </p:cNvPr>
          <p:cNvSpPr txBox="1"/>
          <p:nvPr/>
        </p:nvSpPr>
        <p:spPr>
          <a:xfrm>
            <a:off x="9045978" y="97719"/>
            <a:ext cx="1714767" cy="553998"/>
          </a:xfrm>
          <a:prstGeom prst="rect">
            <a:avLst/>
          </a:prstGeom>
          <a:noFill/>
        </p:spPr>
        <p:txBody>
          <a:bodyPr wrap="square">
            <a:spAutoFit/>
          </a:bodyPr>
          <a:lstStyle/>
          <a:p>
            <a:pPr algn="ctr"/>
            <a:r>
              <a:rPr lang="en-US" sz="1000" b="1" dirty="0">
                <a:latin typeface="Avenir Next LT Pro" panose="020B0504020202020204" pitchFamily="34" charset="0"/>
              </a:rPr>
              <a:t>Co-hosting with </a:t>
            </a:r>
            <a:br>
              <a:rPr lang="en-US" sz="1000" b="1" dirty="0">
                <a:latin typeface="Avenir Next LT Pro" panose="020B0504020202020204" pitchFamily="34" charset="0"/>
              </a:rPr>
            </a:br>
            <a:r>
              <a:rPr lang="en-US" sz="1000" b="1" dirty="0">
                <a:latin typeface="Avenir Next LT Pro" panose="020B0504020202020204" pitchFamily="34" charset="0"/>
              </a:rPr>
              <a:t>Lisa Wood from</a:t>
            </a:r>
            <a:br>
              <a:rPr lang="en-US" sz="1000" b="1" dirty="0">
                <a:latin typeface="Avenir Next LT Pro" panose="020B0504020202020204" pitchFamily="34" charset="0"/>
              </a:rPr>
            </a:br>
            <a:r>
              <a:rPr lang="en-US" sz="1000" b="1" dirty="0">
                <a:latin typeface="Avenir Next LT Pro" panose="020B0504020202020204" pitchFamily="34" charset="0"/>
              </a:rPr>
              <a:t>Crown Home Mortgage</a:t>
            </a:r>
          </a:p>
        </p:txBody>
      </p:sp>
      <p:pic>
        <p:nvPicPr>
          <p:cNvPr id="11" name="Picture 10" descr="Ice tea drink in glass">
            <a:extLst>
              <a:ext uri="{FF2B5EF4-FFF2-40B4-BE49-F238E27FC236}">
                <a16:creationId xmlns:a16="http://schemas.microsoft.com/office/drawing/2014/main" id="{A3A2D23F-BF40-D1BB-A5C4-CE90907284B7}"/>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7686271" y="2301215"/>
            <a:ext cx="3907800" cy="2775081"/>
          </a:xfrm>
          <a:prstGeom prst="rect">
            <a:avLst/>
          </a:prstGeom>
        </p:spPr>
      </p:pic>
      <p:pic>
        <p:nvPicPr>
          <p:cNvPr id="10" name="Picture 9">
            <a:extLst>
              <a:ext uri="{FF2B5EF4-FFF2-40B4-BE49-F238E27FC236}">
                <a16:creationId xmlns:a16="http://schemas.microsoft.com/office/drawing/2014/main" id="{0DD786B9-F3CE-6A26-008B-E2624766C0F0}"/>
              </a:ext>
            </a:extLst>
          </p:cNvPr>
          <p:cNvPicPr>
            <a:picLocks/>
          </p:cNvPicPr>
          <p:nvPr/>
        </p:nvPicPr>
        <p:blipFill>
          <a:blip r:embed="rId10" cstate="print">
            <a:extLst>
              <a:ext uri="{28A0092B-C50C-407E-A947-70E740481C1C}">
                <a14:useLocalDpi xmlns:a14="http://schemas.microsoft.com/office/drawing/2010/main" val="0"/>
              </a:ext>
            </a:extLst>
          </a:blip>
          <a:srcRect/>
          <a:stretch/>
        </p:blipFill>
        <p:spPr>
          <a:xfrm>
            <a:off x="0" y="6651381"/>
            <a:ext cx="1709928" cy="1143000"/>
          </a:xfrm>
          <a:prstGeom prst="rect">
            <a:avLst/>
          </a:prstGeom>
          <a:ln w="12700">
            <a:noFill/>
          </a:ln>
        </p:spPr>
      </p:pic>
      <p:pic>
        <p:nvPicPr>
          <p:cNvPr id="13" name="Picture 12">
            <a:extLst>
              <a:ext uri="{FF2B5EF4-FFF2-40B4-BE49-F238E27FC236}">
                <a16:creationId xmlns:a16="http://schemas.microsoft.com/office/drawing/2014/main" id="{61DC3410-6B06-02F9-B2E7-78C6129F6581}"/>
              </a:ext>
            </a:extLst>
          </p:cNvPr>
          <p:cNvPicPr>
            <a:picLocks/>
          </p:cNvPicPr>
          <p:nvPr/>
        </p:nvPicPr>
        <p:blipFill>
          <a:blip r:embed="rId11" cstate="print">
            <a:extLst>
              <a:ext uri="{28A0092B-C50C-407E-A947-70E740481C1C}">
                <a14:useLocalDpi xmlns:a14="http://schemas.microsoft.com/office/drawing/2010/main" val="0"/>
              </a:ext>
            </a:extLst>
          </a:blip>
          <a:srcRect/>
          <a:stretch/>
        </p:blipFill>
        <p:spPr>
          <a:xfrm>
            <a:off x="0" y="5318060"/>
            <a:ext cx="1709928" cy="1143000"/>
          </a:xfrm>
          <a:prstGeom prst="rect">
            <a:avLst/>
          </a:prstGeom>
          <a:ln w="12700">
            <a:noFill/>
          </a:ln>
        </p:spPr>
      </p:pic>
      <p:pic>
        <p:nvPicPr>
          <p:cNvPr id="14" name="Picture 13">
            <a:extLst>
              <a:ext uri="{FF2B5EF4-FFF2-40B4-BE49-F238E27FC236}">
                <a16:creationId xmlns:a16="http://schemas.microsoft.com/office/drawing/2014/main" id="{256A8445-6219-C299-C320-CEEC52DD916D}"/>
              </a:ext>
            </a:extLst>
          </p:cNvPr>
          <p:cNvPicPr>
            <a:picLocks/>
          </p:cNvPicPr>
          <p:nvPr/>
        </p:nvPicPr>
        <p:blipFill>
          <a:blip r:embed="rId12" cstate="print">
            <a:extLst>
              <a:ext uri="{28A0092B-C50C-407E-A947-70E740481C1C}">
                <a14:useLocalDpi xmlns:a14="http://schemas.microsoft.com/office/drawing/2010/main" val="0"/>
              </a:ext>
            </a:extLst>
          </a:blip>
          <a:srcRect l="7859" r="7859"/>
          <a:stretch/>
        </p:blipFill>
        <p:spPr>
          <a:xfrm>
            <a:off x="0" y="8001000"/>
            <a:ext cx="1709928" cy="1143000"/>
          </a:xfrm>
          <a:prstGeom prst="rect">
            <a:avLst/>
          </a:prstGeom>
          <a:ln w="12700">
            <a:noFill/>
          </a:ln>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731</TotalTime>
  <Words>470</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Avenir Next LT Pro</vt:lpstr>
      <vt:lpstr>Calibri</vt:lpstr>
      <vt:lpstr>Century Gothic</vt:lpstr>
      <vt:lpstr>Office Theme</vt:lpstr>
      <vt:lpstr>2122 Telfair Way Mira Vista | Charleston, SC 29412 | MLS# 25029751 | $364,500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113</cp:revision>
  <dcterms:created xsi:type="dcterms:W3CDTF">2006-08-16T00:00:00Z</dcterms:created>
  <dcterms:modified xsi:type="dcterms:W3CDTF">2025-11-27T15:12:34Z</dcterms:modified>
</cp:coreProperties>
</file>