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48"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8/26/2016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gif"/><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37" y="16488"/>
            <a:ext cx="5947582" cy="3970570"/>
          </a:xfrm>
          <a:prstGeom prst="rect">
            <a:avLst/>
          </a:prstGeom>
          <a:ln>
            <a:noFill/>
          </a:ln>
          <a:effectLst>
            <a:softEdge rad="112500"/>
          </a:effectLst>
        </p:spPr>
      </p:pic>
      <p:sp>
        <p:nvSpPr>
          <p:cNvPr id="2" name="Title 1"/>
          <p:cNvSpPr>
            <a:spLocks noGrp="1"/>
          </p:cNvSpPr>
          <p:nvPr>
            <p:ph type="ctrTitle"/>
          </p:nvPr>
        </p:nvSpPr>
        <p:spPr>
          <a:xfrm>
            <a:off x="63943" y="3048000"/>
            <a:ext cx="5887775" cy="827002"/>
          </a:xfrm>
        </p:spPr>
        <p:txBody>
          <a:bodyPr>
            <a:noAutofit/>
          </a:bodyPr>
          <a:lstStyle/>
          <a:p>
            <a:pPr algn="l"/>
            <a:r>
              <a:rPr lang="en-US" sz="2000" dirty="0">
                <a:latin typeface="Georgia" panose="02040502050405020303" pitchFamily="18" charset="0"/>
              </a:rPr>
              <a:t>2125 Edisto Ave</a:t>
            </a:r>
            <a:br>
              <a:rPr lang="en-US" sz="2000" dirty="0">
                <a:latin typeface="Georgia" panose="02040502050405020303" pitchFamily="18" charset="0"/>
              </a:rPr>
            </a:br>
            <a:r>
              <a:rPr lang="en-US" sz="1600" dirty="0" err="1">
                <a:latin typeface="Georgia" panose="02040502050405020303" pitchFamily="18" charset="0"/>
              </a:rPr>
              <a:t>Riverland</a:t>
            </a:r>
            <a:r>
              <a:rPr lang="en-US" sz="1600" dirty="0">
                <a:latin typeface="Georgia" panose="02040502050405020303" pitchFamily="18" charset="0"/>
              </a:rPr>
              <a:t> Terrace ~ Charleston</a:t>
            </a:r>
            <a:br>
              <a:rPr lang="en-US" sz="1600" dirty="0">
                <a:latin typeface="Georgia" panose="02040502050405020303" pitchFamily="18" charset="0"/>
              </a:rPr>
            </a:br>
            <a:r>
              <a:rPr lang="en-US" sz="1600" dirty="0">
                <a:latin typeface="Georgia" panose="02040502050405020303" pitchFamily="18" charset="0"/>
              </a:rPr>
              <a:t>MLS# 16020315 ~ $399,900</a:t>
            </a:r>
            <a:endParaRPr lang="en-US" sz="1500" dirty="0">
              <a:latin typeface="Georgia" panose="02040502050405020303" pitchFamily="18" charset="0"/>
            </a:endParaRPr>
          </a:p>
        </p:txBody>
      </p:sp>
      <p:sp>
        <p:nvSpPr>
          <p:cNvPr id="3" name="Subtitle 2"/>
          <p:cNvSpPr>
            <a:spLocks noGrp="1"/>
          </p:cNvSpPr>
          <p:nvPr>
            <p:ph type="subTitle" idx="1"/>
          </p:nvPr>
        </p:nvSpPr>
        <p:spPr>
          <a:xfrm>
            <a:off x="0" y="3962400"/>
            <a:ext cx="5955856" cy="4451080"/>
          </a:xfrm>
        </p:spPr>
        <p:txBody>
          <a:bodyPr anchor="ctr">
            <a:noAutofit/>
          </a:bodyPr>
          <a:lstStyle/>
          <a:p>
            <a:r>
              <a:rPr lang="en-US" sz="1200" dirty="0">
                <a:solidFill>
                  <a:schemeClr val="tx1"/>
                </a:solidFill>
                <a:latin typeface="Georgia" panose="02040502050405020303" pitchFamily="18" charset="0"/>
              </a:rPr>
              <a:t>Charm, location and square footage are yours at 2115 Edisto in beautiful and funky </a:t>
            </a:r>
            <a:r>
              <a:rPr lang="en-US" sz="1200" dirty="0" err="1">
                <a:solidFill>
                  <a:schemeClr val="tx1"/>
                </a:solidFill>
                <a:latin typeface="Georgia" panose="02040502050405020303" pitchFamily="18" charset="0"/>
              </a:rPr>
              <a:t>Riverland</a:t>
            </a:r>
            <a:r>
              <a:rPr lang="en-US" sz="1200" dirty="0">
                <a:solidFill>
                  <a:schemeClr val="tx1"/>
                </a:solidFill>
                <a:latin typeface="Georgia" panose="02040502050405020303" pitchFamily="18" charset="0"/>
              </a:rPr>
              <a:t> Terrace.  To enhance the floor plan and add square footage for a new Master Suite, Laundry Room and Office, the home had a major renovation 2001.  The result is that there are dual Master Suites with baths </a:t>
            </a:r>
            <a:r>
              <a:rPr lang="en-US" sz="1200" dirty="0" err="1">
                <a:solidFill>
                  <a:schemeClr val="tx1"/>
                </a:solidFill>
                <a:latin typeface="Georgia" panose="02040502050405020303" pitchFamily="18" charset="0"/>
              </a:rPr>
              <a:t>en</a:t>
            </a:r>
            <a:r>
              <a:rPr lang="en-US" sz="1200" dirty="0">
                <a:solidFill>
                  <a:schemeClr val="tx1"/>
                </a:solidFill>
                <a:latin typeface="Georgia" panose="02040502050405020303" pitchFamily="18" charset="0"/>
              </a:rPr>
              <a:t> suites, a third bedroom, Family room, Kitchen three baths in total, Laundry Room, Office and Office/Nursery/Media Room.  Complementing the home are hardwood floors throughout much of the home, 2 recently renovated baths, new 2015 roof, spacious deck, screen porch and workshop.  No flood insurance!</a:t>
            </a:r>
          </a:p>
          <a:p>
            <a:endParaRPr lang="en-US" sz="1200" dirty="0">
              <a:solidFill>
                <a:schemeClr val="tx1"/>
              </a:solidFill>
              <a:latin typeface="Georgia" panose="02040502050405020303" pitchFamily="18" charset="0"/>
            </a:endParaRPr>
          </a:p>
          <a:p>
            <a:r>
              <a:rPr lang="en-US" sz="1200" dirty="0" err="1">
                <a:solidFill>
                  <a:schemeClr val="tx1"/>
                </a:solidFill>
                <a:latin typeface="Georgia" panose="02040502050405020303" pitchFamily="18" charset="0"/>
              </a:rPr>
              <a:t>Riverland</a:t>
            </a:r>
            <a:r>
              <a:rPr lang="en-US" sz="1200" dirty="0">
                <a:solidFill>
                  <a:schemeClr val="tx1"/>
                </a:solidFill>
                <a:latin typeface="Georgia" panose="02040502050405020303" pitchFamily="18" charset="0"/>
              </a:rPr>
              <a:t> Terrace is known as a friendly and active neighborhood.  2125 Edisto is at the entrance to Medway Park which is a beacon of activity with its recreational opportunities, dog park and community garden.  Also in </a:t>
            </a:r>
            <a:r>
              <a:rPr lang="en-US" sz="1200" dirty="0" err="1">
                <a:solidFill>
                  <a:schemeClr val="tx1"/>
                </a:solidFill>
                <a:latin typeface="Georgia" panose="02040502050405020303" pitchFamily="18" charset="0"/>
              </a:rPr>
              <a:t>Riverland</a:t>
            </a:r>
            <a:r>
              <a:rPr lang="en-US" sz="1200" dirty="0">
                <a:solidFill>
                  <a:schemeClr val="tx1"/>
                </a:solidFill>
                <a:latin typeface="Georgia" panose="02040502050405020303" pitchFamily="18" charset="0"/>
              </a:rPr>
              <a:t> Terrace is the Plymouth Street public boat ramp and the Charleston Municipal Golf Course.  A short walk brings you to the Terrace Theatre shopping area, the James Island Farmer's Market, the Pour House, the Public House, Zia's, How Art Thou, Crust, Lot and other dining and music experiences.</a:t>
            </a:r>
          </a:p>
          <a:p>
            <a:r>
              <a:rPr lang="en-US" sz="1200" dirty="0">
                <a:solidFill>
                  <a:schemeClr val="tx1"/>
                </a:solidFill>
                <a:latin typeface="Georgia" panose="02040502050405020303" pitchFamily="18" charset="0"/>
              </a:rPr>
              <a:t> </a:t>
            </a:r>
          </a:p>
          <a:p>
            <a:r>
              <a:rPr lang="en-US" sz="1200" dirty="0">
                <a:solidFill>
                  <a:schemeClr val="tx1"/>
                </a:solidFill>
                <a:latin typeface="Georgia" panose="02040502050405020303" pitchFamily="18" charset="0"/>
              </a:rPr>
              <a:t>With the convenience to shopping at South Windermere or James Island, with downtown Charleston and Folly Beach only 10 minutes away, with numerous restaurants nearby, and being in desirable </a:t>
            </a:r>
            <a:r>
              <a:rPr lang="en-US" sz="1200" dirty="0" err="1">
                <a:solidFill>
                  <a:schemeClr val="tx1"/>
                </a:solidFill>
                <a:latin typeface="Georgia" panose="02040502050405020303" pitchFamily="18" charset="0"/>
              </a:rPr>
              <a:t>Riverland</a:t>
            </a:r>
            <a:r>
              <a:rPr lang="en-US" sz="1200" dirty="0">
                <a:solidFill>
                  <a:schemeClr val="tx1"/>
                </a:solidFill>
                <a:latin typeface="Georgia" panose="02040502050405020303" pitchFamily="18" charset="0"/>
              </a:rPr>
              <a:t> Terrace, this property is a must-see!</a:t>
            </a: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46433" y="4927408"/>
            <a:ext cx="1822263" cy="1216532"/>
          </a:xfrm>
          <a:prstGeom prst="rect">
            <a:avLst/>
          </a:prstGeom>
          <a:ln>
            <a:noFill/>
          </a:ln>
          <a:effectLst>
            <a:softEdge rad="112500"/>
          </a:effec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46433" y="7382868"/>
            <a:ext cx="1822263" cy="1216534"/>
          </a:xfrm>
          <a:prstGeom prst="rect">
            <a:avLst/>
          </a:prstGeom>
          <a:ln>
            <a:noFill/>
          </a:ln>
          <a:effectLst>
            <a:softEdge rad="112500"/>
          </a:effectLst>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946433" y="6155138"/>
            <a:ext cx="1822263" cy="1216532"/>
          </a:xfrm>
          <a:prstGeom prst="rect">
            <a:avLst/>
          </a:prstGeom>
          <a:ln>
            <a:noFill/>
          </a:ln>
          <a:effectLst>
            <a:softEdge rad="112500"/>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946433" y="3699678"/>
            <a:ext cx="1822263" cy="1216532"/>
          </a:xfrm>
          <a:prstGeom prst="rect">
            <a:avLst/>
          </a:prstGeom>
          <a:ln>
            <a:noFill/>
          </a:ln>
          <a:effectLst>
            <a:softEdge rad="112500"/>
          </a:effectLst>
        </p:spPr>
      </p:pic>
      <p:sp>
        <p:nvSpPr>
          <p:cNvPr id="13" name="Rectangle 12"/>
          <p:cNvSpPr/>
          <p:nvPr/>
        </p:nvSpPr>
        <p:spPr>
          <a:xfrm>
            <a:off x="2362200" y="8758721"/>
            <a:ext cx="3048000" cy="1077218"/>
          </a:xfrm>
          <a:prstGeom prst="rect">
            <a:avLst/>
          </a:prstGeom>
        </p:spPr>
        <p:txBody>
          <a:bodyPr wrap="square">
            <a:spAutoFit/>
          </a:bodyPr>
          <a:lstStyle/>
          <a:p>
            <a:pPr algn="ctr"/>
            <a:r>
              <a:rPr lang="en-US" sz="1400" b="1" dirty="0">
                <a:latin typeface="Georgia" panose="02040502050405020303" pitchFamily="18" charset="0"/>
              </a:rPr>
              <a:t>Kay Kennerty</a:t>
            </a:r>
            <a:br>
              <a:rPr lang="en-US" sz="1400" b="1" dirty="0">
                <a:latin typeface="Georgia" panose="02040502050405020303" pitchFamily="18" charset="0"/>
              </a:rPr>
            </a:br>
            <a:r>
              <a:rPr lang="en-US" sz="1400" i="1" dirty="0">
                <a:latin typeface="Georgia" panose="02040502050405020303" pitchFamily="18" charset="0"/>
              </a:rPr>
              <a:t>MBA, ABR, CRS, GRI</a:t>
            </a:r>
          </a:p>
          <a:p>
            <a:pPr algn="ctr"/>
            <a:r>
              <a:rPr lang="en-US" sz="1200" dirty="0">
                <a:latin typeface="Georgia" panose="02040502050405020303" pitchFamily="18" charset="0"/>
              </a:rPr>
              <a:t>843-345-5011</a:t>
            </a:r>
          </a:p>
          <a:p>
            <a:pPr algn="ctr"/>
            <a:r>
              <a:rPr lang="en-US" sz="1200" dirty="0">
                <a:latin typeface="Georgia" panose="02040502050405020303" pitchFamily="18" charset="0"/>
              </a:rPr>
              <a:t>kkennerty@aol.com</a:t>
            </a:r>
            <a:br>
              <a:rPr lang="en-US" sz="1200" dirty="0">
                <a:latin typeface="Georgia" panose="02040502050405020303" pitchFamily="18" charset="0"/>
              </a:rPr>
            </a:br>
            <a:r>
              <a:rPr lang="en-US" sz="1200" dirty="0">
                <a:latin typeface="Georgia" panose="02040502050405020303" pitchFamily="18" charset="0"/>
              </a:rPr>
              <a:t>www.KayKennertyHomes.com</a:t>
            </a:r>
            <a:endParaRPr lang="en-US" sz="1400" dirty="0">
              <a:latin typeface="Georgia" panose="02040502050405020303" pitchFamily="18" charset="0"/>
            </a:endParaRPr>
          </a:p>
        </p:txBody>
      </p:sp>
      <p:pic>
        <p:nvPicPr>
          <p:cNvPr id="1026" name="Picture 2"/>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125097" y="8622697"/>
            <a:ext cx="1019175" cy="13492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12" name="Group 11"/>
          <p:cNvGrpSpPr/>
          <p:nvPr/>
        </p:nvGrpSpPr>
        <p:grpSpPr>
          <a:xfrm>
            <a:off x="5589905" y="8610600"/>
            <a:ext cx="2190750" cy="1373461"/>
            <a:chOff x="5589905" y="8753097"/>
            <a:chExt cx="2190750" cy="1373461"/>
          </a:xfrm>
        </p:grpSpPr>
        <p:pic>
          <p:nvPicPr>
            <p:cNvPr id="1027" name="Picture 3"/>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5780405" y="8753097"/>
              <a:ext cx="1809750" cy="8095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5589905" y="9572560"/>
              <a:ext cx="2190750" cy="553998"/>
            </a:xfrm>
            <a:prstGeom prst="rect">
              <a:avLst/>
            </a:prstGeom>
          </p:spPr>
          <p:txBody>
            <a:bodyPr wrap="square">
              <a:spAutoFit/>
            </a:bodyPr>
            <a:lstStyle/>
            <a:p>
              <a:pPr algn="ctr"/>
              <a:r>
                <a:rPr lang="en-US" sz="1000" dirty="0">
                  <a:latin typeface="Georgia" panose="02040502050405020303" pitchFamily="18" charset="0"/>
                </a:rPr>
                <a:t>The AgentOwned Realty Company</a:t>
              </a:r>
            </a:p>
            <a:p>
              <a:pPr algn="ctr"/>
              <a:r>
                <a:rPr lang="en-US" sz="1000" dirty="0">
                  <a:latin typeface="Georgia" panose="02040502050405020303" pitchFamily="18" charset="0"/>
                </a:rPr>
                <a:t>824 Johnnie </a:t>
              </a:r>
              <a:r>
                <a:rPr lang="en-US" sz="1000" dirty="0" err="1">
                  <a:latin typeface="Georgia" panose="02040502050405020303" pitchFamily="18" charset="0"/>
                </a:rPr>
                <a:t>Dodds</a:t>
              </a:r>
              <a:r>
                <a:rPr lang="en-US" sz="1000" dirty="0">
                  <a:latin typeface="Georgia" panose="02040502050405020303" pitchFamily="18" charset="0"/>
                </a:rPr>
                <a:t> Blvd</a:t>
              </a:r>
            </a:p>
            <a:p>
              <a:pPr algn="ctr"/>
              <a:r>
                <a:rPr lang="en-US" sz="1000" dirty="0">
                  <a:latin typeface="Georgia" panose="02040502050405020303" pitchFamily="18" charset="0"/>
                </a:rPr>
                <a:t>Mt. Pleasant, SC 29464</a:t>
              </a:r>
            </a:p>
          </p:txBody>
        </p:sp>
      </p:grpSp>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946433" y="2471948"/>
            <a:ext cx="1822263" cy="1216532"/>
          </a:xfrm>
          <a:prstGeom prst="rect">
            <a:avLst/>
          </a:prstGeom>
          <a:ln>
            <a:noFill/>
          </a:ln>
          <a:effectLst>
            <a:softEdge rad="112500"/>
          </a:effectLst>
        </p:spPr>
      </p:pic>
      <p:pic>
        <p:nvPicPr>
          <p:cNvPr id="16" name="Picture 1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946433" y="1244218"/>
            <a:ext cx="1822263" cy="1216532"/>
          </a:xfrm>
          <a:prstGeom prst="rect">
            <a:avLst/>
          </a:prstGeom>
          <a:ln>
            <a:noFill/>
          </a:ln>
          <a:effectLst>
            <a:softEdge rad="112500"/>
          </a:effectLst>
        </p:spPr>
      </p:pic>
      <p:pic>
        <p:nvPicPr>
          <p:cNvPr id="17" name="Picture 1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946433" y="16488"/>
            <a:ext cx="1822263" cy="1216532"/>
          </a:xfrm>
          <a:prstGeom prst="rect">
            <a:avLst/>
          </a:prstGeom>
          <a:ln>
            <a:noFill/>
          </a:ln>
          <a:effectLst>
            <a:softEdge rad="112500"/>
          </a:effectLst>
        </p:spPr>
      </p:pic>
      <p:sp>
        <p:nvSpPr>
          <p:cNvPr id="5" name="Rectangle 4"/>
          <p:cNvSpPr/>
          <p:nvPr/>
        </p:nvSpPr>
        <p:spPr>
          <a:xfrm>
            <a:off x="63943" y="65782"/>
            <a:ext cx="5803458" cy="1077218"/>
          </a:xfrm>
          <a:prstGeom prst="rect">
            <a:avLst/>
          </a:prstGeom>
          <a:noFill/>
        </p:spPr>
        <p:txBody>
          <a:bodyPr wrap="square" lIns="91440" tIns="45720" rIns="91440" bIns="45720">
            <a:spAutoFit/>
          </a:bodyPr>
          <a:lstStyle/>
          <a:p>
            <a:pPr algn="ctr"/>
            <a:r>
              <a:rPr lang="en-US" sz="2400" b="1" dirty="0">
                <a:ln w="3175">
                  <a:solidFill>
                    <a:schemeClr val="tx1">
                      <a:lumMod val="75000"/>
                      <a:lumOff val="25000"/>
                    </a:schemeClr>
                  </a:solidFill>
                  <a:prstDash val="solid"/>
                </a:ln>
                <a:solidFill>
                  <a:srgbClr val="FFFF00"/>
                </a:solidFill>
                <a:effectLst>
                  <a:outerShdw blurRad="41275" dist="20320" dir="1800000" algn="tl" rotWithShape="0">
                    <a:srgbClr val="000000">
                      <a:alpha val="40000"/>
                    </a:srgbClr>
                  </a:outerShdw>
                </a:effectLst>
                <a:latin typeface="Georgia" panose="02040502050405020303" pitchFamily="18" charset="0"/>
              </a:rPr>
              <a:t>Open House</a:t>
            </a:r>
          </a:p>
          <a:p>
            <a:pPr algn="ctr"/>
            <a:r>
              <a:rPr lang="en-US" b="1" dirty="0">
                <a:ln w="3175">
                  <a:solidFill>
                    <a:schemeClr val="tx1">
                      <a:lumMod val="75000"/>
                      <a:lumOff val="25000"/>
                    </a:schemeClr>
                  </a:solidFill>
                  <a:prstDash val="solid"/>
                </a:ln>
                <a:solidFill>
                  <a:srgbClr val="FFFF00"/>
                </a:solidFill>
                <a:effectLst>
                  <a:outerShdw blurRad="41275" dist="20320" dir="1800000" algn="tl" rotWithShape="0">
                    <a:srgbClr val="000000">
                      <a:alpha val="40000"/>
                    </a:srgbClr>
                  </a:outerShdw>
                </a:effectLst>
                <a:latin typeface="Georgia" panose="02040502050405020303" pitchFamily="18" charset="0"/>
              </a:rPr>
              <a:t>Tues August 3oth ~ 11:30a-1:30p</a:t>
            </a:r>
            <a:br>
              <a:rPr lang="en-US" b="1" dirty="0">
                <a:ln w="3175">
                  <a:solidFill>
                    <a:schemeClr val="tx1">
                      <a:lumMod val="75000"/>
                      <a:lumOff val="25000"/>
                    </a:schemeClr>
                  </a:solidFill>
                  <a:prstDash val="solid"/>
                </a:ln>
                <a:solidFill>
                  <a:srgbClr val="FFFF00"/>
                </a:solidFill>
                <a:effectLst>
                  <a:outerShdw blurRad="41275" dist="20320" dir="1800000" algn="tl" rotWithShape="0">
                    <a:srgbClr val="000000">
                      <a:alpha val="40000"/>
                    </a:srgbClr>
                  </a:outerShdw>
                </a:effectLst>
                <a:latin typeface="Georgia" panose="02040502050405020303" pitchFamily="18" charset="0"/>
              </a:rPr>
            </a:br>
            <a:r>
              <a:rPr lang="en-US" b="1" dirty="0">
                <a:ln w="3175">
                  <a:solidFill>
                    <a:schemeClr val="tx1">
                      <a:lumMod val="75000"/>
                      <a:lumOff val="25000"/>
                    </a:schemeClr>
                  </a:solidFill>
                  <a:prstDash val="solid"/>
                </a:ln>
                <a:solidFill>
                  <a:srgbClr val="FFFF00"/>
                </a:solidFill>
                <a:effectLst>
                  <a:outerShdw blurRad="41275" dist="20320" dir="1800000" algn="tl" rotWithShape="0">
                    <a:srgbClr val="000000">
                      <a:alpha val="40000"/>
                    </a:srgbClr>
                  </a:outerShdw>
                </a:effectLst>
                <a:latin typeface="Georgia" panose="02040502050405020303" pitchFamily="18" charset="0"/>
              </a:rPr>
              <a:t>Lunch Served</a:t>
            </a:r>
            <a:endParaRPr lang="en-US" b="1" cap="none" spc="0" dirty="0">
              <a:ln w="3175">
                <a:solidFill>
                  <a:schemeClr val="tx1">
                    <a:lumMod val="75000"/>
                    <a:lumOff val="25000"/>
                  </a:schemeClr>
                </a:solidFill>
                <a:prstDash val="solid"/>
              </a:ln>
              <a:solidFill>
                <a:srgbClr val="FFFF00"/>
              </a:solidFill>
              <a:effectLst>
                <a:outerShdw blurRad="41275" dist="20320" dir="1800000" algn="tl" rotWithShape="0">
                  <a:srgbClr val="000000">
                    <a:alpha val="40000"/>
                  </a:srgbClr>
                </a:outerShdw>
              </a:effectLst>
              <a:latin typeface="Georgia" panose="02040502050405020303" pitchFamily="18" charset="0"/>
            </a:endParaRPr>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TotalTime>
  <Words>279</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2125 Edisto Ave Riverland Terrace ~ Charleston MLS# 16020315 ~ $399,900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19</cp:revision>
  <dcterms:created xsi:type="dcterms:W3CDTF">2006-08-16T00:00:00Z</dcterms:created>
  <dcterms:modified xsi:type="dcterms:W3CDTF">2016-08-26T19:06:37Z</dcterms:modified>
</cp:coreProperties>
</file>