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50" d="100"/>
          <a:sy n="150" d="100"/>
        </p:scale>
        <p:origin x="126" y="31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gif"/><Relationship Id="rId3" Type="http://schemas.openxmlformats.org/officeDocument/2006/relationships/image" Target="../media/image2.jpe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488"/>
            <a:ext cx="5955856" cy="3970570"/>
          </a:xfrm>
          <a:prstGeom prst="rect">
            <a:avLst/>
          </a:prstGeom>
          <a:ln>
            <a:noFill/>
          </a:ln>
          <a:effectLst>
            <a:softEdge rad="112500"/>
          </a:effectLst>
        </p:spPr>
      </p:pic>
      <p:sp>
        <p:nvSpPr>
          <p:cNvPr id="2" name="Title 1"/>
          <p:cNvSpPr>
            <a:spLocks noGrp="1"/>
          </p:cNvSpPr>
          <p:nvPr>
            <p:ph type="ctrTitle"/>
          </p:nvPr>
        </p:nvSpPr>
        <p:spPr>
          <a:xfrm>
            <a:off x="8255" y="3225059"/>
            <a:ext cx="5861144" cy="737341"/>
          </a:xfrm>
        </p:spPr>
        <p:txBody>
          <a:bodyPr>
            <a:noAutofit/>
          </a:bodyPr>
          <a:lstStyle/>
          <a:p>
            <a:r>
              <a:rPr lang="en-US" sz="2000" dirty="0">
                <a:solidFill>
                  <a:schemeClr val="bg1"/>
                </a:solidFill>
                <a:effectLst>
                  <a:outerShdw blurRad="50800" dist="38100" dir="5400000" algn="t" rotWithShape="0">
                    <a:prstClr val="black">
                      <a:alpha val="40000"/>
                    </a:prstClr>
                  </a:outerShdw>
                </a:effectLst>
                <a:latin typeface="Georgia" panose="02040502050405020303" pitchFamily="18" charset="0"/>
              </a:rPr>
              <a:t>2125 Edisto Avenue</a:t>
            </a:r>
            <a:br>
              <a:rPr lang="en-US" sz="2000" dirty="0">
                <a:solidFill>
                  <a:schemeClr val="bg1"/>
                </a:solidFill>
                <a:effectLst>
                  <a:outerShdw blurRad="50800" dist="38100" dir="5400000" algn="t" rotWithShape="0">
                    <a:prstClr val="black">
                      <a:alpha val="40000"/>
                    </a:prstClr>
                  </a:outerShdw>
                </a:effectLst>
                <a:latin typeface="Georgia" panose="02040502050405020303" pitchFamily="18" charset="0"/>
              </a:rPr>
            </a:br>
            <a:r>
              <a:rPr lang="en-US" sz="1600" dirty="0" err="1">
                <a:solidFill>
                  <a:schemeClr val="bg1"/>
                </a:solidFill>
                <a:effectLst>
                  <a:outerShdw blurRad="50800" dist="38100" dir="5400000" algn="t" rotWithShape="0">
                    <a:prstClr val="black">
                      <a:alpha val="40000"/>
                    </a:prstClr>
                  </a:outerShdw>
                </a:effectLst>
                <a:latin typeface="Georgia" panose="02040502050405020303" pitchFamily="18" charset="0"/>
              </a:rPr>
              <a:t>Riverland</a:t>
            </a:r>
            <a:r>
              <a:rPr lang="en-US" sz="1600" dirty="0">
                <a:solidFill>
                  <a:schemeClr val="bg1"/>
                </a:solidFill>
                <a:effectLst>
                  <a:outerShdw blurRad="50800" dist="38100" dir="5400000" algn="t" rotWithShape="0">
                    <a:prstClr val="black">
                      <a:alpha val="40000"/>
                    </a:prstClr>
                  </a:outerShdw>
                </a:effectLst>
                <a:latin typeface="Georgia" panose="02040502050405020303" pitchFamily="18" charset="0"/>
              </a:rPr>
              <a:t> Terrace ~ Charleston ~ MLS# 16020315 ~ $415,000</a:t>
            </a:r>
            <a:endParaRPr lang="en-US" sz="1400" dirty="0">
              <a:solidFill>
                <a:schemeClr val="bg1"/>
              </a:solidFill>
              <a:effectLst>
                <a:outerShdw blurRad="50800" dist="38100" dir="5400000" algn="t"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0" y="3962400"/>
            <a:ext cx="5955856" cy="4451080"/>
          </a:xfrm>
        </p:spPr>
        <p:txBody>
          <a:bodyPr anchor="ctr">
            <a:noAutofit/>
          </a:bodyPr>
          <a:lstStyle/>
          <a:p>
            <a:r>
              <a:rPr lang="en-US" sz="1050" dirty="0">
                <a:solidFill>
                  <a:schemeClr val="tx1"/>
                </a:solidFill>
                <a:latin typeface="Georgia" panose="02040502050405020303" pitchFamily="18" charset="0"/>
              </a:rPr>
              <a:t>If you looking for a home in </a:t>
            </a:r>
            <a:r>
              <a:rPr lang="en-US" sz="1050" dirty="0" err="1">
                <a:solidFill>
                  <a:schemeClr val="tx1"/>
                </a:solidFill>
                <a:latin typeface="Georgia" panose="02040502050405020303" pitchFamily="18" charset="0"/>
              </a:rPr>
              <a:t>Riverland</a:t>
            </a:r>
            <a:r>
              <a:rPr lang="en-US" sz="1050" dirty="0">
                <a:solidFill>
                  <a:schemeClr val="tx1"/>
                </a:solidFill>
                <a:latin typeface="Georgia" panose="02040502050405020303" pitchFamily="18" charset="0"/>
              </a:rPr>
              <a:t> Terrace with space, 2125 Edisto is for you. This 2,183 SF home is full of charm and its open floor plan is wonderful for entertaining. In 2001 a major renovation added square footage while updating and enhancing the floor plan. With the recent addition of the deck, the ease and flow of the house for daily living and entertaining is tied together. There are dual Master bedrooms with bathrooms </a:t>
            </a:r>
            <a:r>
              <a:rPr lang="en-US" sz="1050" dirty="0" err="1">
                <a:solidFill>
                  <a:schemeClr val="tx1"/>
                </a:solidFill>
                <a:latin typeface="Georgia" panose="02040502050405020303" pitchFamily="18" charset="0"/>
              </a:rPr>
              <a:t>en</a:t>
            </a:r>
            <a:r>
              <a:rPr lang="en-US" sz="1050" dirty="0">
                <a:solidFill>
                  <a:schemeClr val="tx1"/>
                </a:solidFill>
                <a:latin typeface="Georgia" panose="02040502050405020303" pitchFamily="18" charset="0"/>
              </a:rPr>
              <a:t> suite, a guest bedroom and a well located and updated bath. The spacious kitchen has tons of cabinets and storage as well as a dining area. The family room, the downstairs Master suite and the guest room have original hardwood floors. On the second floor, there is the Master bedroom with a spacious bath, shower, tub and walk-in closet as well as an additional room with Pergo flooring for an office/nursery/media room. On the first floor, there is a roomy laundry room and a bonus room (office/nursery/media room) overlooking the backyard. In the backyard, the fence, the grand oak tree and camellia, and the mature shrubbery create a private refuge for the owners. There is also a raised herb garden, a workshop and a screened porch. In 2015, a new roof was installed. The termite bond is in place. No flood insurance required!</a:t>
            </a:r>
          </a:p>
          <a:p>
            <a:r>
              <a:rPr lang="en-US" sz="1050" dirty="0">
                <a:solidFill>
                  <a:schemeClr val="tx1"/>
                </a:solidFill>
                <a:latin typeface="Georgia" panose="02040502050405020303" pitchFamily="18" charset="0"/>
              </a:rPr>
              <a:t>The location of the property within </a:t>
            </a:r>
            <a:r>
              <a:rPr lang="en-US" sz="1050" dirty="0" err="1">
                <a:solidFill>
                  <a:schemeClr val="tx1"/>
                </a:solidFill>
                <a:latin typeface="Georgia" panose="02040502050405020303" pitchFamily="18" charset="0"/>
              </a:rPr>
              <a:t>Riverland</a:t>
            </a:r>
            <a:r>
              <a:rPr lang="en-US" sz="1050" dirty="0">
                <a:solidFill>
                  <a:schemeClr val="tx1"/>
                </a:solidFill>
                <a:latin typeface="Georgia" panose="02040502050405020303" pitchFamily="18" charset="0"/>
              </a:rPr>
              <a:t> Terrace offers opportunities to enjoy this friendly and active neighborhood. The home is at the dead end of Edisto Avenue where it adjoins Medway Park. Medway Park has become a beacon of activity with its recreation opportunities, dog park and community garden. For boating and golfing, access could not be more convenient than living in </a:t>
            </a:r>
            <a:r>
              <a:rPr lang="en-US" sz="1050" dirty="0" err="1">
                <a:solidFill>
                  <a:schemeClr val="tx1"/>
                </a:solidFill>
                <a:latin typeface="Georgia" panose="02040502050405020303" pitchFamily="18" charset="0"/>
              </a:rPr>
              <a:t>Riverland</a:t>
            </a:r>
            <a:r>
              <a:rPr lang="en-US" sz="1050" dirty="0">
                <a:solidFill>
                  <a:schemeClr val="tx1"/>
                </a:solidFill>
                <a:latin typeface="Georgia" panose="02040502050405020303" pitchFamily="18" charset="0"/>
              </a:rPr>
              <a:t> Terrace. The Plymouth Street boat ramp to the </a:t>
            </a:r>
            <a:r>
              <a:rPr lang="en-US" sz="1050" dirty="0" err="1">
                <a:solidFill>
                  <a:schemeClr val="tx1"/>
                </a:solidFill>
                <a:latin typeface="Georgia" panose="02040502050405020303" pitchFamily="18" charset="0"/>
              </a:rPr>
              <a:t>Wappoo</a:t>
            </a:r>
            <a:r>
              <a:rPr lang="en-US" sz="1050" dirty="0">
                <a:solidFill>
                  <a:schemeClr val="tx1"/>
                </a:solidFill>
                <a:latin typeface="Georgia" panose="02040502050405020303" pitchFamily="18" charset="0"/>
              </a:rPr>
              <a:t> Cut gives boaters only a 5 minutes ride to the Charleston Harbor or to Folly Beach. The Charleston Municipal Golf Course is also within </a:t>
            </a:r>
            <a:r>
              <a:rPr lang="en-US" sz="1050" dirty="0" err="1">
                <a:solidFill>
                  <a:schemeClr val="tx1"/>
                </a:solidFill>
                <a:latin typeface="Georgia" panose="02040502050405020303" pitchFamily="18" charset="0"/>
              </a:rPr>
              <a:t>Riverland</a:t>
            </a:r>
            <a:r>
              <a:rPr lang="en-US" sz="1050" dirty="0">
                <a:solidFill>
                  <a:schemeClr val="tx1"/>
                </a:solidFill>
                <a:latin typeface="Georgia" panose="02040502050405020303" pitchFamily="18" charset="0"/>
              </a:rPr>
              <a:t> Terrace. From home, a short walk brings you to the Terrace Theatre shopping area, the James Island Farmer's Market, the Pour House, the Public House, Lot and other dining and music experiences.</a:t>
            </a:r>
          </a:p>
          <a:p>
            <a:r>
              <a:rPr lang="en-US" sz="1050" dirty="0">
                <a:solidFill>
                  <a:schemeClr val="tx1"/>
                </a:solidFill>
                <a:latin typeface="Georgia" panose="02040502050405020303" pitchFamily="18" charset="0"/>
              </a:rPr>
              <a:t>With the convenience to shopping at South Windermere or James Island, with downtown Charleston and Folly Beach only 10 minutes away, with numerous restaurants nearby, and being in desirable </a:t>
            </a:r>
            <a:r>
              <a:rPr lang="en-US" sz="1050" dirty="0" err="1">
                <a:solidFill>
                  <a:schemeClr val="tx1"/>
                </a:solidFill>
                <a:latin typeface="Georgia" panose="02040502050405020303" pitchFamily="18" charset="0"/>
              </a:rPr>
              <a:t>Riverland</a:t>
            </a:r>
            <a:r>
              <a:rPr lang="en-US" sz="1050" dirty="0">
                <a:solidFill>
                  <a:schemeClr val="tx1"/>
                </a:solidFill>
                <a:latin typeface="Georgia" panose="02040502050405020303" pitchFamily="18" charset="0"/>
              </a:rPr>
              <a:t> Terrace, this property is a must-see!</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43897" y="4942043"/>
            <a:ext cx="1824798" cy="1216532"/>
          </a:xfrm>
          <a:prstGeom prst="rect">
            <a:avLst/>
          </a:prstGeom>
          <a:ln>
            <a:noFill/>
          </a:ln>
          <a:effectLst>
            <a:softEdge rad="112500"/>
          </a:effec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43895" y="7387747"/>
            <a:ext cx="1824801" cy="1216534"/>
          </a:xfrm>
          <a:prstGeom prst="rect">
            <a:avLst/>
          </a:prstGeom>
          <a:ln>
            <a:noFill/>
          </a:ln>
          <a:effectLst>
            <a:softEdge rad="112500"/>
          </a:effectLst>
        </p:spPr>
      </p:pic>
      <p:pic>
        <p:nvPicPr>
          <p:cNvPr id="8" name="Picture 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43897" y="6164895"/>
            <a:ext cx="1824798" cy="1216532"/>
          </a:xfrm>
          <a:prstGeom prst="rect">
            <a:avLst/>
          </a:prstGeom>
          <a:ln>
            <a:noFill/>
          </a:ln>
          <a:effectLst>
            <a:softEdge rad="112500"/>
          </a:effectLst>
        </p:spPr>
      </p:pic>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43897" y="3719191"/>
            <a:ext cx="1824798" cy="1216532"/>
          </a:xfrm>
          <a:prstGeom prst="rect">
            <a:avLst/>
          </a:prstGeom>
          <a:ln>
            <a:noFill/>
          </a:ln>
          <a:effectLst>
            <a:softEdge rad="112500"/>
          </a:effectLst>
        </p:spPr>
      </p:pic>
      <p:sp>
        <p:nvSpPr>
          <p:cNvPr id="13" name="Rectangle 12"/>
          <p:cNvSpPr/>
          <p:nvPr/>
        </p:nvSpPr>
        <p:spPr>
          <a:xfrm>
            <a:off x="2362200" y="8758721"/>
            <a:ext cx="3048000" cy="1077218"/>
          </a:xfrm>
          <a:prstGeom prst="rect">
            <a:avLst/>
          </a:prstGeom>
        </p:spPr>
        <p:txBody>
          <a:bodyPr wrap="square">
            <a:spAutoFit/>
          </a:bodyPr>
          <a:lstStyle/>
          <a:p>
            <a:pPr algn="ctr"/>
            <a:r>
              <a:rPr lang="en-US" sz="1400" b="1" dirty="0">
                <a:latin typeface="Georgia" panose="02040502050405020303" pitchFamily="18" charset="0"/>
              </a:rPr>
              <a:t>Kay Kennerty</a:t>
            </a:r>
            <a:br>
              <a:rPr lang="en-US" sz="1400" b="1" dirty="0">
                <a:latin typeface="Georgia" panose="02040502050405020303" pitchFamily="18" charset="0"/>
              </a:rPr>
            </a:br>
            <a:r>
              <a:rPr lang="en-US" sz="1400" i="1" dirty="0">
                <a:latin typeface="Georgia" panose="02040502050405020303" pitchFamily="18" charset="0"/>
              </a:rPr>
              <a:t>MBA, ABR, CRS, GRI</a:t>
            </a:r>
          </a:p>
          <a:p>
            <a:pPr algn="ctr"/>
            <a:r>
              <a:rPr lang="en-US" sz="1200" dirty="0">
                <a:latin typeface="Georgia" panose="02040502050405020303" pitchFamily="18" charset="0"/>
              </a:rPr>
              <a:t>843-345-5011</a:t>
            </a:r>
          </a:p>
          <a:p>
            <a:pPr algn="ctr"/>
            <a:r>
              <a:rPr lang="en-US" sz="1200" dirty="0">
                <a:latin typeface="Georgia" panose="02040502050405020303" pitchFamily="18" charset="0"/>
              </a:rPr>
              <a:t>kkennerty@aol.com</a:t>
            </a:r>
            <a:br>
              <a:rPr lang="en-US" sz="1200" dirty="0">
                <a:latin typeface="Georgia" panose="02040502050405020303" pitchFamily="18" charset="0"/>
              </a:rPr>
            </a:br>
            <a:r>
              <a:rPr lang="en-US" sz="1200" dirty="0">
                <a:latin typeface="Georgia" panose="02040502050405020303" pitchFamily="18" charset="0"/>
              </a:rPr>
              <a:t>www.KayKennertyHomes.com</a:t>
            </a:r>
            <a:endParaRPr lang="en-US" sz="1400" dirty="0">
              <a:latin typeface="Georgia" panose="02040502050405020303" pitchFamily="18" charset="0"/>
            </a:endParaRPr>
          </a:p>
        </p:txBody>
      </p:sp>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125097" y="8622697"/>
            <a:ext cx="1019175" cy="13492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2" name="Group 11"/>
          <p:cNvGrpSpPr/>
          <p:nvPr/>
        </p:nvGrpSpPr>
        <p:grpSpPr>
          <a:xfrm>
            <a:off x="5589905" y="8610600"/>
            <a:ext cx="2190750" cy="1373461"/>
            <a:chOff x="5589905" y="8753097"/>
            <a:chExt cx="2190750" cy="1373461"/>
          </a:xfrm>
        </p:grpSpPr>
        <p:pic>
          <p:nvPicPr>
            <p:cNvPr id="1027" name="Picture 3"/>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5780405" y="8753097"/>
              <a:ext cx="1809750" cy="8095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5589905" y="9572560"/>
              <a:ext cx="2190750" cy="553998"/>
            </a:xfrm>
            <a:prstGeom prst="rect">
              <a:avLst/>
            </a:prstGeom>
          </p:spPr>
          <p:txBody>
            <a:bodyPr wrap="square">
              <a:spAutoFit/>
            </a:bodyPr>
            <a:lstStyle/>
            <a:p>
              <a:pPr algn="ctr"/>
              <a:r>
                <a:rPr lang="en-US" sz="1000" dirty="0">
                  <a:latin typeface="Georgia" panose="02040502050405020303" pitchFamily="18" charset="0"/>
                </a:rPr>
                <a:t>The AgentOwned Realty Company</a:t>
              </a:r>
            </a:p>
            <a:p>
              <a:pPr algn="ctr"/>
              <a:r>
                <a:rPr lang="en-US" sz="1000" dirty="0">
                  <a:latin typeface="Georgia" panose="02040502050405020303" pitchFamily="18" charset="0"/>
                </a:rPr>
                <a:t>824 Johnnie </a:t>
              </a:r>
              <a:r>
                <a:rPr lang="en-US" sz="1000" dirty="0" err="1">
                  <a:latin typeface="Georgia" panose="02040502050405020303" pitchFamily="18" charset="0"/>
                </a:rPr>
                <a:t>Dodds</a:t>
              </a:r>
              <a:r>
                <a:rPr lang="en-US" sz="1000" dirty="0">
                  <a:latin typeface="Georgia" panose="02040502050405020303" pitchFamily="18" charset="0"/>
                </a:rPr>
                <a:t> Blvd</a:t>
              </a:r>
            </a:p>
            <a:p>
              <a:pPr algn="ctr"/>
              <a:r>
                <a:rPr lang="en-US" sz="1000" dirty="0">
                  <a:latin typeface="Georgia" panose="02040502050405020303" pitchFamily="18" charset="0"/>
                </a:rPr>
                <a:t>Mt. Pleasant, SC 29464</a:t>
              </a:r>
            </a:p>
          </p:txBody>
        </p:sp>
      </p:grpSp>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43897" y="2496339"/>
            <a:ext cx="1824798" cy="1216532"/>
          </a:xfrm>
          <a:prstGeom prst="rect">
            <a:avLst/>
          </a:prstGeom>
          <a:ln>
            <a:noFill/>
          </a:ln>
          <a:effectLst>
            <a:softEdge rad="112500"/>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43897" y="1273487"/>
            <a:ext cx="1824798" cy="1216532"/>
          </a:xfrm>
          <a:prstGeom prst="rect">
            <a:avLst/>
          </a:prstGeom>
          <a:ln>
            <a:noFill/>
          </a:ln>
          <a:effectLst>
            <a:softEdge rad="112500"/>
          </a:effectLst>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43897" y="50635"/>
            <a:ext cx="1824798" cy="1216532"/>
          </a:xfrm>
          <a:prstGeom prst="rect">
            <a:avLst/>
          </a:prstGeom>
          <a:ln>
            <a:noFill/>
          </a:ln>
          <a:effectLst>
            <a:softEdge rad="112500"/>
          </a:effectLst>
        </p:spPr>
      </p:pic>
      <p:sp>
        <p:nvSpPr>
          <p:cNvPr id="5" name="Rectangle 4"/>
          <p:cNvSpPr/>
          <p:nvPr/>
        </p:nvSpPr>
        <p:spPr>
          <a:xfrm>
            <a:off x="63944" y="65782"/>
            <a:ext cx="5955856" cy="954107"/>
          </a:xfrm>
          <a:prstGeom prst="rect">
            <a:avLst/>
          </a:prstGeom>
          <a:noFill/>
        </p:spPr>
        <p:txBody>
          <a:bodyPr wrap="square" lIns="91440" tIns="45720" rIns="91440" bIns="45720">
            <a:spAutoFit/>
          </a:bodyPr>
          <a:lstStyle/>
          <a:p>
            <a:r>
              <a:rPr lang="en-US" sz="2800" b="1" dirty="0">
                <a:ln w="12700">
                  <a:solidFill>
                    <a:srgbClr val="FF0000"/>
                  </a:solidFill>
                  <a:prstDash val="solid"/>
                </a:ln>
                <a:solidFill>
                  <a:srgbClr val="FFFF00"/>
                </a:solidFill>
                <a:effectLst>
                  <a:outerShdw blurRad="41275" dist="20320" dir="1800000" algn="tl" rotWithShape="0">
                    <a:srgbClr val="000000">
                      <a:alpha val="40000"/>
                    </a:srgbClr>
                  </a:outerShdw>
                </a:effectLst>
                <a:latin typeface="Georgia" panose="02040502050405020303" pitchFamily="18" charset="0"/>
              </a:rPr>
              <a:t>Open House</a:t>
            </a:r>
          </a:p>
          <a:p>
            <a:r>
              <a:rPr lang="en-US" sz="2800" b="1" dirty="0">
                <a:ln w="12700">
                  <a:solidFill>
                    <a:srgbClr val="FF0000"/>
                  </a:solidFill>
                  <a:prstDash val="solid"/>
                </a:ln>
                <a:solidFill>
                  <a:srgbClr val="FFFF00"/>
                </a:solidFill>
                <a:effectLst>
                  <a:outerShdw blurRad="41275" dist="20320" dir="1800000" algn="tl" rotWithShape="0">
                    <a:srgbClr val="000000">
                      <a:alpha val="40000"/>
                    </a:srgbClr>
                  </a:outerShdw>
                </a:effectLst>
                <a:latin typeface="Georgia" panose="02040502050405020303" pitchFamily="18" charset="0"/>
              </a:rPr>
              <a:t>Aug. 3rd from 10-12</a:t>
            </a:r>
            <a:endParaRPr lang="en-US" sz="2800" b="1" cap="none" spc="0" dirty="0">
              <a:ln w="12700">
                <a:solidFill>
                  <a:srgbClr val="FF0000"/>
                </a:solidFill>
                <a:prstDash val="solid"/>
              </a:ln>
              <a:solidFill>
                <a:srgbClr val="FFFF00"/>
              </a:solidFill>
              <a:effectLst>
                <a:outerShdw blurRad="41275" dist="20320" dir="1800000" algn="tl" rotWithShape="0">
                  <a:srgbClr val="000000">
                    <a:alpha val="40000"/>
                  </a:srgbClr>
                </a:outerShdw>
              </a:effectLst>
              <a:latin typeface="Georgia" panose="02040502050405020303" pitchFamily="18"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460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2125 Edisto Avenue Riverland Terrace ~ Charleston ~ MLS# 16020315 ~ $415,000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14</cp:revision>
  <dcterms:created xsi:type="dcterms:W3CDTF">2006-08-16T00:00:00Z</dcterms:created>
  <dcterms:modified xsi:type="dcterms:W3CDTF">2016-08-02T20:32:26Z</dcterms:modified>
</cp:coreProperties>
</file>