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Lst>
  <p:sldSz cx="8229600" cy="1005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5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83E6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194" autoAdjust="0"/>
  </p:normalViewPr>
  <p:slideViewPr>
    <p:cSldViewPr>
      <p:cViewPr>
        <p:scale>
          <a:sx n="75" d="100"/>
          <a:sy n="75" d="100"/>
        </p:scale>
        <p:origin x="1886" y="-1378"/>
      </p:cViewPr>
      <p:guideLst>
        <p:guide orient="horz" pos="3168"/>
        <p:guide pos="259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7220" y="1646133"/>
            <a:ext cx="6995160" cy="3501813"/>
          </a:xfrm>
        </p:spPr>
        <p:txBody>
          <a:bodyPr anchor="b"/>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028700" y="5282989"/>
            <a:ext cx="6172200" cy="2428451"/>
          </a:xfrm>
        </p:spPr>
        <p:txBody>
          <a:bodyPr/>
          <a:lstStyle>
            <a:lvl1pPr marL="0" indent="0" algn="ctr">
              <a:buNone/>
              <a:defRPr sz="2160"/>
            </a:lvl1pPr>
            <a:lvl2pPr marL="411480" indent="0" algn="ctr">
              <a:buNone/>
              <a:defRPr sz="1800"/>
            </a:lvl2pPr>
            <a:lvl3pPr marL="822960" indent="0" algn="ctr">
              <a:buNone/>
              <a:defRPr sz="1620"/>
            </a:lvl3pPr>
            <a:lvl4pPr marL="1234440" indent="0" algn="ctr">
              <a:buNone/>
              <a:defRPr sz="1440"/>
            </a:lvl4pPr>
            <a:lvl5pPr marL="1645920" indent="0" algn="ctr">
              <a:buNone/>
              <a:defRPr sz="1440"/>
            </a:lvl5pPr>
            <a:lvl6pPr marL="2057400" indent="0" algn="ctr">
              <a:buNone/>
              <a:defRPr sz="1440"/>
            </a:lvl6pPr>
            <a:lvl7pPr marL="2468880" indent="0" algn="ctr">
              <a:buNone/>
              <a:defRPr sz="1440"/>
            </a:lvl7pPr>
            <a:lvl8pPr marL="2880360" indent="0" algn="ctr">
              <a:buNone/>
              <a:defRPr sz="1440"/>
            </a:lvl8pPr>
            <a:lvl9pPr marL="3291840" indent="0" algn="ctr">
              <a:buNone/>
              <a:defRPr sz="144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5/17/2024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284781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5/17/2024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19274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889308" y="535517"/>
            <a:ext cx="1774508"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65785" y="535517"/>
            <a:ext cx="5220653" cy="85240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5/17/2024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38292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5/17/2024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887413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61499" y="2507618"/>
            <a:ext cx="7098030" cy="4184014"/>
          </a:xfrm>
        </p:spPr>
        <p:txBody>
          <a:bodyPr anchor="b"/>
          <a:lstStyle>
            <a:lvl1pPr>
              <a:defRPr sz="5400"/>
            </a:lvl1pPr>
          </a:lstStyle>
          <a:p>
            <a:r>
              <a:rPr lang="en-US"/>
              <a:t>Click to edit Master title style</a:t>
            </a:r>
            <a:endParaRPr lang="en-US" dirty="0"/>
          </a:p>
        </p:txBody>
      </p:sp>
      <p:sp>
        <p:nvSpPr>
          <p:cNvPr id="3" name="Text Placeholder 2"/>
          <p:cNvSpPr>
            <a:spLocks noGrp="1"/>
          </p:cNvSpPr>
          <p:nvPr>
            <p:ph type="body" idx="1"/>
          </p:nvPr>
        </p:nvSpPr>
        <p:spPr>
          <a:xfrm>
            <a:off x="561499" y="6731215"/>
            <a:ext cx="7098030" cy="2200274"/>
          </a:xfrm>
        </p:spPr>
        <p:txBody>
          <a:bodyPr/>
          <a:lstStyle>
            <a:lvl1pPr marL="0" indent="0">
              <a:buNone/>
              <a:defRPr sz="2160">
                <a:solidFill>
                  <a:schemeClr val="tx1"/>
                </a:solidFill>
              </a:defRPr>
            </a:lvl1pPr>
            <a:lvl2pPr marL="411480" indent="0">
              <a:buNone/>
              <a:defRPr sz="1800">
                <a:solidFill>
                  <a:schemeClr val="tx1">
                    <a:tint val="75000"/>
                  </a:schemeClr>
                </a:solidFill>
              </a:defRPr>
            </a:lvl2pPr>
            <a:lvl3pPr marL="822960" indent="0">
              <a:buNone/>
              <a:defRPr sz="1620">
                <a:solidFill>
                  <a:schemeClr val="tx1">
                    <a:tint val="75000"/>
                  </a:schemeClr>
                </a:solidFill>
              </a:defRPr>
            </a:lvl3pPr>
            <a:lvl4pPr marL="1234440" indent="0">
              <a:buNone/>
              <a:defRPr sz="1440">
                <a:solidFill>
                  <a:schemeClr val="tx1">
                    <a:tint val="75000"/>
                  </a:schemeClr>
                </a:solidFill>
              </a:defRPr>
            </a:lvl4pPr>
            <a:lvl5pPr marL="1645920" indent="0">
              <a:buNone/>
              <a:defRPr sz="1440">
                <a:solidFill>
                  <a:schemeClr val="tx1">
                    <a:tint val="75000"/>
                  </a:schemeClr>
                </a:solidFill>
              </a:defRPr>
            </a:lvl5pPr>
            <a:lvl6pPr marL="2057400" indent="0">
              <a:buNone/>
              <a:defRPr sz="1440">
                <a:solidFill>
                  <a:schemeClr val="tx1">
                    <a:tint val="75000"/>
                  </a:schemeClr>
                </a:solidFill>
              </a:defRPr>
            </a:lvl6pPr>
            <a:lvl7pPr marL="2468880" indent="0">
              <a:buNone/>
              <a:defRPr sz="1440">
                <a:solidFill>
                  <a:schemeClr val="tx1">
                    <a:tint val="75000"/>
                  </a:schemeClr>
                </a:solidFill>
              </a:defRPr>
            </a:lvl7pPr>
            <a:lvl8pPr marL="2880360" indent="0">
              <a:buNone/>
              <a:defRPr sz="1440">
                <a:solidFill>
                  <a:schemeClr val="tx1">
                    <a:tint val="75000"/>
                  </a:schemeClr>
                </a:solidFill>
              </a:defRPr>
            </a:lvl8pPr>
            <a:lvl9pPr marL="3291840" indent="0">
              <a:buNone/>
              <a:defRPr sz="144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566127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65785" y="2677584"/>
            <a:ext cx="349758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166235" y="2677584"/>
            <a:ext cx="349758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5/17/2024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374889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857" y="535519"/>
            <a:ext cx="7098030"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66858" y="2465706"/>
            <a:ext cx="3481506" cy="1208404"/>
          </a:xfrm>
        </p:spPr>
        <p:txBody>
          <a:bodyPr anchor="b"/>
          <a:lstStyle>
            <a:lvl1pPr marL="0" indent="0">
              <a:buNone/>
              <a:defRPr sz="2160" b="1"/>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a:t>Click to edit Master text styles</a:t>
            </a:r>
          </a:p>
        </p:txBody>
      </p:sp>
      <p:sp>
        <p:nvSpPr>
          <p:cNvPr id="4" name="Content Placeholder 3"/>
          <p:cNvSpPr>
            <a:spLocks noGrp="1"/>
          </p:cNvSpPr>
          <p:nvPr>
            <p:ph sz="half" idx="2"/>
          </p:nvPr>
        </p:nvSpPr>
        <p:spPr>
          <a:xfrm>
            <a:off x="566858" y="3674110"/>
            <a:ext cx="3481506"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166235" y="2465706"/>
            <a:ext cx="3498652" cy="1208404"/>
          </a:xfrm>
        </p:spPr>
        <p:txBody>
          <a:bodyPr anchor="b"/>
          <a:lstStyle>
            <a:lvl1pPr marL="0" indent="0">
              <a:buNone/>
              <a:defRPr sz="2160" b="1"/>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a:t>Click to edit Master text styles</a:t>
            </a:r>
          </a:p>
        </p:txBody>
      </p:sp>
      <p:sp>
        <p:nvSpPr>
          <p:cNvPr id="6" name="Content Placeholder 5"/>
          <p:cNvSpPr>
            <a:spLocks noGrp="1"/>
          </p:cNvSpPr>
          <p:nvPr>
            <p:ph sz="quarter" idx="4"/>
          </p:nvPr>
        </p:nvSpPr>
        <p:spPr>
          <a:xfrm>
            <a:off x="4166235" y="3674110"/>
            <a:ext cx="3498652"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5/17/2024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855032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5/17/2024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944327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5/17/2024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934649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66857" y="670560"/>
            <a:ext cx="2654260" cy="2346960"/>
          </a:xfrm>
        </p:spPr>
        <p:txBody>
          <a:bodyPr anchor="b"/>
          <a:lstStyle>
            <a:lvl1pPr>
              <a:defRPr sz="2880"/>
            </a:lvl1pPr>
          </a:lstStyle>
          <a:p>
            <a:r>
              <a:rPr lang="en-US"/>
              <a:t>Click to edit Master title style</a:t>
            </a:r>
            <a:endParaRPr lang="en-US" dirty="0"/>
          </a:p>
        </p:txBody>
      </p:sp>
      <p:sp>
        <p:nvSpPr>
          <p:cNvPr id="3" name="Content Placeholder 2"/>
          <p:cNvSpPr>
            <a:spLocks noGrp="1"/>
          </p:cNvSpPr>
          <p:nvPr>
            <p:ph idx="1"/>
          </p:nvPr>
        </p:nvSpPr>
        <p:spPr>
          <a:xfrm>
            <a:off x="3498652" y="1448226"/>
            <a:ext cx="4166235" cy="7147983"/>
          </a:xfrm>
        </p:spPr>
        <p:txBody>
          <a:bodyPr/>
          <a:lstStyle>
            <a:lvl1pPr>
              <a:defRPr sz="2880"/>
            </a:lvl1pPr>
            <a:lvl2pPr>
              <a:defRPr sz="2520"/>
            </a:lvl2pPr>
            <a:lvl3pPr>
              <a:defRPr sz="216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66857" y="3017520"/>
            <a:ext cx="2654260" cy="5590329"/>
          </a:xfrm>
        </p:spPr>
        <p:txBody>
          <a:bodyPr/>
          <a:lstStyle>
            <a:lvl1pPr marL="0" indent="0">
              <a:buNone/>
              <a:defRPr sz="1440"/>
            </a:lvl1pPr>
            <a:lvl2pPr marL="411480" indent="0">
              <a:buNone/>
              <a:defRPr sz="1260"/>
            </a:lvl2pPr>
            <a:lvl3pPr marL="822960" indent="0">
              <a:buNone/>
              <a:defRPr sz="1080"/>
            </a:lvl3pPr>
            <a:lvl4pPr marL="1234440" indent="0">
              <a:buNone/>
              <a:defRPr sz="900"/>
            </a:lvl4pPr>
            <a:lvl5pPr marL="1645920" indent="0">
              <a:buNone/>
              <a:defRPr sz="900"/>
            </a:lvl5pPr>
            <a:lvl6pPr marL="2057400" indent="0">
              <a:buNone/>
              <a:defRPr sz="900"/>
            </a:lvl6pPr>
            <a:lvl7pPr marL="2468880" indent="0">
              <a:buNone/>
              <a:defRPr sz="900"/>
            </a:lvl7pPr>
            <a:lvl8pPr marL="2880360" indent="0">
              <a:buNone/>
              <a:defRPr sz="900"/>
            </a:lvl8pPr>
            <a:lvl9pPr marL="329184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193984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66857" y="670560"/>
            <a:ext cx="2654260" cy="2346960"/>
          </a:xfrm>
        </p:spPr>
        <p:txBody>
          <a:bodyPr anchor="b"/>
          <a:lstStyle>
            <a:lvl1pPr>
              <a:defRPr sz="2880"/>
            </a:lvl1pPr>
          </a:lstStyle>
          <a:p>
            <a:r>
              <a:rPr lang="en-US"/>
              <a:t>Click to edit Master title style</a:t>
            </a:r>
            <a:endParaRPr lang="en-US" dirty="0"/>
          </a:p>
        </p:txBody>
      </p:sp>
      <p:sp>
        <p:nvSpPr>
          <p:cNvPr id="3" name="Picture Placeholder 2"/>
          <p:cNvSpPr>
            <a:spLocks noGrp="1" noChangeAspect="1"/>
          </p:cNvSpPr>
          <p:nvPr>
            <p:ph type="pic" idx="1"/>
          </p:nvPr>
        </p:nvSpPr>
        <p:spPr>
          <a:xfrm>
            <a:off x="3498652" y="1448226"/>
            <a:ext cx="4166235" cy="7147983"/>
          </a:xfrm>
        </p:spPr>
        <p:txBody>
          <a:bodyPr anchor="t"/>
          <a:lstStyle>
            <a:lvl1pPr marL="0" indent="0">
              <a:buNone/>
              <a:defRPr sz="2880"/>
            </a:lvl1pPr>
            <a:lvl2pPr marL="411480" indent="0">
              <a:buNone/>
              <a:defRPr sz="2520"/>
            </a:lvl2pPr>
            <a:lvl3pPr marL="822960" indent="0">
              <a:buNone/>
              <a:defRPr sz="2160"/>
            </a:lvl3pPr>
            <a:lvl4pPr marL="1234440" indent="0">
              <a:buNone/>
              <a:defRPr sz="1800"/>
            </a:lvl4pPr>
            <a:lvl5pPr marL="1645920" indent="0">
              <a:buNone/>
              <a:defRPr sz="1800"/>
            </a:lvl5pPr>
            <a:lvl6pPr marL="2057400" indent="0">
              <a:buNone/>
              <a:defRPr sz="1800"/>
            </a:lvl6pPr>
            <a:lvl7pPr marL="2468880" indent="0">
              <a:buNone/>
              <a:defRPr sz="1800"/>
            </a:lvl7pPr>
            <a:lvl8pPr marL="2880360" indent="0">
              <a:buNone/>
              <a:defRPr sz="1800"/>
            </a:lvl8pPr>
            <a:lvl9pPr marL="3291840" indent="0">
              <a:buNone/>
              <a:defRPr sz="1800"/>
            </a:lvl9pPr>
          </a:lstStyle>
          <a:p>
            <a:r>
              <a:rPr lang="en-US"/>
              <a:t>Click icon to add picture</a:t>
            </a:r>
            <a:endParaRPr lang="en-US" dirty="0"/>
          </a:p>
        </p:txBody>
      </p:sp>
      <p:sp>
        <p:nvSpPr>
          <p:cNvPr id="4" name="Text Placeholder 3"/>
          <p:cNvSpPr>
            <a:spLocks noGrp="1"/>
          </p:cNvSpPr>
          <p:nvPr>
            <p:ph type="body" sz="half" idx="2"/>
          </p:nvPr>
        </p:nvSpPr>
        <p:spPr>
          <a:xfrm>
            <a:off x="566857" y="3017520"/>
            <a:ext cx="2654260" cy="5590329"/>
          </a:xfrm>
        </p:spPr>
        <p:txBody>
          <a:bodyPr/>
          <a:lstStyle>
            <a:lvl1pPr marL="0" indent="0">
              <a:buNone/>
              <a:defRPr sz="1440"/>
            </a:lvl1pPr>
            <a:lvl2pPr marL="411480" indent="0">
              <a:buNone/>
              <a:defRPr sz="1260"/>
            </a:lvl2pPr>
            <a:lvl3pPr marL="822960" indent="0">
              <a:buNone/>
              <a:defRPr sz="1080"/>
            </a:lvl3pPr>
            <a:lvl4pPr marL="1234440" indent="0">
              <a:buNone/>
              <a:defRPr sz="900"/>
            </a:lvl4pPr>
            <a:lvl5pPr marL="1645920" indent="0">
              <a:buNone/>
              <a:defRPr sz="900"/>
            </a:lvl5pPr>
            <a:lvl6pPr marL="2057400" indent="0">
              <a:buNone/>
              <a:defRPr sz="900"/>
            </a:lvl6pPr>
            <a:lvl7pPr marL="2468880" indent="0">
              <a:buNone/>
              <a:defRPr sz="900"/>
            </a:lvl7pPr>
            <a:lvl8pPr marL="2880360" indent="0">
              <a:buNone/>
              <a:defRPr sz="900"/>
            </a:lvl8pPr>
            <a:lvl9pPr marL="329184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577391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65785" y="535519"/>
            <a:ext cx="7098030"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65785" y="2677584"/>
            <a:ext cx="7098030"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65785" y="9322649"/>
            <a:ext cx="1851660" cy="535517"/>
          </a:xfrm>
          <a:prstGeom prst="rect">
            <a:avLst/>
          </a:prstGeom>
        </p:spPr>
        <p:txBody>
          <a:bodyPr vert="horz" lIns="91440" tIns="45720" rIns="91440" bIns="45720" rtlCol="0" anchor="ctr"/>
          <a:lstStyle>
            <a:lvl1pPr algn="l">
              <a:defRPr sz="1080">
                <a:solidFill>
                  <a:schemeClr val="tx1">
                    <a:tint val="75000"/>
                  </a:schemeClr>
                </a:solidFill>
              </a:defRPr>
            </a:lvl1pPr>
          </a:lstStyle>
          <a:p>
            <a:fld id="{1D8BD707-D9CF-40AE-B4C6-C98DA3205C09}" type="datetimeFigureOut">
              <a:rPr lang="en-US" smtClean="0"/>
              <a:pPr/>
              <a:t>5/17/2024</a:t>
            </a:fld>
            <a:endParaRPr lang="en-US"/>
          </a:p>
        </p:txBody>
      </p:sp>
      <p:sp>
        <p:nvSpPr>
          <p:cNvPr id="5" name="Footer Placeholder 4"/>
          <p:cNvSpPr>
            <a:spLocks noGrp="1"/>
          </p:cNvSpPr>
          <p:nvPr>
            <p:ph type="ftr" sz="quarter" idx="3"/>
          </p:nvPr>
        </p:nvSpPr>
        <p:spPr>
          <a:xfrm>
            <a:off x="2726055" y="9322649"/>
            <a:ext cx="2777490" cy="535517"/>
          </a:xfrm>
          <a:prstGeom prst="rect">
            <a:avLst/>
          </a:prstGeom>
        </p:spPr>
        <p:txBody>
          <a:bodyPr vert="horz" lIns="91440" tIns="45720" rIns="91440" bIns="45720" rtlCol="0" anchor="ctr"/>
          <a:lstStyle>
            <a:lvl1pPr algn="ctr">
              <a:defRPr sz="108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812155" y="9322649"/>
            <a:ext cx="1851660" cy="535517"/>
          </a:xfrm>
          <a:prstGeom prst="rect">
            <a:avLst/>
          </a:prstGeom>
        </p:spPr>
        <p:txBody>
          <a:bodyPr vert="horz" lIns="91440" tIns="45720" rIns="91440" bIns="45720" rtlCol="0" anchor="ctr"/>
          <a:lstStyle>
            <a:lvl1pPr algn="r">
              <a:defRPr sz="108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20860835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822960" rtl="0" eaLnBrk="1" latinLnBrk="0" hangingPunct="1">
        <a:lnSpc>
          <a:spcPct val="90000"/>
        </a:lnSpc>
        <a:spcBef>
          <a:spcPct val="0"/>
        </a:spcBef>
        <a:buNone/>
        <a:defRPr sz="3960" kern="1200">
          <a:solidFill>
            <a:schemeClr val="tx1"/>
          </a:solidFill>
          <a:latin typeface="+mj-lt"/>
          <a:ea typeface="+mj-ea"/>
          <a:cs typeface="+mj-cs"/>
        </a:defRPr>
      </a:lvl1pPr>
    </p:titleStyle>
    <p:bodyStyle>
      <a:lvl1pPr marL="205740" indent="-205740" algn="l" defTabSz="822960" rtl="0" eaLnBrk="1" latinLnBrk="0" hangingPunct="1">
        <a:lnSpc>
          <a:spcPct val="90000"/>
        </a:lnSpc>
        <a:spcBef>
          <a:spcPts val="900"/>
        </a:spcBef>
        <a:buFont typeface="Arial" panose="020B0604020202020204" pitchFamily="34" charset="0"/>
        <a:buChar char="•"/>
        <a:defRPr sz="2520" kern="1200">
          <a:solidFill>
            <a:schemeClr val="tx1"/>
          </a:solidFill>
          <a:latin typeface="+mn-lt"/>
          <a:ea typeface="+mn-ea"/>
          <a:cs typeface="+mn-cs"/>
        </a:defRPr>
      </a:lvl1pPr>
      <a:lvl2pPr marL="617220" indent="-205740" algn="l" defTabSz="822960" rtl="0" eaLnBrk="1" latinLnBrk="0" hangingPunct="1">
        <a:lnSpc>
          <a:spcPct val="90000"/>
        </a:lnSpc>
        <a:spcBef>
          <a:spcPts val="450"/>
        </a:spcBef>
        <a:buFont typeface="Arial" panose="020B0604020202020204" pitchFamily="34" charset="0"/>
        <a:buChar char="•"/>
        <a:defRPr sz="2160" kern="1200">
          <a:solidFill>
            <a:schemeClr val="tx1"/>
          </a:solidFill>
          <a:latin typeface="+mn-lt"/>
          <a:ea typeface="+mn-ea"/>
          <a:cs typeface="+mn-cs"/>
        </a:defRPr>
      </a:lvl2pPr>
      <a:lvl3pPr marL="1028700" indent="-205740" algn="l" defTabSz="822960" rtl="0" eaLnBrk="1" latinLnBrk="0" hangingPunct="1">
        <a:lnSpc>
          <a:spcPct val="90000"/>
        </a:lnSpc>
        <a:spcBef>
          <a:spcPts val="450"/>
        </a:spcBef>
        <a:buFont typeface="Arial" panose="020B0604020202020204" pitchFamily="34" charset="0"/>
        <a:buChar char="•"/>
        <a:defRPr sz="1800" kern="1200">
          <a:solidFill>
            <a:schemeClr val="tx1"/>
          </a:solidFill>
          <a:latin typeface="+mn-lt"/>
          <a:ea typeface="+mn-ea"/>
          <a:cs typeface="+mn-cs"/>
        </a:defRPr>
      </a:lvl3pPr>
      <a:lvl4pPr marL="14401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4pPr>
      <a:lvl5pPr marL="185166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5pPr>
      <a:lvl6pPr marL="226314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6pPr>
      <a:lvl7pPr marL="267462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7pPr>
      <a:lvl8pPr marL="308610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8pPr>
      <a:lvl9pPr marL="34975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9pPr>
    </p:bodyStyle>
    <p:otherStyle>
      <a:defPPr>
        <a:defRPr lang="en-US"/>
      </a:defPPr>
      <a:lvl1pPr marL="0" algn="l" defTabSz="822960" rtl="0" eaLnBrk="1" latinLnBrk="0" hangingPunct="1">
        <a:defRPr sz="1620" kern="1200">
          <a:solidFill>
            <a:schemeClr val="tx1"/>
          </a:solidFill>
          <a:latin typeface="+mn-lt"/>
          <a:ea typeface="+mn-ea"/>
          <a:cs typeface="+mn-cs"/>
        </a:defRPr>
      </a:lvl1pPr>
      <a:lvl2pPr marL="411480" algn="l" defTabSz="822960" rtl="0" eaLnBrk="1" latinLnBrk="0" hangingPunct="1">
        <a:defRPr sz="1620" kern="1200">
          <a:solidFill>
            <a:schemeClr val="tx1"/>
          </a:solidFill>
          <a:latin typeface="+mn-lt"/>
          <a:ea typeface="+mn-ea"/>
          <a:cs typeface="+mn-cs"/>
        </a:defRPr>
      </a:lvl2pPr>
      <a:lvl3pPr marL="822960" algn="l" defTabSz="822960" rtl="0" eaLnBrk="1" latinLnBrk="0" hangingPunct="1">
        <a:defRPr sz="1620" kern="1200">
          <a:solidFill>
            <a:schemeClr val="tx1"/>
          </a:solidFill>
          <a:latin typeface="+mn-lt"/>
          <a:ea typeface="+mn-ea"/>
          <a:cs typeface="+mn-cs"/>
        </a:defRPr>
      </a:lvl3pPr>
      <a:lvl4pPr marL="1234440" algn="l" defTabSz="822960" rtl="0" eaLnBrk="1" latinLnBrk="0" hangingPunct="1">
        <a:defRPr sz="1620" kern="1200">
          <a:solidFill>
            <a:schemeClr val="tx1"/>
          </a:solidFill>
          <a:latin typeface="+mn-lt"/>
          <a:ea typeface="+mn-ea"/>
          <a:cs typeface="+mn-cs"/>
        </a:defRPr>
      </a:lvl4pPr>
      <a:lvl5pPr marL="1645920" algn="l" defTabSz="822960" rtl="0" eaLnBrk="1" latinLnBrk="0" hangingPunct="1">
        <a:defRPr sz="1620" kern="1200">
          <a:solidFill>
            <a:schemeClr val="tx1"/>
          </a:solidFill>
          <a:latin typeface="+mn-lt"/>
          <a:ea typeface="+mn-ea"/>
          <a:cs typeface="+mn-cs"/>
        </a:defRPr>
      </a:lvl5pPr>
      <a:lvl6pPr marL="2057400" algn="l" defTabSz="822960" rtl="0" eaLnBrk="1" latinLnBrk="0" hangingPunct="1">
        <a:defRPr sz="1620" kern="1200">
          <a:solidFill>
            <a:schemeClr val="tx1"/>
          </a:solidFill>
          <a:latin typeface="+mn-lt"/>
          <a:ea typeface="+mn-ea"/>
          <a:cs typeface="+mn-cs"/>
        </a:defRPr>
      </a:lvl6pPr>
      <a:lvl7pPr marL="2468880" algn="l" defTabSz="822960" rtl="0" eaLnBrk="1" latinLnBrk="0" hangingPunct="1">
        <a:defRPr sz="1620" kern="1200">
          <a:solidFill>
            <a:schemeClr val="tx1"/>
          </a:solidFill>
          <a:latin typeface="+mn-lt"/>
          <a:ea typeface="+mn-ea"/>
          <a:cs typeface="+mn-cs"/>
        </a:defRPr>
      </a:lvl7pPr>
      <a:lvl8pPr marL="2880360" algn="l" defTabSz="822960" rtl="0" eaLnBrk="1" latinLnBrk="0" hangingPunct="1">
        <a:defRPr sz="1620" kern="1200">
          <a:solidFill>
            <a:schemeClr val="tx1"/>
          </a:solidFill>
          <a:latin typeface="+mn-lt"/>
          <a:ea typeface="+mn-ea"/>
          <a:cs typeface="+mn-cs"/>
        </a:defRPr>
      </a:lvl8pPr>
      <a:lvl9pPr marL="3291840" algn="l" defTabSz="822960" rtl="0" eaLnBrk="1" latinLnBrk="0" hangingPunct="1">
        <a:defRPr sz="16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13" Type="http://schemas.openxmlformats.org/officeDocument/2006/relationships/image" Target="../media/image10.jpeg"/><Relationship Id="rId18" Type="http://schemas.openxmlformats.org/officeDocument/2006/relationships/image" Target="../media/image15.jpeg"/><Relationship Id="rId3" Type="http://schemas.microsoft.com/office/2007/relationships/hdphoto" Target="../media/hdphoto1.wdp"/><Relationship Id="rId7" Type="http://schemas.openxmlformats.org/officeDocument/2006/relationships/image" Target="../media/image4.jpeg"/><Relationship Id="rId12" Type="http://schemas.openxmlformats.org/officeDocument/2006/relationships/image" Target="../media/image9.jpeg"/><Relationship Id="rId17" Type="http://schemas.openxmlformats.org/officeDocument/2006/relationships/image" Target="../media/image14.jpeg"/><Relationship Id="rId2" Type="http://schemas.openxmlformats.org/officeDocument/2006/relationships/image" Target="../media/image1.png"/><Relationship Id="rId16" Type="http://schemas.openxmlformats.org/officeDocument/2006/relationships/image" Target="../media/image13.jpeg"/><Relationship Id="rId1" Type="http://schemas.openxmlformats.org/officeDocument/2006/relationships/slideLayout" Target="../slideLayouts/slideLayout1.xml"/><Relationship Id="rId6" Type="http://schemas.openxmlformats.org/officeDocument/2006/relationships/image" Target="../media/image3.jpeg"/><Relationship Id="rId11" Type="http://schemas.openxmlformats.org/officeDocument/2006/relationships/image" Target="../media/image8.jpeg"/><Relationship Id="rId5" Type="http://schemas.openxmlformats.org/officeDocument/2006/relationships/image" Target="../media/image2.jpeg"/><Relationship Id="rId15" Type="http://schemas.openxmlformats.org/officeDocument/2006/relationships/image" Target="../media/image12.jpeg"/><Relationship Id="rId10" Type="http://schemas.openxmlformats.org/officeDocument/2006/relationships/image" Target="../media/image7.jpeg"/><Relationship Id="rId19" Type="http://schemas.openxmlformats.org/officeDocument/2006/relationships/image" Target="../media/image16.jpeg"/><Relationship Id="rId4" Type="http://schemas.openxmlformats.org/officeDocument/2006/relationships/hyperlink" Target="https://www.dropbox.com/scl/fi/so37wj7cddhatztapd7fs/2127HartfordsBluffLn-MLS.mp4?rlkey=yqcle9qz1rbjd883d36pw212c&amp;raw=1" TargetMode="External"/><Relationship Id="rId9" Type="http://schemas.openxmlformats.org/officeDocument/2006/relationships/image" Target="../media/image6.jpeg"/><Relationship Id="rId1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0"/>
            <a:lum/>
            <a:extLst>
              <a:ext uri="{BEBA8EAE-BF5A-486C-A8C5-ECC9F3942E4B}">
                <a14:imgProps xmlns:a14="http://schemas.microsoft.com/office/drawing/2010/main">
                  <a14:imgLayer r:embed="rId3">
                    <a14:imgEffect>
                      <a14:artisticBlur/>
                    </a14:imgEffect>
                  </a14:imgLayer>
                </a14:imgProps>
              </a:ext>
            </a:extLst>
          </a:blip>
          <a:srcRect/>
          <a:stretch>
            <a:fillRect l="-42000" r="-42000"/>
          </a:stretch>
        </a:blipFill>
        <a:effectLst/>
      </p:bgPr>
    </p:bg>
    <p:spTree>
      <p:nvGrpSpPr>
        <p:cNvPr id="1" name=""/>
        <p:cNvGrpSpPr/>
        <p:nvPr/>
      </p:nvGrpSpPr>
      <p:grpSpPr>
        <a:xfrm>
          <a:off x="0" y="0"/>
          <a:ext cx="0" cy="0"/>
          <a:chOff x="0" y="0"/>
          <a:chExt cx="0" cy="0"/>
        </a:xfrm>
      </p:grpSpPr>
      <p:sp>
        <p:nvSpPr>
          <p:cNvPr id="11" name="Rectangle 10"/>
          <p:cNvSpPr/>
          <p:nvPr/>
        </p:nvSpPr>
        <p:spPr>
          <a:xfrm>
            <a:off x="4062117" y="3844326"/>
            <a:ext cx="4167484" cy="5372240"/>
          </a:xfrm>
          <a:prstGeom prst="rect">
            <a:avLst/>
          </a:prstGeom>
          <a:noFill/>
          <a:ln>
            <a:noFill/>
          </a:ln>
        </p:spPr>
        <p:txBody>
          <a:bodyPr wrap="square" anchor="ctr">
            <a:spAutoFit/>
          </a:bodyPr>
          <a:lstStyle/>
          <a:p>
            <a:pPr algn="ctr"/>
            <a:r>
              <a:rPr lang="en-US" sz="730" b="1" dirty="0">
                <a:solidFill>
                  <a:srgbClr val="083E6B"/>
                </a:solidFill>
                <a:latin typeface="Century Gothic" panose="020B0502020202020204" pitchFamily="34" charset="0"/>
              </a:rPr>
              <a:t>Charming coastal cottage located on a quiet street in the highly sought after Rivertowne on the Wando. Surrounded by a classic white picket fence, you'll enter through a gated arbor and be greeted by a wrap-around porch, ideal for relaxing with a glass of sweet tea while enjoying the soothing river breeze. Step inside to find updates and custom touches throughout. Gorgeous millwork, including custom board-and-batten, crown </a:t>
            </a:r>
            <a:r>
              <a:rPr lang="en-US" sz="730" b="1" dirty="0" err="1">
                <a:solidFill>
                  <a:srgbClr val="083E6B"/>
                </a:solidFill>
                <a:latin typeface="Century Gothic" panose="020B0502020202020204" pitchFamily="34" charset="0"/>
              </a:rPr>
              <a:t>moulding</a:t>
            </a:r>
            <a:r>
              <a:rPr lang="en-US" sz="730" b="1" dirty="0">
                <a:solidFill>
                  <a:srgbClr val="083E6B"/>
                </a:solidFill>
                <a:latin typeface="Century Gothic" panose="020B0502020202020204" pitchFamily="34" charset="0"/>
              </a:rPr>
              <a:t>, and hardwood flooring are a few of the upgraded features of this home. A large, sun filled family room features a gas log fireplace with stone surround and mantle. The expanse of this room allows for multiple seating arrangements as well as separate conversation areas or reading nooks. A formal dining room is open to the spacious kitchen allowing for ease of hosting holiday and celebratory dinners. The dining room features a beautifully detailed tray ceiling and a custom crafted driftwood light fixture. Adjacent the dining room, a shiplap clad bar encloses the kitchen providing an excellent area for entertaining as friends pull up a stool and sip a glass of wine while you prepare the evening's treats. Elaborate dinners and daily meal prep will both be enjoyable in this cook's kitchen. Stainless appliances (including refrigerator) compliment white cabinetry and long expanses of granite countertops. Casual meals can be enjoyed at the bar or in the sunny breakfast nook just off the kitchen. A much desired main floor primary suite is tucked away in the rear of the home. Private and serene, this owner's retreat features a brand new, stunning luxury </a:t>
            </a:r>
            <a:r>
              <a:rPr lang="en-US" sz="730" b="1" dirty="0" err="1">
                <a:solidFill>
                  <a:srgbClr val="083E6B"/>
                </a:solidFill>
                <a:latin typeface="Century Gothic" panose="020B0502020202020204" pitchFamily="34" charset="0"/>
              </a:rPr>
              <a:t>en</a:t>
            </a:r>
            <a:r>
              <a:rPr lang="en-US" sz="730" b="1" dirty="0">
                <a:solidFill>
                  <a:srgbClr val="083E6B"/>
                </a:solidFill>
                <a:latin typeface="Century Gothic" panose="020B0502020202020204" pitchFamily="34" charset="0"/>
              </a:rPr>
              <a:t>-suite bathroom. Gorgeous floating dual vanities with quartz countertops and brushed nickel fixtures, a walk-in frameless shower with custom tile, linen closet, and a private water closet complete the space. Two additional bedrooms and a beautifully updated full bathroom are found on the opposite side of the home. Additional first floor conveniences include a built-in work station with open shelving, a drop zone with storage closet/pantry, and laundry room. Upstairs, a huge flex space offers the convenience of multiple uses. Media room, play room, exercise/wellness studio, home office, craft room, secondary family room... the possibilities are truly endless. A large bedroom complete with walk-in closet, updated full bathroom and cozy reading or sitting nooks with built-in window bench provides a perfect teen retreat or guest/in-law suite. Additionally, just off the bonus room is an unfinished attic space that is currently used as storage but could be finished to provide additional square footage in the form of an office, bedroom or more. Lowcountry living means lots of time spent outdoors and this home provides plenty of opportunity to do just that. In addition to the wrap-around front porch, a side porch located off the kitchen steps down to a patio and offers a peaceful place to sip your morning coffee, dine al fresco, or host friends for s'mores! Enjoy the peaceful pond view while watching Egrets and shore birds hunt for dinner and children or pets frolic in the fully fenced yard! The garage offers storage space not only for parking your cars but for all of your outdoor necessities such as kayaks, beach gear, lawn equipment, and more! All of this and located in the prestigious Rivertowne on the Wando Neighborhood with three community docks for fishing, boating or just to relax and watch the amazing Wando River sunsets. Enjoy golf at Rivertowne Country Club's Arnold Palmer Signature Course then meet friends at the club for dinner. Additional amenities include neighborhood pool, tennis courts, walking trails and play park all conveniently located to beaches and the world class dining and shopping of historic downtown Charleston.</a:t>
            </a:r>
          </a:p>
          <a:p>
            <a:pPr algn="ctr"/>
            <a:endParaRPr lang="en-US" sz="730" b="1" dirty="0">
              <a:solidFill>
                <a:srgbClr val="083E6B"/>
              </a:solidFill>
              <a:latin typeface="Century Gothic" panose="020B0502020202020204" pitchFamily="34" charset="0"/>
            </a:endParaRPr>
          </a:p>
          <a:p>
            <a:pPr algn="ctr"/>
            <a:r>
              <a:rPr lang="en-US" sz="730" b="1" dirty="0">
                <a:solidFill>
                  <a:srgbClr val="083E6B"/>
                </a:solidFill>
                <a:latin typeface="Century Gothic" panose="020B0502020202020204" pitchFamily="34" charset="0"/>
                <a:hlinkClick r:id="rId4"/>
              </a:rPr>
              <a:t>Video Tour</a:t>
            </a:r>
            <a:endParaRPr lang="en-US" sz="730" b="1" dirty="0">
              <a:solidFill>
                <a:srgbClr val="083E6B"/>
              </a:solidFill>
              <a:latin typeface="Century Gothic" panose="020B0502020202020204" pitchFamily="34" charset="0"/>
            </a:endParaRPr>
          </a:p>
        </p:txBody>
      </p:sp>
      <p:pic>
        <p:nvPicPr>
          <p:cNvPr id="22" name="Picture 21"/>
          <p:cNvPicPr>
            <a:picLocks/>
          </p:cNvPicPr>
          <p:nvPr/>
        </p:nvPicPr>
        <p:blipFill>
          <a:blip r:embed="rId5" cstate="print">
            <a:extLst>
              <a:ext uri="{28A0092B-C50C-407E-A947-70E740481C1C}">
                <a14:useLocalDpi xmlns:a14="http://schemas.microsoft.com/office/drawing/2010/main" val="0"/>
              </a:ext>
            </a:extLst>
          </a:blip>
          <a:srcRect/>
          <a:stretch/>
        </p:blipFill>
        <p:spPr>
          <a:xfrm>
            <a:off x="152540" y="7823068"/>
            <a:ext cx="1824228" cy="1215360"/>
          </a:xfrm>
          <a:prstGeom prst="rect">
            <a:avLst/>
          </a:prstGeom>
          <a:ln>
            <a:noFill/>
          </a:ln>
          <a:effectLst/>
        </p:spPr>
      </p:pic>
      <p:pic>
        <p:nvPicPr>
          <p:cNvPr id="23" name="Picture 22"/>
          <p:cNvPicPr>
            <a:picLocks/>
          </p:cNvPicPr>
          <p:nvPr/>
        </p:nvPicPr>
        <p:blipFill>
          <a:blip r:embed="rId6" cstate="print">
            <a:extLst>
              <a:ext uri="{28A0092B-C50C-407E-A947-70E740481C1C}">
                <a14:useLocalDpi xmlns:a14="http://schemas.microsoft.com/office/drawing/2010/main" val="0"/>
              </a:ext>
            </a:extLst>
          </a:blip>
          <a:srcRect/>
          <a:stretch/>
        </p:blipFill>
        <p:spPr>
          <a:xfrm>
            <a:off x="152540" y="4724419"/>
            <a:ext cx="1824228" cy="1216152"/>
          </a:xfrm>
          <a:prstGeom prst="rect">
            <a:avLst/>
          </a:prstGeom>
          <a:ln>
            <a:noFill/>
          </a:ln>
          <a:effectLst/>
        </p:spPr>
      </p:pic>
      <p:pic>
        <p:nvPicPr>
          <p:cNvPr id="25" name="Picture 24"/>
          <p:cNvPicPr>
            <a:picLocks/>
          </p:cNvPicPr>
          <p:nvPr/>
        </p:nvPicPr>
        <p:blipFill>
          <a:blip r:embed="rId7" cstate="print">
            <a:extLst>
              <a:ext uri="{28A0092B-C50C-407E-A947-70E740481C1C}">
                <a14:useLocalDpi xmlns:a14="http://schemas.microsoft.com/office/drawing/2010/main" val="0"/>
              </a:ext>
            </a:extLst>
          </a:blip>
          <a:srcRect/>
          <a:stretch/>
        </p:blipFill>
        <p:spPr>
          <a:xfrm>
            <a:off x="152540" y="3175296"/>
            <a:ext cx="1824228" cy="1216152"/>
          </a:xfrm>
          <a:prstGeom prst="rect">
            <a:avLst/>
          </a:prstGeom>
          <a:ln>
            <a:noFill/>
          </a:ln>
          <a:effectLst/>
        </p:spPr>
      </p:pic>
      <p:pic>
        <p:nvPicPr>
          <p:cNvPr id="26" name="Picture 25"/>
          <p:cNvPicPr>
            <a:picLocks/>
          </p:cNvPicPr>
          <p:nvPr/>
        </p:nvPicPr>
        <p:blipFill>
          <a:blip r:embed="rId8" cstate="print">
            <a:extLst>
              <a:ext uri="{28A0092B-C50C-407E-A947-70E740481C1C}">
                <a14:useLocalDpi xmlns:a14="http://schemas.microsoft.com/office/drawing/2010/main" val="0"/>
              </a:ext>
            </a:extLst>
          </a:blip>
          <a:srcRect/>
          <a:stretch/>
        </p:blipFill>
        <p:spPr>
          <a:xfrm>
            <a:off x="2238482" y="6273940"/>
            <a:ext cx="1823040" cy="1215360"/>
          </a:xfrm>
          <a:prstGeom prst="rect">
            <a:avLst/>
          </a:prstGeom>
          <a:ln>
            <a:noFill/>
          </a:ln>
          <a:effectLst/>
        </p:spPr>
      </p:pic>
      <p:sp>
        <p:nvSpPr>
          <p:cNvPr id="29" name="Title 1"/>
          <p:cNvSpPr txBox="1">
            <a:spLocks/>
          </p:cNvSpPr>
          <p:nvPr/>
        </p:nvSpPr>
        <p:spPr>
          <a:xfrm>
            <a:off x="4114799" y="1"/>
            <a:ext cx="4114800" cy="457200"/>
          </a:xfrm>
          <a:prstGeom prst="rect">
            <a:avLst/>
          </a:prstGeom>
        </p:spPr>
        <p:txBody>
          <a:bodyPr vert="horz" lIns="91440" tIns="45720" rIns="91440" bIns="45720" rtlCol="0" anchor="ctr" anchorCtr="0">
            <a:noAutofit/>
          </a:bodyPr>
          <a:lstStyle>
            <a:lvl1pPr algn="l" defTabSz="914400" rtl="0" eaLnBrk="1" latinLnBrk="0" hangingPunct="1">
              <a:spcBef>
                <a:spcPts val="0"/>
              </a:spcBef>
              <a:buNone/>
              <a:defRPr kumimoji="0" lang="en-US" sz="6000" b="1" i="0" u="none" strike="noStrike" kern="1200" cap="none" spc="0" normalizeH="0" baseline="0" noProof="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pPr algn="ctr"/>
            <a:r>
              <a:rPr lang="en-US" sz="2400" i="1" dirty="0">
                <a:solidFill>
                  <a:srgbClr val="083E6B"/>
                </a:solidFill>
                <a:latin typeface="Century Gothic" pitchFamily="34" charset="0"/>
              </a:rPr>
              <a:t>Best Value in Rivertowne</a:t>
            </a:r>
          </a:p>
        </p:txBody>
      </p:sp>
      <p:pic>
        <p:nvPicPr>
          <p:cNvPr id="39" name="Picture 38">
            <a:extLst>
              <a:ext uri="{FF2B5EF4-FFF2-40B4-BE49-F238E27FC236}">
                <a16:creationId xmlns:a16="http://schemas.microsoft.com/office/drawing/2014/main" id="{2F3E5FA4-8B20-44BC-9FCE-48F5EEE1D25D}"/>
              </a:ext>
            </a:extLst>
          </p:cNvPr>
          <p:cNvPicPr>
            <a:picLocks/>
          </p:cNvPicPr>
          <p:nvPr/>
        </p:nvPicPr>
        <p:blipFill>
          <a:blip r:embed="rId9" cstate="print">
            <a:extLst>
              <a:ext uri="{28A0092B-C50C-407E-A947-70E740481C1C}">
                <a14:useLocalDpi xmlns:a14="http://schemas.microsoft.com/office/drawing/2010/main" val="0"/>
              </a:ext>
            </a:extLst>
          </a:blip>
          <a:srcRect/>
          <a:stretch/>
        </p:blipFill>
        <p:spPr>
          <a:xfrm>
            <a:off x="153134" y="6273940"/>
            <a:ext cx="1823040" cy="1215360"/>
          </a:xfrm>
          <a:prstGeom prst="rect">
            <a:avLst/>
          </a:prstGeom>
          <a:ln>
            <a:noFill/>
          </a:ln>
          <a:effectLst/>
        </p:spPr>
      </p:pic>
      <p:pic>
        <p:nvPicPr>
          <p:cNvPr id="5" name="Picture 4"/>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4382194" y="457200"/>
            <a:ext cx="3580009" cy="2385120"/>
          </a:xfrm>
          <a:prstGeom prst="rect">
            <a:avLst/>
          </a:prstGeom>
          <a:ln>
            <a:noFill/>
          </a:ln>
          <a:effectLst/>
        </p:spPr>
      </p:pic>
      <p:pic>
        <p:nvPicPr>
          <p:cNvPr id="38" name="Picture 37">
            <a:extLst>
              <a:ext uri="{FF2B5EF4-FFF2-40B4-BE49-F238E27FC236}">
                <a16:creationId xmlns:a16="http://schemas.microsoft.com/office/drawing/2014/main" id="{B75F0675-B56B-4711-B1F4-0745A6769097}"/>
              </a:ext>
            </a:extLst>
          </p:cNvPr>
          <p:cNvPicPr>
            <a:picLocks/>
          </p:cNvPicPr>
          <p:nvPr/>
        </p:nvPicPr>
        <p:blipFill>
          <a:blip r:embed="rId11" cstate="print">
            <a:extLst>
              <a:ext uri="{28A0092B-C50C-407E-A947-70E740481C1C}">
                <a14:useLocalDpi xmlns:a14="http://schemas.microsoft.com/office/drawing/2010/main" val="0"/>
              </a:ext>
            </a:extLst>
          </a:blip>
          <a:srcRect/>
          <a:stretch/>
        </p:blipFill>
        <p:spPr>
          <a:xfrm>
            <a:off x="153134" y="77440"/>
            <a:ext cx="1823040" cy="1215360"/>
          </a:xfrm>
          <a:prstGeom prst="rect">
            <a:avLst/>
          </a:prstGeom>
          <a:ln>
            <a:noFill/>
          </a:ln>
          <a:effectLst/>
        </p:spPr>
      </p:pic>
      <p:pic>
        <p:nvPicPr>
          <p:cNvPr id="40" name="Picture 39">
            <a:extLst>
              <a:ext uri="{FF2B5EF4-FFF2-40B4-BE49-F238E27FC236}">
                <a16:creationId xmlns:a16="http://schemas.microsoft.com/office/drawing/2014/main" id="{F19F2306-E48C-4EA1-9142-71A929438E9D}"/>
              </a:ext>
            </a:extLst>
          </p:cNvPr>
          <p:cNvPicPr>
            <a:picLocks/>
          </p:cNvPicPr>
          <p:nvPr/>
        </p:nvPicPr>
        <p:blipFill>
          <a:blip r:embed="rId12" cstate="print">
            <a:extLst>
              <a:ext uri="{28A0092B-C50C-407E-A947-70E740481C1C}">
                <a14:useLocalDpi xmlns:a14="http://schemas.microsoft.com/office/drawing/2010/main" val="0"/>
              </a:ext>
            </a:extLst>
          </a:blip>
          <a:srcRect/>
          <a:stretch/>
        </p:blipFill>
        <p:spPr>
          <a:xfrm>
            <a:off x="2237888" y="76252"/>
            <a:ext cx="1824228" cy="1216152"/>
          </a:xfrm>
          <a:prstGeom prst="rect">
            <a:avLst/>
          </a:prstGeom>
          <a:ln>
            <a:noFill/>
          </a:ln>
          <a:effectLst/>
        </p:spPr>
      </p:pic>
      <p:pic>
        <p:nvPicPr>
          <p:cNvPr id="42" name="Picture 41">
            <a:extLst>
              <a:ext uri="{FF2B5EF4-FFF2-40B4-BE49-F238E27FC236}">
                <a16:creationId xmlns:a16="http://schemas.microsoft.com/office/drawing/2014/main" id="{8F6530CD-9846-45F3-B72D-F18BD576EDCA}"/>
              </a:ext>
            </a:extLst>
          </p:cNvPr>
          <p:cNvPicPr>
            <a:picLocks/>
          </p:cNvPicPr>
          <p:nvPr/>
        </p:nvPicPr>
        <p:blipFill>
          <a:blip r:embed="rId13" cstate="print">
            <a:extLst>
              <a:ext uri="{28A0092B-C50C-407E-A947-70E740481C1C}">
                <a14:useLocalDpi xmlns:a14="http://schemas.microsoft.com/office/drawing/2010/main" val="0"/>
              </a:ext>
            </a:extLst>
          </a:blip>
          <a:srcRect/>
          <a:stretch/>
        </p:blipFill>
        <p:spPr>
          <a:xfrm>
            <a:off x="2237888" y="1626169"/>
            <a:ext cx="1824228" cy="1216152"/>
          </a:xfrm>
          <a:prstGeom prst="rect">
            <a:avLst/>
          </a:prstGeom>
          <a:ln>
            <a:noFill/>
          </a:ln>
          <a:effectLst/>
        </p:spPr>
      </p:pic>
      <p:pic>
        <p:nvPicPr>
          <p:cNvPr id="21" name="Picture 20">
            <a:extLst>
              <a:ext uri="{FF2B5EF4-FFF2-40B4-BE49-F238E27FC236}">
                <a16:creationId xmlns:a16="http://schemas.microsoft.com/office/drawing/2014/main" id="{6A042206-95F0-4717-996A-D309235A6EE5}"/>
              </a:ext>
            </a:extLst>
          </p:cNvPr>
          <p:cNvPicPr>
            <a:picLocks/>
          </p:cNvPicPr>
          <p:nvPr/>
        </p:nvPicPr>
        <p:blipFill>
          <a:blip r:embed="rId14" cstate="print">
            <a:extLst>
              <a:ext uri="{28A0092B-C50C-407E-A947-70E740481C1C}">
                <a14:useLocalDpi xmlns:a14="http://schemas.microsoft.com/office/drawing/2010/main" val="0"/>
              </a:ext>
            </a:extLst>
          </a:blip>
          <a:srcRect/>
          <a:stretch/>
        </p:blipFill>
        <p:spPr>
          <a:xfrm>
            <a:off x="2237888" y="3175294"/>
            <a:ext cx="1824228" cy="1216152"/>
          </a:xfrm>
          <a:prstGeom prst="rect">
            <a:avLst/>
          </a:prstGeom>
          <a:ln>
            <a:noFill/>
          </a:ln>
          <a:effectLst/>
        </p:spPr>
      </p:pic>
      <p:pic>
        <p:nvPicPr>
          <p:cNvPr id="27" name="Picture 26">
            <a:extLst>
              <a:ext uri="{FF2B5EF4-FFF2-40B4-BE49-F238E27FC236}">
                <a16:creationId xmlns:a16="http://schemas.microsoft.com/office/drawing/2014/main" id="{08A4DE49-33AE-4ABA-BCC4-1F7D0E354D1B}"/>
              </a:ext>
            </a:extLst>
          </p:cNvPr>
          <p:cNvPicPr>
            <a:picLocks/>
          </p:cNvPicPr>
          <p:nvPr/>
        </p:nvPicPr>
        <p:blipFill>
          <a:blip r:embed="rId15" cstate="print">
            <a:extLst>
              <a:ext uri="{28A0092B-C50C-407E-A947-70E740481C1C}">
                <a14:useLocalDpi xmlns:a14="http://schemas.microsoft.com/office/drawing/2010/main" val="0"/>
              </a:ext>
            </a:extLst>
          </a:blip>
          <a:srcRect/>
          <a:stretch/>
        </p:blipFill>
        <p:spPr>
          <a:xfrm>
            <a:off x="152540" y="1626170"/>
            <a:ext cx="1824228" cy="1216152"/>
          </a:xfrm>
          <a:prstGeom prst="rect">
            <a:avLst/>
          </a:prstGeom>
          <a:ln>
            <a:noFill/>
          </a:ln>
          <a:effectLst/>
        </p:spPr>
      </p:pic>
      <p:sp>
        <p:nvSpPr>
          <p:cNvPr id="2" name="Title 1"/>
          <p:cNvSpPr>
            <a:spLocks noGrp="1"/>
          </p:cNvSpPr>
          <p:nvPr>
            <p:ph type="ctrTitle"/>
          </p:nvPr>
        </p:nvSpPr>
        <p:spPr>
          <a:xfrm>
            <a:off x="4114799" y="2860988"/>
            <a:ext cx="4114800" cy="1142409"/>
          </a:xfrm>
        </p:spPr>
        <p:txBody>
          <a:bodyPr anchor="t">
            <a:noAutofit/>
          </a:bodyPr>
          <a:lstStyle/>
          <a:p>
            <a:r>
              <a:rPr lang="pt-BR" sz="2000" b="1" dirty="0">
                <a:solidFill>
                  <a:srgbClr val="083E6B"/>
                </a:solidFill>
                <a:latin typeface="Century Gothic" pitchFamily="34" charset="0"/>
              </a:rPr>
              <a:t>2127 Hartfords Bluff Lane</a:t>
            </a:r>
            <a:br>
              <a:rPr lang="pt-BR" sz="2000" dirty="0">
                <a:solidFill>
                  <a:srgbClr val="083E6B"/>
                </a:solidFill>
                <a:latin typeface="Century Gothic" pitchFamily="34" charset="0"/>
              </a:rPr>
            </a:br>
            <a:r>
              <a:rPr lang="en-US" sz="1800" dirty="0">
                <a:solidFill>
                  <a:srgbClr val="083E6B"/>
                </a:solidFill>
                <a:latin typeface="Century Gothic" pitchFamily="34" charset="0"/>
              </a:rPr>
              <a:t>Rivertowne On The Wando</a:t>
            </a:r>
            <a:br>
              <a:rPr lang="en-US" sz="1800" dirty="0">
                <a:solidFill>
                  <a:srgbClr val="083E6B"/>
                </a:solidFill>
                <a:latin typeface="Century Gothic" pitchFamily="34" charset="0"/>
              </a:rPr>
            </a:br>
            <a:r>
              <a:rPr lang="en-US" sz="1800" dirty="0">
                <a:solidFill>
                  <a:srgbClr val="083E6B"/>
                </a:solidFill>
                <a:latin typeface="Century Gothic" pitchFamily="34" charset="0"/>
              </a:rPr>
              <a:t>Mount Pleasant, SC 29466</a:t>
            </a:r>
            <a:br>
              <a:rPr lang="en-US" sz="1800" dirty="0">
                <a:solidFill>
                  <a:srgbClr val="083E6B"/>
                </a:solidFill>
                <a:latin typeface="Century Gothic" pitchFamily="34" charset="0"/>
              </a:rPr>
            </a:br>
            <a:r>
              <a:rPr lang="en-US" sz="1800" dirty="0">
                <a:solidFill>
                  <a:srgbClr val="083E6B"/>
                </a:solidFill>
                <a:latin typeface="Century Gothic" pitchFamily="34" charset="0"/>
              </a:rPr>
              <a:t>MLS# 24009691 | $938,500</a:t>
            </a:r>
            <a:endParaRPr lang="en-US" sz="1800" b="1" i="1" dirty="0">
              <a:solidFill>
                <a:srgbClr val="083E6B"/>
              </a:solidFill>
              <a:latin typeface="Century Gothic" pitchFamily="34" charset="0"/>
            </a:endParaRPr>
          </a:p>
        </p:txBody>
      </p:sp>
      <p:pic>
        <p:nvPicPr>
          <p:cNvPr id="28" name="Picture 27">
            <a:extLst>
              <a:ext uri="{FF2B5EF4-FFF2-40B4-BE49-F238E27FC236}">
                <a16:creationId xmlns:a16="http://schemas.microsoft.com/office/drawing/2014/main" id="{BC624352-86F3-4FD9-9CA3-D993194DE43E}"/>
              </a:ext>
            </a:extLst>
          </p:cNvPr>
          <p:cNvPicPr>
            <a:picLocks noChangeAspect="1"/>
          </p:cNvPicPr>
          <p:nvPr/>
        </p:nvPicPr>
        <p:blipFill>
          <a:blip r:embed="rId16" cstate="print">
            <a:extLst>
              <a:ext uri="{28A0092B-C50C-407E-A947-70E740481C1C}">
                <a14:useLocalDpi xmlns:a14="http://schemas.microsoft.com/office/drawing/2010/main" val="0"/>
              </a:ext>
            </a:extLst>
          </a:blip>
          <a:srcRect t="8" b="8"/>
          <a:stretch/>
        </p:blipFill>
        <p:spPr>
          <a:xfrm>
            <a:off x="381001" y="9220200"/>
            <a:ext cx="1178327" cy="786384"/>
          </a:xfrm>
          <a:prstGeom prst="roundRect">
            <a:avLst/>
          </a:prstGeom>
        </p:spPr>
      </p:pic>
      <p:sp>
        <p:nvSpPr>
          <p:cNvPr id="30" name="Subtitle 2">
            <a:extLst>
              <a:ext uri="{FF2B5EF4-FFF2-40B4-BE49-F238E27FC236}">
                <a16:creationId xmlns:a16="http://schemas.microsoft.com/office/drawing/2014/main" id="{903E6935-C8D8-4C91-A5D8-8607B8EB39BE}"/>
              </a:ext>
            </a:extLst>
          </p:cNvPr>
          <p:cNvSpPr txBox="1">
            <a:spLocks/>
          </p:cNvSpPr>
          <p:nvPr/>
        </p:nvSpPr>
        <p:spPr>
          <a:xfrm>
            <a:off x="1559328" y="9220200"/>
            <a:ext cx="4689073" cy="787676"/>
          </a:xfrm>
          <a:prstGeom prst="rect">
            <a:avLst/>
          </a:prstGeom>
        </p:spPr>
        <p:txBody>
          <a:bodyPr vert="horz" lIns="91440" tIns="45720" rIns="91440" bIns="45720" rtlCol="0" anchor="ctr">
            <a:normAutofit fontScale="77500" lnSpcReduction="20000"/>
          </a:bodyPr>
          <a:lstStyle>
            <a:lvl1pPr marL="0" indent="0" algn="l" defTabSz="914400" rtl="0" eaLnBrk="1" latinLnBrk="0" hangingPunct="1">
              <a:spcBef>
                <a:spcPts val="1200"/>
              </a:spcBef>
              <a:spcAft>
                <a:spcPts val="0"/>
              </a:spcAft>
              <a:buClr>
                <a:schemeClr val="accent5"/>
              </a:buClr>
              <a:buFont typeface="Arial" pitchFamily="34" charset="0"/>
              <a:buNone/>
              <a:defRPr sz="2000" b="0" i="1" kern="1200" cap="none" spc="120" baseline="0">
                <a:solidFill>
                  <a:schemeClr val="tx1"/>
                </a:solidFill>
                <a:latin typeface="+mn-lt"/>
                <a:ea typeface="+mn-ea"/>
                <a:cs typeface="Tahoma" pitchFamily="34" charset="0"/>
              </a:defRPr>
            </a:lvl1pPr>
            <a:lvl2pPr marL="4572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2pPr>
            <a:lvl3pPr marL="9144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3pPr>
            <a:lvl4pPr marL="13716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4pPr>
            <a:lvl5pPr marL="18288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5pPr>
            <a:lvl6pPr marL="22860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6pPr>
            <a:lvl7pPr marL="27432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7pPr>
            <a:lvl8pPr marL="32004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8pPr>
            <a:lvl9pPr marL="36576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9pPr>
          </a:lstStyle>
          <a:p>
            <a:r>
              <a:rPr lang="en-US" sz="1800" i="0" dirty="0">
                <a:solidFill>
                  <a:srgbClr val="083E6B"/>
                </a:solidFill>
                <a:latin typeface="Trebuchet MS" panose="020B0603020202020204" pitchFamily="34" charset="0"/>
              </a:rPr>
              <a:t>Don Dawson</a:t>
            </a:r>
            <a:br>
              <a:rPr lang="en-US" sz="1800" i="0" dirty="0">
                <a:solidFill>
                  <a:srgbClr val="083E6B"/>
                </a:solidFill>
                <a:latin typeface="Trebuchet MS" panose="020B0603020202020204" pitchFamily="34" charset="0"/>
              </a:rPr>
            </a:br>
            <a:r>
              <a:rPr lang="en-US" sz="1400" i="0" spc="0" dirty="0">
                <a:solidFill>
                  <a:srgbClr val="083E6B"/>
                </a:solidFill>
                <a:latin typeface="Trebuchet MS" panose="020B0603020202020204" pitchFamily="34" charset="0"/>
                <a:cs typeface="Times New Roman" pitchFamily="18" charset="0"/>
              </a:rPr>
              <a:t>843-514-0452</a:t>
            </a:r>
            <a:br>
              <a:rPr lang="en-US" sz="1400" i="0" spc="0" dirty="0">
                <a:solidFill>
                  <a:srgbClr val="083E6B"/>
                </a:solidFill>
                <a:latin typeface="Trebuchet MS" panose="020B0603020202020204" pitchFamily="34" charset="0"/>
                <a:cs typeface="Times New Roman" pitchFamily="18" charset="0"/>
              </a:rPr>
            </a:br>
            <a:r>
              <a:rPr lang="en-US" sz="1400" i="0" spc="0" dirty="0">
                <a:solidFill>
                  <a:srgbClr val="083E6B"/>
                </a:solidFill>
                <a:latin typeface="Trebuchet MS" panose="020B0603020202020204" pitchFamily="34" charset="0"/>
                <a:cs typeface="Times New Roman" pitchFamily="18" charset="0"/>
              </a:rPr>
              <a:t>ddawson@carolinaone.com</a:t>
            </a:r>
            <a:br>
              <a:rPr lang="en-US" sz="1400" i="0" spc="0" dirty="0">
                <a:solidFill>
                  <a:srgbClr val="083E6B"/>
                </a:solidFill>
                <a:latin typeface="Trebuchet MS" panose="020B0603020202020204" pitchFamily="34" charset="0"/>
                <a:cs typeface="Times New Roman" pitchFamily="18" charset="0"/>
              </a:rPr>
            </a:br>
            <a:br>
              <a:rPr lang="en-US" sz="1400" i="0" spc="0" dirty="0">
                <a:solidFill>
                  <a:srgbClr val="083E6B"/>
                </a:solidFill>
                <a:latin typeface="Trebuchet MS" panose="020B0603020202020204" pitchFamily="34" charset="0"/>
                <a:cs typeface="Times New Roman" pitchFamily="18" charset="0"/>
              </a:rPr>
            </a:br>
            <a:r>
              <a:rPr lang="en-US" sz="1200" i="0" spc="0" dirty="0">
                <a:solidFill>
                  <a:srgbClr val="083E6B"/>
                </a:solidFill>
                <a:latin typeface="Trebuchet MS" panose="020B0603020202020204" pitchFamily="34" charset="0"/>
                <a:cs typeface="Times New Roman" pitchFamily="18" charset="0"/>
              </a:rPr>
              <a:t>Carolina One Real Estate • 2713 Highway 17 North • Mount Pleasant, SC 29466</a:t>
            </a:r>
          </a:p>
        </p:txBody>
      </p:sp>
      <p:sp>
        <p:nvSpPr>
          <p:cNvPr id="31" name="TextBox 30">
            <a:extLst>
              <a:ext uri="{FF2B5EF4-FFF2-40B4-BE49-F238E27FC236}">
                <a16:creationId xmlns:a16="http://schemas.microsoft.com/office/drawing/2014/main" id="{64BB4F72-2C71-46D2-B272-A75B0D27F7FA}"/>
              </a:ext>
            </a:extLst>
          </p:cNvPr>
          <p:cNvSpPr txBox="1"/>
          <p:nvPr/>
        </p:nvSpPr>
        <p:spPr>
          <a:xfrm>
            <a:off x="6172200" y="9719846"/>
            <a:ext cx="1828800" cy="338554"/>
          </a:xfrm>
          <a:prstGeom prst="rect">
            <a:avLst/>
          </a:prstGeom>
          <a:noFill/>
        </p:spPr>
        <p:txBody>
          <a:bodyPr wrap="square" rtlCol="0">
            <a:spAutoFit/>
          </a:bodyPr>
          <a:lstStyle/>
          <a:p>
            <a:pPr algn="r"/>
            <a:r>
              <a:rPr lang="en-US" sz="1600" dirty="0">
                <a:solidFill>
                  <a:srgbClr val="083E6B"/>
                </a:solidFill>
                <a:latin typeface="Mistral" pitchFamily="66" charset="0"/>
              </a:rPr>
              <a:t>www.TeamDawsonSC.com</a:t>
            </a:r>
          </a:p>
        </p:txBody>
      </p:sp>
      <p:pic>
        <p:nvPicPr>
          <p:cNvPr id="32" name="Picture 6" descr="http://www.bobette.net/images/logo.jpg">
            <a:extLst>
              <a:ext uri="{FF2B5EF4-FFF2-40B4-BE49-F238E27FC236}">
                <a16:creationId xmlns:a16="http://schemas.microsoft.com/office/drawing/2014/main" id="{074FA1AB-8291-4EF3-A186-9C02CE356C45}"/>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572714" y="9220200"/>
            <a:ext cx="1027772" cy="546004"/>
          </a:xfrm>
          <a:prstGeom prst="roundRect">
            <a:avLst/>
          </a:prstGeom>
          <a:noFill/>
          <a:extLst>
            <a:ext uri="{909E8E84-426E-40DD-AFC4-6F175D3DCCD1}">
              <a14:hiddenFill xmlns:a14="http://schemas.microsoft.com/office/drawing/2010/main">
                <a:solidFill>
                  <a:srgbClr val="FFFFFF"/>
                </a:solidFill>
              </a14:hiddenFill>
            </a:ext>
          </a:extLst>
        </p:spPr>
      </p:pic>
      <p:pic>
        <p:nvPicPr>
          <p:cNvPr id="33" name="Picture 32">
            <a:extLst>
              <a:ext uri="{FF2B5EF4-FFF2-40B4-BE49-F238E27FC236}">
                <a16:creationId xmlns:a16="http://schemas.microsoft.com/office/drawing/2014/main" id="{2D888F4F-C0D5-43BF-A1CB-3692298FE290}"/>
              </a:ext>
            </a:extLst>
          </p:cNvPr>
          <p:cNvPicPr>
            <a:picLocks/>
          </p:cNvPicPr>
          <p:nvPr/>
        </p:nvPicPr>
        <p:blipFill>
          <a:blip r:embed="rId18" cstate="print">
            <a:extLst>
              <a:ext uri="{28A0092B-C50C-407E-A947-70E740481C1C}">
                <a14:useLocalDpi xmlns:a14="http://schemas.microsoft.com/office/drawing/2010/main" val="0"/>
              </a:ext>
            </a:extLst>
          </a:blip>
          <a:srcRect/>
          <a:stretch/>
        </p:blipFill>
        <p:spPr>
          <a:xfrm>
            <a:off x="2237888" y="4724419"/>
            <a:ext cx="1824228" cy="1216152"/>
          </a:xfrm>
          <a:prstGeom prst="rect">
            <a:avLst/>
          </a:prstGeom>
          <a:ln>
            <a:noFill/>
          </a:ln>
          <a:effectLst/>
        </p:spPr>
      </p:pic>
      <p:pic>
        <p:nvPicPr>
          <p:cNvPr id="24" name="Picture 23">
            <a:extLst>
              <a:ext uri="{FF2B5EF4-FFF2-40B4-BE49-F238E27FC236}">
                <a16:creationId xmlns:a16="http://schemas.microsoft.com/office/drawing/2014/main" id="{E57421BB-3BA3-4ADE-A13A-E2218056A85F}"/>
              </a:ext>
            </a:extLst>
          </p:cNvPr>
          <p:cNvPicPr>
            <a:picLocks/>
          </p:cNvPicPr>
          <p:nvPr/>
        </p:nvPicPr>
        <p:blipFill>
          <a:blip r:embed="rId19" cstate="print">
            <a:extLst>
              <a:ext uri="{28A0092B-C50C-407E-A947-70E740481C1C}">
                <a14:useLocalDpi xmlns:a14="http://schemas.microsoft.com/office/drawing/2010/main" val="0"/>
              </a:ext>
            </a:extLst>
          </a:blip>
          <a:srcRect/>
          <a:stretch/>
        </p:blipFill>
        <p:spPr>
          <a:xfrm>
            <a:off x="2237888" y="7823067"/>
            <a:ext cx="1824228" cy="1215360"/>
          </a:xfrm>
          <a:prstGeom prst="rect">
            <a:avLst/>
          </a:prstGeom>
          <a:ln>
            <a:noFill/>
          </a:ln>
          <a:effectLst/>
        </p:spPr>
      </p:pic>
    </p:spTree>
    <p:extLst>
      <p:ext uri="{BB962C8B-B14F-4D97-AF65-F5344CB8AC3E}">
        <p14:creationId xmlns:p14="http://schemas.microsoft.com/office/powerpoint/2010/main" val="383330304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540</TotalTime>
  <Words>733</Words>
  <Application>Microsoft Office PowerPoint</Application>
  <PresentationFormat>Custom</PresentationFormat>
  <Paragraphs>7</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Calibri</vt:lpstr>
      <vt:lpstr>Calibri Light</vt:lpstr>
      <vt:lpstr>Century Gothic</vt:lpstr>
      <vt:lpstr>Mistral</vt:lpstr>
      <vt:lpstr>Trebuchet MS</vt:lpstr>
      <vt:lpstr>Office Theme</vt:lpstr>
      <vt:lpstr>2127 Hartfords Bluff Lane Rivertowne On The Wando Mount Pleasant, SC 29466 MLS# 24009691 | $938,500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1435 Masthead Dr</dc:title>
  <dc:creator>CVH360</dc:creator>
  <cp:lastModifiedBy>A. Thomas Price</cp:lastModifiedBy>
  <cp:revision>91</cp:revision>
  <dcterms:created xsi:type="dcterms:W3CDTF">2006-08-16T00:00:00Z</dcterms:created>
  <dcterms:modified xsi:type="dcterms:W3CDTF">2024-05-17T14:14:10Z</dcterms:modified>
</cp:coreProperties>
</file>