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222" y="-6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20" Type="http://schemas.openxmlformats.org/officeDocument/2006/relationships/image" Target="../media/image19.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png"/><Relationship Id="rId19" Type="http://schemas.openxmlformats.org/officeDocument/2006/relationships/image" Target="../media/image18.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82" y="0"/>
            <a:ext cx="7772400" cy="2209800"/>
          </a:xfrm>
          <a:prstGeom prst="rect">
            <a:avLst/>
          </a:prstGeom>
        </p:spPr>
      </p:pic>
      <p:pic>
        <p:nvPicPr>
          <p:cNvPr id="1026" name="Picture 2"/>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19731" b="19731"/>
          <a:stretch/>
        </p:blipFill>
        <p:spPr bwMode="auto">
          <a:xfrm>
            <a:off x="58823" y="2167943"/>
            <a:ext cx="2743200" cy="114197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4762" y="0"/>
            <a:ext cx="3886197" cy="609600"/>
          </a:xfrm>
        </p:spPr>
        <p:txBody>
          <a:bodyPr anchor="t">
            <a:normAutofit/>
          </a:bodyPr>
          <a:lstStyle/>
          <a:p>
            <a:pPr algn="l"/>
            <a:r>
              <a:rPr lang="en-US" sz="2800" b="1" dirty="0" smtClean="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Enjoy Island Time…</a:t>
            </a:r>
            <a:endParaRPr lang="en-US" sz="2800" b="1" dirty="0">
              <a:solidFill>
                <a:schemeClr val="bg2">
                  <a:lumMod val="50000"/>
                </a:schemeClr>
              </a:solidFill>
              <a:effectLst>
                <a:innerShdw blurRad="63500" dist="50800" dir="18900000">
                  <a:prstClr val="black">
                    <a:alpha val="50000"/>
                  </a:prstClr>
                </a:innerShdw>
              </a:effectLst>
              <a:latin typeface="eurofurence" panose="020F0402020203080204" pitchFamily="34" charset="0"/>
            </a:endParaRPr>
          </a:p>
        </p:txBody>
      </p:sp>
      <p:sp>
        <p:nvSpPr>
          <p:cNvPr id="3" name="Subtitle 2"/>
          <p:cNvSpPr>
            <a:spLocks noGrp="1"/>
          </p:cNvSpPr>
          <p:nvPr>
            <p:ph type="subTitle" idx="1"/>
          </p:nvPr>
        </p:nvSpPr>
        <p:spPr>
          <a:xfrm>
            <a:off x="1216819" y="3505200"/>
            <a:ext cx="5333999" cy="5248808"/>
          </a:xfrm>
        </p:spPr>
        <p:txBody>
          <a:bodyPr anchor="ctr">
            <a:noAutofit/>
          </a:bodyPr>
          <a:lstStyle/>
          <a:p>
            <a:r>
              <a:rPr lang="en-US" sz="1400" dirty="0" smtClean="0">
                <a:solidFill>
                  <a:schemeClr val="bg2">
                    <a:lumMod val="50000"/>
                  </a:schemeClr>
                </a:solidFill>
                <a:latin typeface="Lucida Sans" panose="020B0602030504020204" pitchFamily="34" charset="0"/>
              </a:rPr>
              <a:t> ~ Great </a:t>
            </a:r>
            <a:r>
              <a:rPr lang="en-US" sz="1400" dirty="0">
                <a:solidFill>
                  <a:schemeClr val="bg2">
                    <a:lumMod val="50000"/>
                  </a:schemeClr>
                </a:solidFill>
                <a:latin typeface="Lucida Sans" panose="020B0602030504020204" pitchFamily="34" charset="0"/>
              </a:rPr>
              <a:t>beach access</a:t>
            </a:r>
            <a:r>
              <a:rPr lang="en-US" sz="1400" dirty="0" smtClean="0">
                <a:solidFill>
                  <a:schemeClr val="bg2">
                    <a:lumMod val="50000"/>
                  </a:schemeClr>
                </a:solidFill>
                <a:latin typeface="Lucida Sans" panose="020B0602030504020204" pitchFamily="34" charset="0"/>
              </a:rPr>
              <a:t>! ~</a:t>
            </a:r>
          </a:p>
          <a:p>
            <a:endParaRPr lang="en-US" sz="1400" dirty="0">
              <a:solidFill>
                <a:schemeClr val="bg2">
                  <a:lumMod val="50000"/>
                </a:schemeClr>
              </a:solidFill>
              <a:latin typeface="Lucida Sans" panose="020B0602030504020204" pitchFamily="34" charset="0"/>
            </a:endParaRPr>
          </a:p>
          <a:p>
            <a:r>
              <a:rPr lang="en-US" sz="1400" dirty="0">
                <a:solidFill>
                  <a:schemeClr val="bg2">
                    <a:lumMod val="50000"/>
                  </a:schemeClr>
                </a:solidFill>
                <a:latin typeface="Lucida Sans" panose="020B0602030504020204" pitchFamily="34" charset="0"/>
              </a:rPr>
              <a:t>~ </a:t>
            </a:r>
            <a:r>
              <a:rPr lang="en-US" sz="1400" dirty="0" smtClean="0">
                <a:solidFill>
                  <a:schemeClr val="bg2">
                    <a:lumMod val="50000"/>
                  </a:schemeClr>
                </a:solidFill>
                <a:latin typeface="Lucida Sans" panose="020B0602030504020204" pitchFamily="34" charset="0"/>
              </a:rPr>
              <a:t>Great </a:t>
            </a:r>
            <a:r>
              <a:rPr lang="en-US" sz="1400" dirty="0">
                <a:solidFill>
                  <a:schemeClr val="bg2">
                    <a:lumMod val="50000"/>
                  </a:schemeClr>
                </a:solidFill>
                <a:latin typeface="Lucida Sans" panose="020B0602030504020204" pitchFamily="34" charset="0"/>
              </a:rPr>
              <a:t>investment property</a:t>
            </a:r>
            <a:r>
              <a:rPr lang="en-US" sz="1400" dirty="0" smtClean="0">
                <a:solidFill>
                  <a:schemeClr val="bg2">
                    <a:lumMod val="50000"/>
                  </a:schemeClr>
                </a:solidFill>
                <a:latin typeface="Lucida Sans" panose="020B0602030504020204" pitchFamily="34" charset="0"/>
              </a:rPr>
              <a:t>! ~</a:t>
            </a:r>
          </a:p>
          <a:p>
            <a:endParaRPr lang="en-US" sz="1400" dirty="0">
              <a:solidFill>
                <a:schemeClr val="bg2">
                  <a:lumMod val="50000"/>
                </a:schemeClr>
              </a:solidFill>
              <a:latin typeface="Lucida Sans" panose="020B0602030504020204" pitchFamily="34" charset="0"/>
            </a:endParaRPr>
          </a:p>
          <a:p>
            <a:r>
              <a:rPr lang="en-US" sz="1400" dirty="0">
                <a:solidFill>
                  <a:schemeClr val="bg2">
                    <a:lumMod val="50000"/>
                  </a:schemeClr>
                </a:solidFill>
                <a:latin typeface="Lucida Sans" panose="020B0602030504020204" pitchFamily="34" charset="0"/>
              </a:rPr>
              <a:t>~ </a:t>
            </a:r>
            <a:r>
              <a:rPr lang="en-US" sz="1400" dirty="0" smtClean="0">
                <a:solidFill>
                  <a:schemeClr val="bg2">
                    <a:lumMod val="50000"/>
                  </a:schemeClr>
                </a:solidFill>
                <a:latin typeface="Lucida Sans" panose="020B0602030504020204" pitchFamily="34" charset="0"/>
              </a:rPr>
              <a:t>Amazing </a:t>
            </a:r>
            <a:r>
              <a:rPr lang="en-US" sz="1400" dirty="0">
                <a:solidFill>
                  <a:schemeClr val="bg2">
                    <a:lumMod val="50000"/>
                  </a:schemeClr>
                </a:solidFill>
                <a:latin typeface="Lucida Sans" panose="020B0602030504020204" pitchFamily="34" charset="0"/>
              </a:rPr>
              <a:t>options</a:t>
            </a:r>
            <a:r>
              <a:rPr lang="en-US" sz="1400" dirty="0" smtClean="0">
                <a:solidFill>
                  <a:schemeClr val="bg2">
                    <a:lumMod val="50000"/>
                  </a:schemeClr>
                </a:solidFill>
                <a:latin typeface="Lucida Sans" panose="020B0602030504020204" pitchFamily="34" charset="0"/>
              </a:rPr>
              <a:t>! ~</a:t>
            </a:r>
          </a:p>
          <a:p>
            <a:endParaRPr lang="en-US" sz="1400" dirty="0">
              <a:solidFill>
                <a:schemeClr val="bg2">
                  <a:lumMod val="50000"/>
                </a:schemeClr>
              </a:solidFill>
              <a:latin typeface="Lucida Sans" panose="020B0602030504020204" pitchFamily="34" charset="0"/>
            </a:endParaRPr>
          </a:p>
          <a:p>
            <a:r>
              <a:rPr lang="en-US" sz="1400" dirty="0">
                <a:solidFill>
                  <a:schemeClr val="bg2">
                    <a:lumMod val="50000"/>
                  </a:schemeClr>
                </a:solidFill>
                <a:latin typeface="Lucida Sans" panose="020B0602030504020204" pitchFamily="34" charset="0"/>
              </a:rPr>
              <a:t>~ </a:t>
            </a:r>
            <a:r>
              <a:rPr lang="en-US" sz="1400" dirty="0" smtClean="0">
                <a:solidFill>
                  <a:schemeClr val="bg2">
                    <a:lumMod val="50000"/>
                  </a:schemeClr>
                </a:solidFill>
                <a:latin typeface="Lucida Sans" panose="020B0602030504020204" pitchFamily="34" charset="0"/>
              </a:rPr>
              <a:t>New </a:t>
            </a:r>
            <a:r>
              <a:rPr lang="en-US" sz="1400" dirty="0">
                <a:solidFill>
                  <a:schemeClr val="bg2">
                    <a:lumMod val="50000"/>
                  </a:schemeClr>
                </a:solidFill>
                <a:latin typeface="Lucida Sans" panose="020B0602030504020204" pitchFamily="34" charset="0"/>
              </a:rPr>
              <a:t>roof in April </a:t>
            </a:r>
            <a:r>
              <a:rPr lang="en-US" sz="1400" dirty="0" smtClean="0">
                <a:solidFill>
                  <a:schemeClr val="bg2">
                    <a:lumMod val="50000"/>
                  </a:schemeClr>
                </a:solidFill>
                <a:latin typeface="Lucida Sans" panose="020B0602030504020204" pitchFamily="34" charset="0"/>
              </a:rPr>
              <a:t>2015 ~</a:t>
            </a:r>
          </a:p>
          <a:p>
            <a:endParaRPr lang="en-US" sz="1400" dirty="0">
              <a:solidFill>
                <a:schemeClr val="bg2">
                  <a:lumMod val="50000"/>
                </a:schemeClr>
              </a:solidFill>
              <a:latin typeface="Lucida Sans" panose="020B0602030504020204" pitchFamily="34" charset="0"/>
            </a:endParaRPr>
          </a:p>
          <a:p>
            <a:r>
              <a:rPr lang="en-US" sz="1400" dirty="0">
                <a:solidFill>
                  <a:schemeClr val="bg2">
                    <a:lumMod val="50000"/>
                  </a:schemeClr>
                </a:solidFill>
                <a:latin typeface="Lucida Sans" panose="020B0602030504020204" pitchFamily="34" charset="0"/>
              </a:rPr>
              <a:t>~ </a:t>
            </a:r>
            <a:r>
              <a:rPr lang="en-US" sz="1400" dirty="0" smtClean="0">
                <a:solidFill>
                  <a:schemeClr val="bg2">
                    <a:lumMod val="50000"/>
                  </a:schemeClr>
                </a:solidFill>
                <a:latin typeface="Lucida Sans" panose="020B0602030504020204" pitchFamily="34" charset="0"/>
              </a:rPr>
              <a:t>Exterior </a:t>
            </a:r>
            <a:r>
              <a:rPr lang="en-US" sz="1400" dirty="0">
                <a:solidFill>
                  <a:schemeClr val="bg2">
                    <a:lumMod val="50000"/>
                  </a:schemeClr>
                </a:solidFill>
                <a:latin typeface="Lucida Sans" panose="020B0602030504020204" pitchFamily="34" charset="0"/>
              </a:rPr>
              <a:t>painted in June </a:t>
            </a:r>
            <a:r>
              <a:rPr lang="en-US" sz="1400" dirty="0" smtClean="0">
                <a:solidFill>
                  <a:schemeClr val="bg2">
                    <a:lumMod val="50000"/>
                  </a:schemeClr>
                </a:solidFill>
                <a:latin typeface="Lucida Sans" panose="020B0602030504020204" pitchFamily="34" charset="0"/>
              </a:rPr>
              <a:t>2015 ~ </a:t>
            </a:r>
            <a:endParaRPr lang="en-US" sz="1400" dirty="0">
              <a:solidFill>
                <a:schemeClr val="bg2">
                  <a:lumMod val="50000"/>
                </a:schemeClr>
              </a:solidFill>
              <a:latin typeface="Lucida Sans" panose="020B0602030504020204" pitchFamily="34" charset="0"/>
            </a:endParaRPr>
          </a:p>
          <a:p>
            <a:endParaRPr lang="en-US" sz="1400" dirty="0">
              <a:solidFill>
                <a:schemeClr val="bg2">
                  <a:lumMod val="50000"/>
                </a:schemeClr>
              </a:solidFill>
              <a:latin typeface="Lucida Sans" panose="020B0602030504020204" pitchFamily="34" charset="0"/>
            </a:endParaRPr>
          </a:p>
          <a:p>
            <a:r>
              <a:rPr lang="en-US" sz="1200" dirty="0">
                <a:solidFill>
                  <a:schemeClr val="bg2">
                    <a:lumMod val="50000"/>
                  </a:schemeClr>
                </a:solidFill>
                <a:latin typeface="Lucida Sans" panose="020B0602030504020204" pitchFamily="34" charset="0"/>
              </a:rPr>
              <a:t>This street-to-street lot can also be a great building opportunity! One block to Folly Beach center and across the street from the beach lies this duplex providing ocean views from the second floor of this older house. Presently generating steady rental income. </a:t>
            </a:r>
            <a:endParaRPr lang="en-US" sz="1200" dirty="0" smtClean="0">
              <a:solidFill>
                <a:schemeClr val="bg2">
                  <a:lumMod val="50000"/>
                </a:schemeClr>
              </a:solidFill>
              <a:latin typeface="Lucida Sans" panose="020B0602030504020204" pitchFamily="34" charset="0"/>
            </a:endParaRPr>
          </a:p>
          <a:p>
            <a:endParaRPr lang="en-US" sz="1200" dirty="0">
              <a:solidFill>
                <a:schemeClr val="bg2">
                  <a:lumMod val="50000"/>
                </a:schemeClr>
              </a:solidFill>
              <a:latin typeface="Lucida Sans" panose="020B0602030504020204" pitchFamily="34" charset="0"/>
            </a:endParaRPr>
          </a:p>
          <a:p>
            <a:r>
              <a:rPr lang="en-US" sz="1200" dirty="0" smtClean="0">
                <a:solidFill>
                  <a:schemeClr val="bg2">
                    <a:lumMod val="50000"/>
                  </a:schemeClr>
                </a:solidFill>
                <a:latin typeface="Lucida Sans" panose="020B0602030504020204" pitchFamily="34" charset="0"/>
              </a:rPr>
              <a:t>This </a:t>
            </a:r>
            <a:r>
              <a:rPr lang="en-US" sz="1200" dirty="0">
                <a:solidFill>
                  <a:schemeClr val="bg2">
                    <a:lumMod val="50000"/>
                  </a:schemeClr>
                </a:solidFill>
                <a:latin typeface="Lucida Sans" panose="020B0602030504020204" pitchFamily="34" charset="0"/>
              </a:rPr>
              <a:t>second row lot has street-to-street access, along with a beach access easement on the east side of lot. There is plenty of room to the side and rear of the house (yard is presently privacy fenced) for expansion of the existing house or building a new house. </a:t>
            </a:r>
            <a:endParaRPr lang="en-US" sz="1200" dirty="0" smtClean="0">
              <a:solidFill>
                <a:schemeClr val="bg2">
                  <a:lumMod val="50000"/>
                </a:schemeClr>
              </a:solidFill>
              <a:latin typeface="Lucida Sans" panose="020B0602030504020204" pitchFamily="34" charset="0"/>
            </a:endParaRPr>
          </a:p>
          <a:p>
            <a:endParaRPr lang="en-US" sz="1200" dirty="0">
              <a:solidFill>
                <a:schemeClr val="bg2">
                  <a:lumMod val="50000"/>
                </a:schemeClr>
              </a:solidFill>
              <a:latin typeface="Lucida Sans" panose="020B0602030504020204" pitchFamily="34" charset="0"/>
            </a:endParaRPr>
          </a:p>
          <a:p>
            <a:r>
              <a:rPr lang="en-US" sz="1200" dirty="0" smtClean="0">
                <a:solidFill>
                  <a:schemeClr val="bg2">
                    <a:lumMod val="50000"/>
                  </a:schemeClr>
                </a:solidFill>
                <a:latin typeface="Lucida Sans" panose="020B0602030504020204" pitchFamily="34" charset="0"/>
              </a:rPr>
              <a:t>This </a:t>
            </a:r>
            <a:r>
              <a:rPr lang="en-US" sz="1200" dirty="0">
                <a:solidFill>
                  <a:schemeClr val="bg2">
                    <a:lumMod val="50000"/>
                  </a:schemeClr>
                </a:solidFill>
                <a:latin typeface="Lucida Sans" panose="020B0602030504020204" pitchFamily="34" charset="0"/>
              </a:rPr>
              <a:t>is a great location on Folly Beach! On the first level, there are two bedrooms, one bath, a good-sized living area along with a porch and a deck. The second floor residence provides ocean views, three bedrooms, two baths, family room and a deck. </a:t>
            </a:r>
            <a:endParaRPr lang="en-US" sz="1100" dirty="0">
              <a:solidFill>
                <a:schemeClr val="bg2">
                  <a:lumMod val="50000"/>
                </a:schemeClr>
              </a:solidFill>
              <a:latin typeface="Lucida Sans" panose="020B0602030504020204" pitchFamily="34" charset="0"/>
            </a:endParaRPr>
          </a:p>
        </p:txBody>
      </p:sp>
      <p:sp>
        <p:nvSpPr>
          <p:cNvPr id="4" name="Rectangle 3"/>
          <p:cNvSpPr/>
          <p:nvPr/>
        </p:nvSpPr>
        <p:spPr>
          <a:xfrm>
            <a:off x="3881434" y="0"/>
            <a:ext cx="3886199" cy="846386"/>
          </a:xfrm>
          <a:prstGeom prst="rect">
            <a:avLst/>
          </a:prstGeom>
        </p:spPr>
        <p:txBody>
          <a:bodyPr wrap="square">
            <a:spAutoFit/>
          </a:bodyPr>
          <a:lstStyle/>
          <a:p>
            <a:pPr algn="r"/>
            <a:r>
              <a:rPr lang="en-US" sz="16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212 E Arctic Avenue</a:t>
            </a:r>
            <a:endParaRPr lang="en-US" sz="16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endParaRPr>
          </a:p>
          <a:p>
            <a:pPr algn="r"/>
            <a:r>
              <a:rPr lang="en-US" sz="11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Folly Beach, SC 29439</a:t>
            </a:r>
            <a:endParaRPr lang="en-US" sz="11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endParaRPr>
          </a:p>
          <a:p>
            <a:pPr algn="r"/>
            <a:r>
              <a:rPr lang="en-US" sz="11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MLS# </a:t>
            </a:r>
            <a:r>
              <a:rPr lang="en-US" sz="11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15009640 </a:t>
            </a:r>
            <a:r>
              <a:rPr lang="en-US" sz="11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or </a:t>
            </a:r>
            <a:r>
              <a:rPr lang="en-US" sz="11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15009633</a:t>
            </a:r>
          </a:p>
          <a:p>
            <a:pPr algn="r"/>
            <a:r>
              <a:rPr lang="en-US" sz="11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$749,000</a:t>
            </a:r>
          </a:p>
        </p:txBody>
      </p:sp>
      <p:sp>
        <p:nvSpPr>
          <p:cNvPr id="6" name="Rectangle 5"/>
          <p:cNvSpPr/>
          <p:nvPr/>
        </p:nvSpPr>
        <p:spPr>
          <a:xfrm>
            <a:off x="3881434" y="9030411"/>
            <a:ext cx="2842340" cy="646331"/>
          </a:xfrm>
          <a:prstGeom prst="rect">
            <a:avLst/>
          </a:prstGeom>
        </p:spPr>
        <p:txBody>
          <a:bodyPr wrap="square">
            <a:spAutoFit/>
          </a:bodyPr>
          <a:lstStyle/>
          <a:p>
            <a:pPr algn="r"/>
            <a:r>
              <a:rPr lang="en-US" sz="1400" dirty="0">
                <a:latin typeface="Lucida Sans" panose="020B0602030504020204" pitchFamily="34" charset="0"/>
              </a:rPr>
              <a:t>Lee </a:t>
            </a:r>
            <a:r>
              <a:rPr lang="en-US" sz="1400" dirty="0" err="1" smtClean="0">
                <a:latin typeface="Lucida Sans" panose="020B0602030504020204" pitchFamily="34" charset="0"/>
              </a:rPr>
              <a:t>Lindler</a:t>
            </a:r>
            <a:r>
              <a:rPr lang="en-US" sz="1400" dirty="0" smtClean="0">
                <a:latin typeface="Lucida Sans" panose="020B0602030504020204" pitchFamily="34" charset="0"/>
              </a:rPr>
              <a:t/>
            </a:r>
            <a:br>
              <a:rPr lang="en-US" sz="1400" dirty="0" smtClean="0">
                <a:latin typeface="Lucida Sans" panose="020B0602030504020204" pitchFamily="34" charset="0"/>
              </a:rPr>
            </a:br>
            <a:r>
              <a:rPr lang="en-US" sz="1050" dirty="0" smtClean="0">
                <a:latin typeface="Lucida Sans" panose="020B0602030504020204" pitchFamily="34" charset="0"/>
              </a:rPr>
              <a:t>leel@goldenbearrealty.com</a:t>
            </a:r>
          </a:p>
          <a:p>
            <a:pPr algn="r"/>
            <a:r>
              <a:rPr lang="en-US" sz="1050" dirty="0">
                <a:latin typeface="Lucida Sans" panose="020B0602030504020204" pitchFamily="34" charset="0"/>
              </a:rPr>
              <a:t>843-637-0803 </a:t>
            </a:r>
            <a:endParaRPr lang="en-US" sz="1000" dirty="0">
              <a:latin typeface="Lucida Sans" panose="020B0602030504020204" pitchFamily="34" charset="0"/>
            </a:endParaRPr>
          </a:p>
        </p:txBody>
      </p:sp>
      <p:sp>
        <p:nvSpPr>
          <p:cNvPr id="7" name="Rectangle 6"/>
          <p:cNvSpPr/>
          <p:nvPr/>
        </p:nvSpPr>
        <p:spPr>
          <a:xfrm>
            <a:off x="-2380" y="9596735"/>
            <a:ext cx="7772396" cy="461665"/>
          </a:xfrm>
          <a:prstGeom prst="rect">
            <a:avLst/>
          </a:prstGeom>
        </p:spPr>
        <p:txBody>
          <a:bodyPr wrap="square" anchor="b">
            <a:spAutoFit/>
          </a:bodyPr>
          <a:lstStyle/>
          <a:p>
            <a:pPr algn="ctr"/>
            <a:r>
              <a:rPr lang="en-US" sz="800" dirty="0">
                <a:latin typeface="Lucida Sans" panose="020B0602030504020204" pitchFamily="34" charset="0"/>
              </a:rPr>
              <a:t>Golden Bear </a:t>
            </a:r>
            <a:r>
              <a:rPr lang="en-US" sz="800" dirty="0" smtClean="0">
                <a:latin typeface="Lucida Sans" panose="020B0602030504020204" pitchFamily="34" charset="0"/>
              </a:rPr>
              <a:t>Realty | 654 </a:t>
            </a:r>
            <a:r>
              <a:rPr lang="en-US" sz="800" dirty="0">
                <a:latin typeface="Lucida Sans" panose="020B0602030504020204" pitchFamily="34" charset="0"/>
              </a:rPr>
              <a:t>Coleman Blvd, Suite </a:t>
            </a:r>
            <a:r>
              <a:rPr lang="en-US" sz="800" dirty="0" smtClean="0">
                <a:latin typeface="Lucida Sans" panose="020B0602030504020204" pitchFamily="34" charset="0"/>
              </a:rPr>
              <a:t>100 | Mt </a:t>
            </a:r>
            <a:r>
              <a:rPr lang="en-US" sz="800" dirty="0">
                <a:latin typeface="Lucida Sans" panose="020B0602030504020204" pitchFamily="34" charset="0"/>
              </a:rPr>
              <a:t>Pleasant , </a:t>
            </a:r>
            <a:r>
              <a:rPr lang="en-US" sz="800" dirty="0" smtClean="0">
                <a:latin typeface="Lucida Sans" panose="020B0602030504020204" pitchFamily="34" charset="0"/>
              </a:rPr>
              <a:t>SC 29464</a:t>
            </a:r>
            <a:endParaRPr lang="en-US" sz="800" dirty="0">
              <a:latin typeface="Lucida Sans" panose="020B0602030504020204" pitchFamily="34" charset="0"/>
            </a:endParaRPr>
          </a:p>
          <a:p>
            <a:pPr algn="ctr"/>
            <a:r>
              <a:rPr lang="en-US" sz="800" dirty="0">
                <a:latin typeface="Lucida Sans" panose="020B0602030504020204" pitchFamily="34" charset="0"/>
              </a:rPr>
              <a:t>Cell (843) 637-0803 </a:t>
            </a:r>
            <a:r>
              <a:rPr lang="en-US" sz="800" dirty="0" smtClean="0">
                <a:latin typeface="Lucida Sans" panose="020B0602030504020204" pitchFamily="34" charset="0"/>
              </a:rPr>
              <a:t>| Office </a:t>
            </a:r>
            <a:r>
              <a:rPr lang="en-US" sz="800" dirty="0">
                <a:latin typeface="Lucida Sans" panose="020B0602030504020204" pitchFamily="34" charset="0"/>
              </a:rPr>
              <a:t>(855) </a:t>
            </a:r>
            <a:r>
              <a:rPr lang="en-US" sz="800" dirty="0" smtClean="0">
                <a:latin typeface="Lucida Sans" panose="020B0602030504020204" pitchFamily="34" charset="0"/>
              </a:rPr>
              <a:t>725-5890 | Fax </a:t>
            </a:r>
            <a:r>
              <a:rPr lang="en-US" sz="800" dirty="0">
                <a:latin typeface="Lucida Sans" panose="020B0602030504020204" pitchFamily="34" charset="0"/>
              </a:rPr>
              <a:t>(561) </a:t>
            </a:r>
            <a:r>
              <a:rPr lang="en-US" sz="800" dirty="0" smtClean="0">
                <a:latin typeface="Lucida Sans" panose="020B0602030504020204" pitchFamily="34" charset="0"/>
              </a:rPr>
              <a:t>721-3311</a:t>
            </a:r>
          </a:p>
          <a:p>
            <a:pPr algn="ctr"/>
            <a:r>
              <a:rPr lang="en-US" sz="800" dirty="0" smtClean="0">
                <a:latin typeface="Lucida Sans" panose="020B0602030504020204" pitchFamily="34" charset="0"/>
              </a:rPr>
              <a:t>www.goldenbearrealty.com</a:t>
            </a:r>
            <a:endParaRPr lang="en-US" sz="800" dirty="0">
              <a:latin typeface="Lucida Sans" panose="020B0602030504020204" pitchFamily="34" charset="0"/>
            </a:endParaRPr>
          </a:p>
        </p:txBody>
      </p:sp>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368806" y="9030411"/>
            <a:ext cx="1030024" cy="5715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2"/>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6723774" y="9030411"/>
            <a:ext cx="981075" cy="9517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8824" y="3638165"/>
            <a:ext cx="1153713"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8824" y="4719522"/>
            <a:ext cx="1153714" cy="770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8824" y="6882772"/>
            <a:ext cx="1153713"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603658" y="228600"/>
            <a:ext cx="2560320" cy="1420585"/>
          </a:xfrm>
          <a:prstGeom prst="rect">
            <a:avLst/>
          </a:prstGeom>
          <a:effectLst/>
        </p:spPr>
      </p:pic>
      <p:pic>
        <p:nvPicPr>
          <p:cNvPr id="22"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8824" y="5800880"/>
            <a:ext cx="1154516" cy="7707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8824" y="7964129"/>
            <a:ext cx="1153714"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551138" y="3631940"/>
            <a:ext cx="1153711" cy="7702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551136" y="4714302"/>
            <a:ext cx="1153713"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2"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51138" y="6879028"/>
            <a:ext cx="1153711" cy="7702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4"/>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551136" y="5796665"/>
            <a:ext cx="1153713"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4"/>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6551136" y="7961390"/>
            <a:ext cx="1153713" cy="7702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27"/>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3021563" y="2167943"/>
            <a:ext cx="1719744" cy="1148090"/>
          </a:xfrm>
          <a:prstGeom prst="rect">
            <a:avLst/>
          </a:prstGeom>
          <a:ln>
            <a:noFill/>
          </a:ln>
          <a:effectLst>
            <a:outerShdw blurRad="190500" algn="tl" rotWithShape="0">
              <a:srgbClr val="000000">
                <a:alpha val="70000"/>
              </a:srgbClr>
            </a:outerShdw>
          </a:effectLst>
        </p:spPr>
      </p:pic>
      <p:pic>
        <p:nvPicPr>
          <p:cNvPr id="29" name="Picture 2"/>
          <p:cNvPicPr>
            <a:picLocks noChangeAspect="1" noChangeArrowheads="1"/>
          </p:cNvPicPr>
          <p:nvPr/>
        </p:nvPicPr>
        <p:blipFill rotWithShape="1">
          <a:blip r:embed="rId19" cstate="print">
            <a:extLst>
              <a:ext uri="{28A0092B-C50C-407E-A947-70E740481C1C}">
                <a14:useLocalDpi xmlns:a14="http://schemas.microsoft.com/office/drawing/2010/main" val="0"/>
              </a:ext>
            </a:extLst>
          </a:blip>
          <a:srcRect t="1" b="36687"/>
          <a:stretch/>
        </p:blipFill>
        <p:spPr bwMode="auto">
          <a:xfrm>
            <a:off x="4961649" y="2167943"/>
            <a:ext cx="2743200" cy="114197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 name="Picture 2"/>
          <p:cNvPicPr>
            <a:picLocks noChangeAspect="1" noChangeArrowheads="1"/>
          </p:cNvPicPr>
          <p:nvPr/>
        </p:nvPicPr>
        <p:blipFill rotWithShape="1">
          <a:blip r:embed="rId20">
            <a:extLst>
              <a:ext uri="{28A0092B-C50C-407E-A947-70E740481C1C}">
                <a14:useLocalDpi xmlns:a14="http://schemas.microsoft.com/office/drawing/2010/main" val="0"/>
              </a:ext>
            </a:extLst>
          </a:blip>
          <a:srcRect b="8418"/>
          <a:stretch/>
        </p:blipFill>
        <p:spPr bwMode="auto">
          <a:xfrm>
            <a:off x="58824" y="9030411"/>
            <a:ext cx="981075" cy="9517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5" name="Rectangle 34"/>
          <p:cNvSpPr/>
          <p:nvPr/>
        </p:nvSpPr>
        <p:spPr>
          <a:xfrm>
            <a:off x="1043860" y="9030411"/>
            <a:ext cx="2842340" cy="646331"/>
          </a:xfrm>
          <a:prstGeom prst="rect">
            <a:avLst/>
          </a:prstGeom>
        </p:spPr>
        <p:txBody>
          <a:bodyPr wrap="square">
            <a:spAutoFit/>
          </a:bodyPr>
          <a:lstStyle/>
          <a:p>
            <a:r>
              <a:rPr lang="en-US" sz="1400" dirty="0">
                <a:latin typeface="Lucida Sans" panose="020B0602030504020204" pitchFamily="34" charset="0"/>
              </a:rPr>
              <a:t>Bob </a:t>
            </a:r>
            <a:r>
              <a:rPr lang="en-US" sz="1400" dirty="0" err="1">
                <a:latin typeface="Lucida Sans" panose="020B0602030504020204" pitchFamily="34" charset="0"/>
              </a:rPr>
              <a:t>Nitkewicz</a:t>
            </a:r>
            <a:r>
              <a:rPr lang="en-US" sz="1400" dirty="0" smtClean="0">
                <a:latin typeface="Lucida Sans" panose="020B0602030504020204" pitchFamily="34" charset="0"/>
              </a:rPr>
              <a:t/>
            </a:r>
            <a:br>
              <a:rPr lang="en-US" sz="1400" dirty="0" smtClean="0">
                <a:latin typeface="Lucida Sans" panose="020B0602030504020204" pitchFamily="34" charset="0"/>
              </a:rPr>
            </a:br>
            <a:r>
              <a:rPr lang="en-US" sz="1050" dirty="0" smtClean="0">
                <a:latin typeface="Lucida Sans" panose="020B0602030504020204" pitchFamily="34" charset="0"/>
              </a:rPr>
              <a:t>bob@goldenbearrealty.com</a:t>
            </a:r>
          </a:p>
          <a:p>
            <a:r>
              <a:rPr lang="en-US" sz="1050" dirty="0" smtClean="0">
                <a:latin typeface="Lucida Sans" panose="020B0602030504020204" pitchFamily="34" charset="0"/>
              </a:rPr>
              <a:t>843-819-7754 </a:t>
            </a:r>
            <a:endParaRPr lang="en-US" sz="1000" dirty="0">
              <a:latin typeface="Lucida Sans" panose="020B0602030504020204" pitchFamily="34" charset="0"/>
            </a:endParaRPr>
          </a:p>
        </p:txBody>
      </p:sp>
    </p:spTree>
    <p:extLst>
      <p:ext uri="{BB962C8B-B14F-4D97-AF65-F5344CB8AC3E}">
        <p14:creationId xmlns:p14="http://schemas.microsoft.com/office/powerpoint/2010/main" val="34314114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TotalTime>
  <Words>242</Words>
  <Application>Microsoft Office PowerPoint</Application>
  <PresentationFormat>Custom</PresentationFormat>
  <Paragraphs>27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eurofurence</vt:lpstr>
      <vt:lpstr>Freestyle Script</vt:lpstr>
      <vt:lpstr>Lucida Sans</vt:lpstr>
      <vt:lpstr>Office Theme</vt:lpstr>
      <vt:lpstr>Enjoy Island Time…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24</cp:revision>
  <dcterms:created xsi:type="dcterms:W3CDTF">2006-08-16T00:00:00Z</dcterms:created>
  <dcterms:modified xsi:type="dcterms:W3CDTF">2015-07-02T20:56:32Z</dcterms:modified>
</cp:coreProperties>
</file>