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jvroon@southernlivingre.com"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pn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g"/><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http://www.southernlivingre.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487799"/>
            <a:ext cx="7772400" cy="2385685"/>
          </a:xfrm>
        </p:spPr>
        <p:txBody>
          <a:bodyPr anchor="ctr">
            <a:normAutofit fontScale="70000" lnSpcReduction="20000"/>
          </a:bodyPr>
          <a:lstStyle/>
          <a:p>
            <a:pPr>
              <a:lnSpc>
                <a:spcPct val="120000"/>
              </a:lnSpc>
            </a:pPr>
            <a:r>
              <a:rPr lang="en-US" sz="1600" dirty="0">
                <a:solidFill>
                  <a:schemeClr val="tx2">
                    <a:lumMod val="75000"/>
                  </a:schemeClr>
                </a:solidFill>
                <a:latin typeface="Georgia" panose="02040502050405020303" pitchFamily="18" charset="0"/>
              </a:rPr>
              <a:t>This beautiful estate is located on the Park side in Daniel Island's golf-oriented neighborhood. The moment you step in from the front porch into the elegant entryway you can see the attention to detail. To your right are French Doors leading to an office/living room, across the hall is the formal dining room. As you proceed down the main hallway you come to a gourmet eat-in kitchen with custom cabinetry, granite countertops and stainless steel appliances including a gas cooktop. Adjacent is a large living area/den with plenty of space for spending time with family or visiting with friends. Steps lead from the den to the mother-in-law suite, complete with bedroom, full bath and its own private living space. With the spacious owner's suite downstairs, additional bedrooms complete the upper level. You can also enjoy outdoor living on the screened in back porch or around the custom bricked-in fire pit in the expansive fenced backyard with a full backyard mosquito misting system. This well-appointed home also has an attached two-car garage accessed from a rear alleyway, an enclosed crawlspace with a dehumidifier, and a closed circuit security camera system. This property includes Daniel Island Club social membership privileges, plus the opportunity to upgrade to a transferable, non-recallable golf membership. Daniel Island Resale Addendum, Property Disclosure, Community Fund Disclosure and Club Membership Acknowledgement are attached.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262" y="8801100"/>
            <a:ext cx="2624138" cy="952500"/>
          </a:xfrm>
          <a:prstGeom prst="rect">
            <a:avLst/>
          </a:prstGeom>
        </p:spPr>
      </p:pic>
      <p:sp>
        <p:nvSpPr>
          <p:cNvPr id="5" name="Rectangle 4"/>
          <p:cNvSpPr/>
          <p:nvPr/>
        </p:nvSpPr>
        <p:spPr>
          <a:xfrm>
            <a:off x="0" y="8801100"/>
            <a:ext cx="3886200" cy="1138773"/>
          </a:xfrm>
          <a:prstGeom prst="rect">
            <a:avLst/>
          </a:prstGeom>
        </p:spPr>
        <p:txBody>
          <a:bodyPr>
            <a:spAutoFit/>
          </a:bodyPr>
          <a:lstStyle/>
          <a:p>
            <a:r>
              <a:rPr lang="en-US" sz="1800" b="1" dirty="0">
                <a:solidFill>
                  <a:schemeClr val="tx2">
                    <a:lumMod val="50000"/>
                  </a:schemeClr>
                </a:solidFill>
                <a:latin typeface="Georgia" panose="02040502050405020303" pitchFamily="18" charset="0"/>
              </a:rPr>
              <a:t>Jonathan </a:t>
            </a:r>
            <a:r>
              <a:rPr lang="en-US" sz="1800" b="1" dirty="0" err="1">
                <a:solidFill>
                  <a:schemeClr val="tx2">
                    <a:lumMod val="50000"/>
                  </a:schemeClr>
                </a:solidFill>
                <a:latin typeface="Georgia" panose="02040502050405020303" pitchFamily="18" charset="0"/>
              </a:rPr>
              <a:t>Vroon</a:t>
            </a:r>
            <a:endParaRPr lang="en-US" sz="1800" b="1" dirty="0">
              <a:solidFill>
                <a:schemeClr val="tx2">
                  <a:lumMod val="50000"/>
                </a:schemeClr>
              </a:solidFill>
              <a:latin typeface="Georgia" panose="02040502050405020303" pitchFamily="18" charset="0"/>
            </a:endParaRPr>
          </a:p>
          <a:p>
            <a:r>
              <a:rPr lang="en-US" sz="1600" dirty="0">
                <a:solidFill>
                  <a:schemeClr val="tx2">
                    <a:lumMod val="50000"/>
                  </a:schemeClr>
                </a:solidFill>
                <a:latin typeface="Georgia" panose="02040502050405020303" pitchFamily="18" charset="0"/>
              </a:rPr>
              <a:t>(843) 514-3114</a:t>
            </a:r>
          </a:p>
          <a:p>
            <a:r>
              <a:rPr lang="en-US" sz="1600" dirty="0">
                <a:solidFill>
                  <a:schemeClr val="tx2">
                    <a:lumMod val="50000"/>
                  </a:schemeClr>
                </a:solidFill>
                <a:latin typeface="Georgia" panose="02040502050405020303" pitchFamily="18" charset="0"/>
                <a:hlinkClick r:id="rId3"/>
              </a:rPr>
              <a:t>jvroon@southernlivingre.com</a:t>
            </a:r>
            <a:endParaRPr lang="en-US" sz="1600" dirty="0">
              <a:solidFill>
                <a:schemeClr val="tx2">
                  <a:lumMod val="50000"/>
                </a:schemeClr>
              </a:solidFill>
              <a:latin typeface="Georgia" panose="02040502050405020303" pitchFamily="18" charset="0"/>
            </a:endParaRPr>
          </a:p>
          <a:p>
            <a:r>
              <a:rPr lang="en-US" sz="1600" dirty="0">
                <a:solidFill>
                  <a:schemeClr val="tx2">
                    <a:lumMod val="50000"/>
                  </a:schemeClr>
                </a:solidFill>
                <a:latin typeface="Georgia" panose="02040502050405020303" pitchFamily="18" charset="0"/>
                <a:hlinkClick r:id="rId4"/>
              </a:rPr>
              <a:t>www.southernlivingre.com</a:t>
            </a:r>
            <a:endParaRPr lang="en-US" sz="1600" dirty="0">
              <a:solidFill>
                <a:schemeClr val="tx2">
                  <a:lumMod val="50000"/>
                </a:schemeClr>
              </a:solidFill>
              <a:latin typeface="Georgia" panose="02040502050405020303" pitchFamily="18" charset="0"/>
            </a:endParaRPr>
          </a:p>
        </p:txBody>
      </p:sp>
      <p:pic>
        <p:nvPicPr>
          <p:cNvPr id="6" name="Picture 5"/>
          <p:cNvPicPr>
            <a:picLocks noChangeAspect="1"/>
          </p:cNvPicPr>
          <p:nvPr/>
        </p:nvPicPr>
        <p:blipFill rotWithShape="1">
          <a:blip r:embed="rId5">
            <a:extLst>
              <a:ext uri="{28A0092B-C50C-407E-A947-70E740481C1C}">
                <a14:useLocalDpi xmlns:a14="http://schemas.microsoft.com/office/drawing/2010/main" val="0"/>
              </a:ext>
            </a:extLst>
          </a:blip>
          <a:srcRect t="11980" b="1"/>
          <a:stretch/>
        </p:blipFill>
        <p:spPr>
          <a:xfrm>
            <a:off x="0" y="0"/>
            <a:ext cx="7772400" cy="4648200"/>
          </a:xfrm>
          <a:prstGeom prst="rect">
            <a:avLst/>
          </a:prstGeom>
          <a:ln>
            <a:noFill/>
          </a:ln>
          <a:effectLst>
            <a:softEdge rad="112500"/>
          </a:effectLst>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80" y="4573399"/>
            <a:ext cx="1371601" cy="914400"/>
          </a:xfrm>
          <a:prstGeom prst="rect">
            <a:avLst/>
          </a:prstGeom>
          <a:ln>
            <a:noFill/>
          </a:ln>
          <a:effectLst>
            <a:softEdge rad="112500"/>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91082" y="4573399"/>
            <a:ext cx="1371600" cy="914400"/>
          </a:xfrm>
          <a:prstGeom prst="rect">
            <a:avLst/>
          </a:prstGeom>
          <a:ln>
            <a:noFill/>
          </a:ln>
          <a:effectLst>
            <a:softEdge rad="112500"/>
          </a:effectLst>
        </p:spPr>
      </p:pic>
      <p:sp>
        <p:nvSpPr>
          <p:cNvPr id="10" name="Rectangle 9"/>
          <p:cNvSpPr/>
          <p:nvPr/>
        </p:nvSpPr>
        <p:spPr>
          <a:xfrm>
            <a:off x="0" y="3634578"/>
            <a:ext cx="7772400" cy="830997"/>
          </a:xfrm>
          <a:prstGeom prst="rect">
            <a:avLst/>
          </a:prstGeom>
          <a:noFill/>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212 King George Street</a:t>
            </a:r>
          </a:p>
          <a:p>
            <a:pPr algn="ctr"/>
            <a:r>
              <a:rPr lang="de-DE" dirty="0">
                <a:solidFill>
                  <a:schemeClr val="bg1"/>
                </a:solidFill>
                <a:effectLst>
                  <a:outerShdw blurRad="38100" dist="38100" dir="2700000" algn="tl">
                    <a:srgbClr val="000000">
                      <a:alpha val="43137"/>
                    </a:srgbClr>
                  </a:outerShdw>
                </a:effectLst>
                <a:latin typeface="Georgia" panose="02040502050405020303" pitchFamily="18" charset="0"/>
              </a:rPr>
              <a:t>Daniel Island, SC 29492 ~ MLS# 16031261 ~ $1,149,000</a:t>
            </a:r>
            <a:endParaRPr lang="en-US" dirty="0">
              <a:solidFill>
                <a:schemeClr val="bg1"/>
              </a:solidFill>
              <a:effectLst>
                <a:outerShdw blurRad="38100" dist="38100" dir="2700000" algn="tl">
                  <a:srgbClr val="000000">
                    <a:alpha val="43137"/>
                  </a:srgbClr>
                </a:outerShdw>
              </a:effectLst>
              <a:latin typeface="Georgia" panose="02040502050405020303" pitchFamily="18" charset="0"/>
            </a:endParaRPr>
          </a:p>
        </p:txBody>
      </p:sp>
      <p:sp>
        <p:nvSpPr>
          <p:cNvPr id="11" name="Rectangle 10"/>
          <p:cNvSpPr/>
          <p:nvPr/>
        </p:nvSpPr>
        <p:spPr>
          <a:xfrm>
            <a:off x="5148262" y="9689068"/>
            <a:ext cx="2624138" cy="369332"/>
          </a:xfrm>
          <a:prstGeom prst="rect">
            <a:avLst/>
          </a:prstGeom>
        </p:spPr>
        <p:txBody>
          <a:bodyPr wrap="square">
            <a:spAutoFit/>
          </a:bodyPr>
          <a:lstStyle/>
          <a:p>
            <a:pPr algn="ctr"/>
            <a:r>
              <a:rPr lang="en-US" sz="900" dirty="0">
                <a:latin typeface="Georgia" panose="02040502050405020303" pitchFamily="18" charset="0"/>
              </a:rPr>
              <a:t>Southern Living Real Estate</a:t>
            </a:r>
            <a:br>
              <a:rPr lang="en-US" sz="900" dirty="0">
                <a:latin typeface="Georgia" panose="02040502050405020303" pitchFamily="18" charset="0"/>
              </a:rPr>
            </a:br>
            <a:r>
              <a:rPr lang="en-US" sz="900" dirty="0">
                <a:latin typeface="Georgia" panose="02040502050405020303" pitchFamily="18" charset="0"/>
              </a:rPr>
              <a:t>2249 Salt Wind Way, Mt. Pleasant, SC 29466</a:t>
            </a:r>
          </a:p>
        </p:txBody>
      </p:sp>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77083" y="4573399"/>
            <a:ext cx="1371600" cy="914400"/>
          </a:xfrm>
          <a:prstGeom prst="rect">
            <a:avLst/>
          </a:prstGeom>
          <a:ln>
            <a:noFill/>
          </a:ln>
          <a:effectLst>
            <a:softEdge rad="112500"/>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863084" y="4573399"/>
            <a:ext cx="1354455" cy="914400"/>
          </a:xfrm>
          <a:prstGeom prst="rect">
            <a:avLst/>
          </a:prstGeom>
          <a:ln>
            <a:noFill/>
          </a:ln>
          <a:effectLst>
            <a:softEdge rad="112500"/>
          </a:effectLst>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17943" y="4573399"/>
            <a:ext cx="1371600" cy="914400"/>
          </a:xfrm>
          <a:prstGeom prst="rect">
            <a:avLst/>
          </a:prstGeom>
          <a:ln>
            <a:noFill/>
          </a:ln>
          <a:effectLst>
            <a:softEdge rad="112500"/>
          </a:effectLst>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081" y="7873484"/>
            <a:ext cx="1371600" cy="914400"/>
          </a:xfrm>
          <a:prstGeom prst="rect">
            <a:avLst/>
          </a:prstGeom>
          <a:ln>
            <a:noFill/>
          </a:ln>
          <a:effectLst>
            <a:softEdge rad="112500"/>
          </a:effectLst>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95273" y="7873484"/>
            <a:ext cx="1352550" cy="914400"/>
          </a:xfrm>
          <a:prstGeom prst="rect">
            <a:avLst/>
          </a:prstGeom>
          <a:ln>
            <a:noFill/>
          </a:ln>
          <a:effectLst>
            <a:softEdge rad="112500"/>
          </a:effectLst>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566415" y="7873484"/>
            <a:ext cx="1371600" cy="914400"/>
          </a:xfrm>
          <a:prstGeom prst="rect">
            <a:avLst/>
          </a:prstGeom>
          <a:ln>
            <a:noFill/>
          </a:ln>
          <a:effectLst>
            <a:softEdge rad="112500"/>
          </a:effectLst>
        </p:spPr>
      </p:pic>
      <p:pic>
        <p:nvPicPr>
          <p:cNvPr id="18" name="Picture 1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127749" y="7873484"/>
            <a:ext cx="1371600" cy="914400"/>
          </a:xfrm>
          <a:prstGeom prst="rect">
            <a:avLst/>
          </a:prstGeom>
          <a:ln>
            <a:noFill/>
          </a:ln>
          <a:effectLst>
            <a:softEdge rad="112500"/>
          </a:effectLst>
        </p:spPr>
      </p:pic>
      <p:pic>
        <p:nvPicPr>
          <p:cNvPr id="19" name="Picture 1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417943" y="7873484"/>
            <a:ext cx="1371600" cy="914400"/>
          </a:xfrm>
          <a:prstGeom prst="rect">
            <a:avLst/>
          </a:prstGeom>
          <a:ln>
            <a:noFill/>
          </a:ln>
          <a:effectLst>
            <a:softEdge rad="112500"/>
          </a:effectLst>
        </p:spPr>
      </p:pic>
      <p:pic>
        <p:nvPicPr>
          <p:cNvPr id="20" name="Picture 1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856607" y="7873484"/>
            <a:ext cx="1352550" cy="914400"/>
          </a:xfrm>
          <a:prstGeom prst="rect">
            <a:avLst/>
          </a:prstGeom>
          <a:ln>
            <a:noFill/>
          </a:ln>
          <a:effectLst>
            <a:softEdge rad="112500"/>
          </a:effectLst>
        </p:spPr>
      </p:pic>
      <p:pic>
        <p:nvPicPr>
          <p:cNvPr id="21" name="Picture 20"/>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131940" y="4573399"/>
            <a:ext cx="1371600" cy="914400"/>
          </a:xfrm>
          <a:prstGeom prst="rect">
            <a:avLst/>
          </a:prstGeom>
          <a:ln>
            <a:noFill/>
          </a:ln>
          <a:effectLst>
            <a:softEdge rad="112500"/>
          </a:effectLst>
        </p:spPr>
      </p:pic>
    </p:spTree>
    <p:extLst>
      <p:ext uri="{BB962C8B-B14F-4D97-AF65-F5344CB8AC3E}">
        <p14:creationId xmlns:p14="http://schemas.microsoft.com/office/powerpoint/2010/main" val="8743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274</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cp:revision>
  <dcterms:created xsi:type="dcterms:W3CDTF">2006-08-16T00:00:00Z</dcterms:created>
  <dcterms:modified xsi:type="dcterms:W3CDTF">2017-06-08T14:09:16Z</dcterms:modified>
</cp:coreProperties>
</file>