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DB3"/>
    <a:srgbClr val="8B0047"/>
    <a:srgbClr val="08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95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3/26/2025</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3/26/2025</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3/26/2025</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3/26/2025</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3/26/2025</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3/26/2025</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3/26/2025</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3/26/2025</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3/26/2025</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3/26/2025</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3/26/2025</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3/26/2025</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g"/><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sv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FB912-2516-3BF6-30BB-49954A19454B}"/>
              </a:ext>
            </a:extLst>
          </p:cNvPr>
          <p:cNvSpPr/>
          <p:nvPr/>
        </p:nvSpPr>
        <p:spPr>
          <a:xfrm>
            <a:off x="96466" y="327660"/>
            <a:ext cx="7122268" cy="7908234"/>
          </a:xfrm>
          <a:prstGeom prst="rect">
            <a:avLst/>
          </a:prstGeom>
          <a:noFill/>
          <a:ln w="63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361464" y="83299"/>
            <a:ext cx="6592273" cy="724123"/>
          </a:xfrm>
          <a:solidFill>
            <a:schemeClr val="bg1"/>
          </a:solidFill>
          <a:ln>
            <a:noFill/>
          </a:ln>
        </p:spPr>
        <p:txBody>
          <a:bodyPr anchor="t">
            <a:noAutofit/>
          </a:bodyPr>
          <a:lstStyle/>
          <a:p>
            <a:r>
              <a:rPr lang="en-US" sz="3200" b="1" dirty="0">
                <a:solidFill>
                  <a:schemeClr val="bg1">
                    <a:lumMod val="50000"/>
                  </a:schemeClr>
                </a:solidFill>
                <a:latin typeface="Adobe Handwriting Frank" panose="03080402040302070206" pitchFamily="66" charset="0"/>
                <a:ea typeface="Rollerscript Smooth" panose="03050600040307000000" pitchFamily="66" charset="0"/>
              </a:rPr>
              <a:t>Broker Open Thursday, April 3 from 11-3pm</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7" y="642016"/>
            <a:ext cx="6738026" cy="436340"/>
          </a:xfrm>
        </p:spPr>
        <p:txBody>
          <a:bodyPr>
            <a:normAutofit/>
          </a:bodyPr>
          <a:lstStyle/>
          <a:p>
            <a:r>
              <a:rPr lang="en-US" sz="2000" b="1" dirty="0">
                <a:solidFill>
                  <a:srgbClr val="C00000"/>
                </a:solidFill>
                <a:latin typeface="Century Gothic" panose="020B0502020202020204" pitchFamily="34" charset="0"/>
              </a:rPr>
              <a:t>212 Chester Lane</a:t>
            </a:r>
          </a:p>
        </p:txBody>
      </p:sp>
      <p:sp>
        <p:nvSpPr>
          <p:cNvPr id="32" name="TextBox 31">
            <a:extLst>
              <a:ext uri="{FF2B5EF4-FFF2-40B4-BE49-F238E27FC236}">
                <a16:creationId xmlns:a16="http://schemas.microsoft.com/office/drawing/2014/main" id="{85F3BD85-556E-4F53-E605-BFBB04A5B55B}"/>
              </a:ext>
            </a:extLst>
          </p:cNvPr>
          <p:cNvSpPr txBox="1"/>
          <p:nvPr/>
        </p:nvSpPr>
        <p:spPr>
          <a:xfrm>
            <a:off x="0" y="955092"/>
            <a:ext cx="7315200" cy="276999"/>
          </a:xfrm>
          <a:prstGeom prst="rect">
            <a:avLst/>
          </a:prstGeom>
          <a:noFill/>
        </p:spPr>
        <p:txBody>
          <a:bodyPr wrap="square" rtlCol="0">
            <a:spAutoFit/>
          </a:bodyPr>
          <a:lstStyle/>
          <a:p>
            <a:pPr algn="ctr"/>
            <a:r>
              <a:rPr lang="en-US" sz="1200" b="1" dirty="0">
                <a:solidFill>
                  <a:srgbClr val="C00000"/>
                </a:solidFill>
                <a:latin typeface="Century Gothic" panose="020B0502020202020204" pitchFamily="34" charset="0"/>
              </a:rPr>
              <a:t>Cottageville, SC 29435 | MLS# 25007805 | $950,000</a:t>
            </a:r>
          </a:p>
        </p:txBody>
      </p:sp>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4492" y="4821976"/>
            <a:ext cx="506064" cy="595844"/>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4718" y="4821976"/>
            <a:ext cx="506064" cy="595844"/>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74605" y="4821976"/>
            <a:ext cx="506064" cy="595844"/>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8661163" y="5308596"/>
            <a:ext cx="479342"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9261277" y="5308596"/>
            <a:ext cx="479342"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8061050" y="5308596"/>
            <a:ext cx="479342" cy="246221"/>
          </a:xfrm>
          <a:prstGeom prst="rect">
            <a:avLst/>
          </a:prstGeom>
          <a:noFill/>
        </p:spPr>
        <p:txBody>
          <a:bodyPr wrap="square">
            <a:spAutoFit/>
          </a:bodyPr>
          <a:lstStyle/>
          <a:p>
            <a:pPr algn="ctr"/>
            <a:r>
              <a:rPr lang="en-US" sz="1000" dirty="0">
                <a:latin typeface="Century Gothic" panose="020B0502020202020204" pitchFamily="34" charset="0"/>
              </a:rPr>
              <a:t>4</a:t>
            </a:r>
          </a:p>
        </p:txBody>
      </p:sp>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044654" y="1589213"/>
            <a:ext cx="1492854" cy="995236"/>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046597" y="2837350"/>
            <a:ext cx="1490911" cy="993941"/>
          </a:xfrm>
          <a:prstGeom prst="rect">
            <a:avLst/>
          </a:prstGeom>
        </p:spPr>
      </p:pic>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52584" y="1255186"/>
            <a:ext cx="3429000" cy="2283621"/>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152585" y="8323128"/>
            <a:ext cx="2286000" cy="646331"/>
          </a:xfrm>
          <a:prstGeom prst="rect">
            <a:avLst/>
          </a:prstGeom>
          <a:noFill/>
        </p:spPr>
        <p:txBody>
          <a:bodyPr wrap="square" rtlCol="0">
            <a:spAutoFit/>
          </a:bodyPr>
          <a:lstStyle/>
          <a:p>
            <a:r>
              <a:rPr lang="en-US" sz="1600" b="1" i="0" dirty="0">
                <a:solidFill>
                  <a:srgbClr val="011DB3"/>
                </a:solidFill>
                <a:effectLst/>
                <a:latin typeface="Century Gothic" panose="020B0502020202020204" pitchFamily="34" charset="0"/>
              </a:rPr>
              <a:t>Robyn Lane</a:t>
            </a:r>
            <a:br>
              <a:rPr lang="en-US" sz="1600" dirty="0">
                <a:solidFill>
                  <a:srgbClr val="011DB3"/>
                </a:solidFill>
                <a:latin typeface="Century Gothic" panose="020B0502020202020204" pitchFamily="34" charset="0"/>
              </a:rPr>
            </a:br>
            <a:r>
              <a:rPr lang="en-US" sz="1000" b="0" i="0" dirty="0">
                <a:solidFill>
                  <a:srgbClr val="011DB3"/>
                </a:solidFill>
                <a:effectLst/>
                <a:latin typeface="Century Gothic" panose="020B0502020202020204" pitchFamily="34" charset="0"/>
              </a:rPr>
              <a:t>843-222-5599</a:t>
            </a:r>
          </a:p>
          <a:p>
            <a:r>
              <a:rPr lang="en-US" sz="1000" b="0" i="0" dirty="0">
                <a:solidFill>
                  <a:srgbClr val="011DB3"/>
                </a:solidFill>
                <a:effectLst/>
                <a:latin typeface="Century Gothic" panose="020B0502020202020204" pitchFamily="34" charset="0"/>
              </a:rPr>
              <a:t>robynlane01@icloud.com</a:t>
            </a: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11">
            <a:extLst>
              <a:ext uri="{28A0092B-C50C-407E-A947-70E740481C1C}">
                <a14:useLocalDpi xmlns:a14="http://schemas.microsoft.com/office/drawing/2010/main" val="0"/>
              </a:ext>
            </a:extLst>
          </a:blip>
          <a:stretch/>
        </p:blipFill>
        <p:spPr>
          <a:xfrm>
            <a:off x="2889504" y="8323129"/>
            <a:ext cx="1536192" cy="640080"/>
          </a:xfrm>
          <a:prstGeom prst="rect">
            <a:avLst/>
          </a:prstGeom>
        </p:spPr>
      </p:pic>
      <p:sp>
        <p:nvSpPr>
          <p:cNvPr id="5" name="TextBox 4">
            <a:extLst>
              <a:ext uri="{FF2B5EF4-FFF2-40B4-BE49-F238E27FC236}">
                <a16:creationId xmlns:a16="http://schemas.microsoft.com/office/drawing/2014/main" id="{930B6364-BBA5-DD85-ACE9-4C6DA6EE40DC}"/>
              </a:ext>
            </a:extLst>
          </p:cNvPr>
          <p:cNvSpPr txBox="1"/>
          <p:nvPr/>
        </p:nvSpPr>
        <p:spPr>
          <a:xfrm>
            <a:off x="-3479381" y="592306"/>
            <a:ext cx="2967057" cy="6324808"/>
          </a:xfrm>
          <a:prstGeom prst="rect">
            <a:avLst/>
          </a:prstGeom>
          <a:noFill/>
        </p:spPr>
        <p:txBody>
          <a:bodyPr wrap="square" rtlCol="0">
            <a:spAutoFit/>
          </a:bodyPr>
          <a:lstStyle/>
          <a:p>
            <a:pPr algn="ctr"/>
            <a:r>
              <a:rPr lang="en-US" sz="900" dirty="0">
                <a:solidFill>
                  <a:schemeClr val="tx2"/>
                </a:solidFill>
                <a:latin typeface="Century Gothic" panose="020B0502020202020204" pitchFamily="34" charset="0"/>
              </a:rPr>
              <a:t>This stunning 5br, 4.5ba low country custom built home by </a:t>
            </a:r>
            <a:r>
              <a:rPr lang="en-US" sz="900" dirty="0" err="1">
                <a:solidFill>
                  <a:schemeClr val="tx2"/>
                </a:solidFill>
                <a:latin typeface="Century Gothic" panose="020B0502020202020204" pitchFamily="34" charset="0"/>
              </a:rPr>
              <a:t>Simonini</a:t>
            </a:r>
            <a:r>
              <a:rPr lang="en-US" sz="900" dirty="0">
                <a:solidFill>
                  <a:schemeClr val="tx2"/>
                </a:solidFill>
                <a:latin typeface="Century Gothic" panose="020B0502020202020204" pitchFamily="34" charset="0"/>
              </a:rPr>
              <a:t> Home Builders has been meticulously cared for situated on a .60 acre heavily treed lot on large pond in private gated community of Popular Grove. This spacious , two story, 4721 square foot home features master bedroom suite on the first level, full front porch, beautiful heart pine wood flooring, large entry foyer which separates the private study from formal dining room, open gourmet kitchen with Wolf 6 burner gas stove, built in </a:t>
            </a:r>
            <a:r>
              <a:rPr lang="en-US" sz="900" dirty="0" err="1">
                <a:solidFill>
                  <a:schemeClr val="tx2"/>
                </a:solidFill>
                <a:latin typeface="Century Gothic" panose="020B0502020202020204" pitchFamily="34" charset="0"/>
              </a:rPr>
              <a:t>SubZero</a:t>
            </a:r>
            <a:r>
              <a:rPr lang="en-US" sz="900" dirty="0">
                <a:solidFill>
                  <a:schemeClr val="tx2"/>
                </a:solidFill>
                <a:latin typeface="Century Gothic" panose="020B0502020202020204" pitchFamily="34" charset="0"/>
              </a:rPr>
              <a:t> refrigerator/freezer, dishwasher, microwave oven and large pantry. Half bath/Powder room under stairway and large utility room for washer and dryer and deep sink and built in cabinets off hallway. The smaller den with gas log fireplace opens to kitchen and breakfast room. The larger fireplace opens to kitchen and breakfast room and offers expansive views of the water year-round. The living room with its second gas log fireplace is great for entertaining away from dining areas. The large master bedroom suite is located on the first level and has travertine tile flooring in the master bath, his and hers walk in closets, separate vanities, soaking tub, and a large separate shower. There is a game room with separate stairs over the two-car garage large enough for a pool table. The second level boasts 4 spacious bedrooms and three bathrooms. On the rear of home is a large screened in porch and open deck overlooking firepit and pond. To reduce maintenance the exposed wood decking has been replaced with </a:t>
            </a:r>
            <a:r>
              <a:rPr lang="en-US" sz="900" dirty="0" err="1">
                <a:solidFill>
                  <a:schemeClr val="tx2"/>
                </a:solidFill>
                <a:latin typeface="Century Gothic" panose="020B0502020202020204" pitchFamily="34" charset="0"/>
              </a:rPr>
              <a:t>Trex</a:t>
            </a:r>
            <a:r>
              <a:rPr lang="en-US" sz="900" dirty="0">
                <a:solidFill>
                  <a:schemeClr val="tx2"/>
                </a:solidFill>
                <a:latin typeface="Century Gothic" panose="020B0502020202020204" pitchFamily="34" charset="0"/>
              </a:rPr>
              <a:t> decking and exposed rail caps with PVC. Yard has irrigation system and 120-gallon buried propane tank. Sellers just replaced roof with 50 year architectural shingles with transferable warranty. The two electric water heaters have been converted to a single LP gas fired tankless water heater. New epoxy coating on floors and newly finished walls now in two car garage. Neighborhood amenities include Privacy gate, Boat Ramp, Dock facilities, Exercise area, Pool, RV/boat storage and walking/jogging trails. Don't forget the fantastic equestrian center for your horses!</a:t>
            </a:r>
          </a:p>
        </p:txBody>
      </p:sp>
      <p:pic>
        <p:nvPicPr>
          <p:cNvPr id="11" name="Picture 10">
            <a:extLst>
              <a:ext uri="{FF2B5EF4-FFF2-40B4-BE49-F238E27FC236}">
                <a16:creationId xmlns:a16="http://schemas.microsoft.com/office/drawing/2014/main" id="{84E63AF5-E08C-C8FB-EE15-FDC1B04AA2EF}"/>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734246" y="1255606"/>
            <a:ext cx="3427740" cy="2282782"/>
          </a:xfrm>
          <a:prstGeom prst="rect">
            <a:avLst/>
          </a:prstGeom>
        </p:spPr>
      </p:pic>
      <p:pic>
        <p:nvPicPr>
          <p:cNvPr id="12" name="Picture 11">
            <a:extLst>
              <a:ext uri="{FF2B5EF4-FFF2-40B4-BE49-F238E27FC236}">
                <a16:creationId xmlns:a16="http://schemas.microsoft.com/office/drawing/2014/main" id="{F444B440-F0CA-57F1-A15B-5C1569EDD1F2}"/>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52584" y="7017770"/>
            <a:ext cx="1709928" cy="1137582"/>
          </a:xfrm>
          <a:prstGeom prst="rect">
            <a:avLst/>
          </a:prstGeom>
        </p:spPr>
      </p:pic>
      <p:pic>
        <p:nvPicPr>
          <p:cNvPr id="16" name="Picture 15">
            <a:extLst>
              <a:ext uri="{FF2B5EF4-FFF2-40B4-BE49-F238E27FC236}">
                <a16:creationId xmlns:a16="http://schemas.microsoft.com/office/drawing/2014/main" id="{C16D118F-402C-12E1-C34E-F4DC220E3473}"/>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17765" y="7017770"/>
            <a:ext cx="1709928" cy="1137581"/>
          </a:xfrm>
          <a:prstGeom prst="rect">
            <a:avLst/>
          </a:prstGeom>
        </p:spPr>
      </p:pic>
      <p:pic>
        <p:nvPicPr>
          <p:cNvPr id="18" name="Picture 17">
            <a:extLst>
              <a:ext uri="{FF2B5EF4-FFF2-40B4-BE49-F238E27FC236}">
                <a16:creationId xmlns:a16="http://schemas.microsoft.com/office/drawing/2014/main" id="{C2255E6F-30CB-9A44-54E4-80FAE8435970}"/>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682933" y="7017770"/>
            <a:ext cx="1709928" cy="1137581"/>
          </a:xfrm>
          <a:prstGeom prst="rect">
            <a:avLst/>
          </a:prstGeom>
        </p:spPr>
      </p:pic>
      <p:pic>
        <p:nvPicPr>
          <p:cNvPr id="20" name="Picture 19">
            <a:extLst>
              <a:ext uri="{FF2B5EF4-FFF2-40B4-BE49-F238E27FC236}">
                <a16:creationId xmlns:a16="http://schemas.microsoft.com/office/drawing/2014/main" id="{7B1D3718-1CD1-A274-FBD1-60FA4B212311}"/>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448116" y="7017770"/>
            <a:ext cx="1709928" cy="1137581"/>
          </a:xfrm>
          <a:prstGeom prst="rect">
            <a:avLst/>
          </a:prstGeom>
        </p:spPr>
      </p:pic>
      <p:sp>
        <p:nvSpPr>
          <p:cNvPr id="21" name="TextBox 20">
            <a:extLst>
              <a:ext uri="{FF2B5EF4-FFF2-40B4-BE49-F238E27FC236}">
                <a16:creationId xmlns:a16="http://schemas.microsoft.com/office/drawing/2014/main" id="{F813D680-6ECD-005C-3077-9E6D2DED5F90}"/>
              </a:ext>
            </a:extLst>
          </p:cNvPr>
          <p:cNvSpPr txBox="1"/>
          <p:nvPr/>
        </p:nvSpPr>
        <p:spPr>
          <a:xfrm>
            <a:off x="1895369" y="8943945"/>
            <a:ext cx="3524463" cy="200055"/>
          </a:xfrm>
          <a:prstGeom prst="rect">
            <a:avLst/>
          </a:prstGeom>
          <a:noFill/>
        </p:spPr>
        <p:txBody>
          <a:bodyPr wrap="square" rtlCol="0">
            <a:spAutoFit/>
          </a:bodyPr>
          <a:lstStyle/>
          <a:p>
            <a:pPr algn="ctr"/>
            <a:r>
              <a:rPr lang="en-US" sz="700" b="0" i="0" dirty="0">
                <a:solidFill>
                  <a:schemeClr val="tx2">
                    <a:lumMod val="40000"/>
                    <a:lumOff val="60000"/>
                  </a:schemeClr>
                </a:solidFill>
                <a:effectLst/>
                <a:latin typeface="Century Gothic" panose="020B0502020202020204" pitchFamily="34" charset="0"/>
              </a:rPr>
              <a:t>ERA Wilder Realty | 537 Folly Road | Charleston, SC 29412</a:t>
            </a:r>
          </a:p>
        </p:txBody>
      </p:sp>
      <p:sp>
        <p:nvSpPr>
          <p:cNvPr id="7" name="TextBox 6">
            <a:extLst>
              <a:ext uri="{FF2B5EF4-FFF2-40B4-BE49-F238E27FC236}">
                <a16:creationId xmlns:a16="http://schemas.microsoft.com/office/drawing/2014/main" id="{53EDAF66-DE50-54B0-C470-EBCDC12C6EC6}"/>
              </a:ext>
            </a:extLst>
          </p:cNvPr>
          <p:cNvSpPr txBox="1"/>
          <p:nvPr/>
        </p:nvSpPr>
        <p:spPr>
          <a:xfrm>
            <a:off x="152584" y="3570626"/>
            <a:ext cx="7005460" cy="3416320"/>
          </a:xfrm>
          <a:prstGeom prst="rect">
            <a:avLst/>
          </a:prstGeom>
          <a:noFill/>
        </p:spPr>
        <p:txBody>
          <a:bodyPr wrap="square" numCol="1" rtlCol="0" anchor="ctr">
            <a:spAutoFit/>
          </a:bodyPr>
          <a:lstStyle/>
          <a:p>
            <a:pPr algn="ctr"/>
            <a:r>
              <a:rPr lang="en-US" sz="900" dirty="0">
                <a:solidFill>
                  <a:schemeClr val="tx2"/>
                </a:solidFill>
                <a:latin typeface="Century Gothic" panose="020B0502020202020204" pitchFamily="34" charset="0"/>
              </a:rPr>
              <a:t>Country Living at Its Finest - Immaculate Custom Home on 20 Acres! Escape to the serenity of country living with this custom-built, one-owner estate on 20 pristine acres—a rare opportunity offering privacy, space, and endless possibilities. This exceptional property is ideal for those who appreciate open landscapes, outdoor adventure, and a rural lifestyle. A meticulously maintained home welcomes you with an expansive 1,400 sq. ft. wrap-around porch, offering breathtaking 360-degree views of the picturesque countryside—perfect for peaceful mornings and stunning sunsets. A newly built deck extends your outdoor living space, providing the ideal setting for relaxation and entertaining.</a:t>
            </a:r>
          </a:p>
          <a:p>
            <a:pPr algn="ctr"/>
            <a:r>
              <a:rPr lang="en-US" sz="900" dirty="0">
                <a:solidFill>
                  <a:schemeClr val="tx2"/>
                </a:solidFill>
                <a:latin typeface="Century Gothic" panose="020B0502020202020204" pitchFamily="34" charset="0"/>
              </a:rPr>
              <a:t>Inside, this three-bedroom retreat features a main-floor primary suite, offering a private sanctuary with tranquil views and a walk-in closet by Closets By Design for optimal storage and organization. A spacious media room is also located on the first floor, perfect for entertaining or unwinding in style. Upstairs, you'll find two additional bedrooms with ample storage and a dedicated office - ideal for working from home or creative pursuits.</a:t>
            </a:r>
          </a:p>
          <a:p>
            <a:pPr algn="ctr"/>
            <a:r>
              <a:rPr lang="en-US" sz="900" dirty="0">
                <a:solidFill>
                  <a:schemeClr val="tx2"/>
                </a:solidFill>
                <a:latin typeface="Century Gothic" panose="020B0502020202020204" pitchFamily="34" charset="0"/>
              </a:rPr>
              <a:t>At the heart of the home, the custom-designed kitchen showcases custom made cabinetry, stunning quartz countertops, and high-end KitchenAid and LG appliances. Thoughtfully crafted for both functionality and elegance, this space is perfect for cooking, gathering, and creating lasting memories.</a:t>
            </a:r>
          </a:p>
          <a:p>
            <a:pPr algn="ctr"/>
            <a:r>
              <a:rPr lang="en-US" sz="900" dirty="0">
                <a:solidFill>
                  <a:schemeClr val="tx2"/>
                </a:solidFill>
                <a:latin typeface="Century Gothic" panose="020B0502020202020204" pitchFamily="34" charset="0"/>
              </a:rPr>
              <a:t>Step outside to your private saltwater pool, complete with a pergola, outdoor cooking area, and a bocce ball court, creating the ultimate entertainer's paradise. Whether you're soaking in the peaceful surroundings, tending to livestock, or utilizing the expansive garage and workshop space, this estate effortlessly blends luxury, comfort, and practicality.</a:t>
            </a:r>
          </a:p>
          <a:p>
            <a:pPr algn="ctr"/>
            <a:r>
              <a:rPr lang="en-US" sz="900" dirty="0">
                <a:solidFill>
                  <a:schemeClr val="tx2"/>
                </a:solidFill>
                <a:latin typeface="Century Gothic" panose="020B0502020202020204" pitchFamily="34" charset="0"/>
              </a:rPr>
              <a:t>For hobbyists and enthusiasts, the property features a detached 2,500 sq. ft. garage, spacious enough to accommodate boats, RVs, a car lift, and multiple workshops. The garage also includes 480 sq. ft. of additional storage. Three RV hookups (30/50 amp) are conveniently located on the property, making it perfect for guests, traveling, or extended stays. A carport and greenhouse further enhance the property's impressive functionality.</a:t>
            </a:r>
          </a:p>
          <a:p>
            <a:pPr algn="ctr"/>
            <a:r>
              <a:rPr lang="en-US" sz="900" dirty="0">
                <a:solidFill>
                  <a:schemeClr val="tx2"/>
                </a:solidFill>
                <a:latin typeface="Century Gothic" panose="020B0502020202020204" pitchFamily="34" charset="0"/>
              </a:rPr>
              <a:t>For those with livestock or equestrian interests, the estate is fully equipped with approximately 11 acres of fenced pastures, designed for efficient animal movement and containment. The working pastures provide ample grazing space for horses and livestock, while a chicken coop adds to the farm-ready appeal.</a:t>
            </a:r>
          </a:p>
          <a:p>
            <a:pPr algn="ctr"/>
            <a:r>
              <a:rPr lang="en-US" sz="900" dirty="0">
                <a:solidFill>
                  <a:schemeClr val="tx2"/>
                </a:solidFill>
                <a:latin typeface="Century Gothic" panose="020B0502020202020204" pitchFamily="34" charset="0"/>
              </a:rPr>
              <a:t>This is a one-of-a-kind country retreat...schedule your private tour today and experience country living at its finest!</a:t>
            </a:r>
          </a:p>
        </p:txBody>
      </p:sp>
      <p:sp>
        <p:nvSpPr>
          <p:cNvPr id="22" name="TextBox 21">
            <a:extLst>
              <a:ext uri="{FF2B5EF4-FFF2-40B4-BE49-F238E27FC236}">
                <a16:creationId xmlns:a16="http://schemas.microsoft.com/office/drawing/2014/main" id="{D3D59536-D480-9C7D-A846-515ADBDE2C49}"/>
              </a:ext>
            </a:extLst>
          </p:cNvPr>
          <p:cNvSpPr txBox="1"/>
          <p:nvPr/>
        </p:nvSpPr>
        <p:spPr>
          <a:xfrm>
            <a:off x="4876616" y="8323128"/>
            <a:ext cx="2286000" cy="646331"/>
          </a:xfrm>
          <a:prstGeom prst="rect">
            <a:avLst/>
          </a:prstGeom>
          <a:noFill/>
        </p:spPr>
        <p:txBody>
          <a:bodyPr wrap="square" rtlCol="0">
            <a:spAutoFit/>
          </a:bodyPr>
          <a:lstStyle/>
          <a:p>
            <a:pPr algn="r"/>
            <a:r>
              <a:rPr lang="en-US" sz="1600" b="1" i="0" dirty="0">
                <a:solidFill>
                  <a:srgbClr val="011DB3"/>
                </a:solidFill>
                <a:effectLst/>
                <a:latin typeface="Century Gothic" panose="020B0502020202020204" pitchFamily="34" charset="0"/>
              </a:rPr>
              <a:t>Jenny Siggelkow</a:t>
            </a:r>
            <a:br>
              <a:rPr lang="en-US" sz="1600" dirty="0">
                <a:solidFill>
                  <a:srgbClr val="011DB3"/>
                </a:solidFill>
                <a:latin typeface="Century Gothic" panose="020B0502020202020204" pitchFamily="34" charset="0"/>
              </a:rPr>
            </a:br>
            <a:r>
              <a:rPr lang="en-US" sz="1000" b="0" i="0" dirty="0">
                <a:solidFill>
                  <a:srgbClr val="011DB3"/>
                </a:solidFill>
                <a:effectLst/>
                <a:latin typeface="Century Gothic" panose="020B0502020202020204" pitchFamily="34" charset="0"/>
              </a:rPr>
              <a:t>843-901-3494</a:t>
            </a:r>
          </a:p>
          <a:p>
            <a:pPr algn="r"/>
            <a:r>
              <a:rPr lang="en-US" sz="1000" b="0" i="0" dirty="0">
                <a:solidFill>
                  <a:srgbClr val="011DB3"/>
                </a:solidFill>
                <a:effectLst/>
                <a:latin typeface="Century Gothic" panose="020B0502020202020204" pitchFamily="34" charset="0"/>
              </a:rPr>
              <a:t>jcsiggelkow@gmail.com</a:t>
            </a:r>
          </a:p>
        </p:txBody>
      </p:sp>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893</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Handwriting Frank</vt:lpstr>
      <vt:lpstr>Arial</vt:lpstr>
      <vt:lpstr>Calibri</vt:lpstr>
      <vt:lpstr>Calibri Light</vt:lpstr>
      <vt:lpstr>Century Gothic</vt:lpstr>
      <vt:lpstr>Office Theme</vt:lpstr>
      <vt:lpstr>Broker Open Thursday, April 3 from 11-3pm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26</cp:revision>
  <dcterms:created xsi:type="dcterms:W3CDTF">2022-10-19T11:58:47Z</dcterms:created>
  <dcterms:modified xsi:type="dcterms:W3CDTF">2025-03-26T19:32:18Z</dcterms:modified>
</cp:coreProperties>
</file>