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062" y="-11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3047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1304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25698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212715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BEB758-361F-4459-9230-02896487B212}" type="datetimeFigureOut">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0086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BEB758-361F-4459-9230-02896487B212}" type="datetimeFigureOut">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91673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BEB758-361F-4459-9230-02896487B212}" type="datetimeFigureOut">
              <a:rPr lang="en-US" smtClean="0"/>
              <a:t>10/25/2019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5805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BEB758-361F-4459-9230-02896487B212}" type="datetimeFigureOut">
              <a:rPr lang="en-US" smtClean="0"/>
              <a:t>10/25/2019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62063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EB758-361F-4459-9230-02896487B212}" type="datetimeFigureOut">
              <a:rPr lang="en-US" smtClean="0"/>
              <a:t>10/25/2019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345817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19374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10457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02BEB758-361F-4459-9230-02896487B212}" type="datetimeFigureOut">
              <a:rPr lang="en-US" smtClean="0"/>
              <a:t>10/25/2019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667BEEB-B272-4E80-9AA1-4B070B4C55B7}" type="slidenum">
              <a:rPr lang="en-US" smtClean="0"/>
              <a:t>‹#›</a:t>
            </a:fld>
            <a:endParaRPr lang="en-US"/>
          </a:p>
        </p:txBody>
      </p:sp>
    </p:spTree>
    <p:extLst>
      <p:ext uri="{BB962C8B-B14F-4D97-AF65-F5344CB8AC3E}">
        <p14:creationId xmlns:p14="http://schemas.microsoft.com/office/powerpoint/2010/main" val="25067173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432F22-A89D-4D9B-9E8C-6D64E694AF73}"/>
              </a:ext>
            </a:extLst>
          </p:cNvPr>
          <p:cNvSpPr>
            <a:spLocks noChangeArrowheads="1"/>
          </p:cNvSpPr>
          <p:nvPr/>
        </p:nvSpPr>
        <p:spPr bwMode="auto">
          <a:xfrm>
            <a:off x="269240" y="5645450"/>
            <a:ext cx="7223760" cy="3160095"/>
          </a:xfrm>
          <a:prstGeom prst="rect">
            <a:avLst/>
          </a:prstGeom>
          <a:solidFill>
            <a:schemeClr val="accent1">
              <a:lumMod val="50000"/>
              <a:lumOff val="50000"/>
              <a:alpha val="50000"/>
            </a:schemeClr>
          </a:solidFill>
          <a:ln>
            <a:noFill/>
          </a:ln>
          <a:extLst>
            <a:ext uri="{91240B29-F687-4f45-9708-019B960494DF}">
              <a14:hiddenLine xmlns:lc="http://schemas.openxmlformats.org/drawingml/2006/lockedCanvas"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5" name="Rectangle 4">
            <a:extLst>
              <a:ext uri="{FF2B5EF4-FFF2-40B4-BE49-F238E27FC236}">
                <a16:creationId xmlns:a16="http://schemas.microsoft.com/office/drawing/2014/main" id="{C7C2185B-AD9A-4799-8A9D-B9FDF25543D4}"/>
              </a:ext>
            </a:extLst>
          </p:cNvPr>
          <p:cNvSpPr>
            <a:spLocks noChangeArrowheads="1"/>
          </p:cNvSpPr>
          <p:nvPr/>
        </p:nvSpPr>
        <p:spPr bwMode="auto">
          <a:xfrm>
            <a:off x="269240" y="8801100"/>
            <a:ext cx="7223760" cy="982980"/>
          </a:xfrm>
          <a:prstGeom prst="rect">
            <a:avLst/>
          </a:prstGeom>
          <a:solidFill>
            <a:schemeClr val="accent1">
              <a:lumMod val="100000"/>
              <a:lumOff val="0"/>
              <a:alpha val="50000"/>
            </a:schemeClr>
          </a:solidFill>
          <a:ln>
            <a:noFill/>
          </a:ln>
          <a:extLst>
            <a:ext uri="{91240B29-F687-4f45-9708-019B960494DF}">
              <a14:hiddenLine xmlns:lc="http://schemas.openxmlformats.org/drawingml/2006/lockedCanvas"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6" name="Text Box 8">
            <a:extLst>
              <a:ext uri="{FF2B5EF4-FFF2-40B4-BE49-F238E27FC236}">
                <a16:creationId xmlns:a16="http://schemas.microsoft.com/office/drawing/2014/main" id="{DC25B7BF-508D-489F-8886-8D5640AA557D}"/>
              </a:ext>
            </a:extLst>
          </p:cNvPr>
          <p:cNvSpPr txBox="1">
            <a:spLocks noChangeArrowheads="1"/>
          </p:cNvSpPr>
          <p:nvPr/>
        </p:nvSpPr>
        <p:spPr bwMode="auto">
          <a:xfrm>
            <a:off x="153994" y="-541787"/>
            <a:ext cx="77438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a:ln>
                  <a:noFill/>
                </a:ln>
                <a:solidFill>
                  <a:srgbClr val="800000"/>
                </a:solidFill>
                <a:effectLst/>
                <a:latin typeface="News Gothic MT" panose="020B0504020203020204" pitchFamily="34" charset="0"/>
                <a:ea typeface="MS Mincho" panose="02020609040205080304" pitchFamily="49" charset="-128"/>
                <a:cs typeface="Times New Roman" panose="02020603050405020304" pitchFamily="18" charset="0"/>
              </a:rPr>
              <a:t>This Beautiful Home Is Move In Ready!</a:t>
            </a:r>
            <a:endParaRPr kumimoji="0" lang="en-US" altLang="en-US" sz="2000" b="1"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 Box 10">
            <a:extLst>
              <a:ext uri="{FF2B5EF4-FFF2-40B4-BE49-F238E27FC236}">
                <a16:creationId xmlns:a16="http://schemas.microsoft.com/office/drawing/2014/main" id="{66973471-2869-4DF8-85BF-4740DE264706}"/>
              </a:ext>
            </a:extLst>
          </p:cNvPr>
          <p:cNvSpPr txBox="1">
            <a:spLocks noChangeArrowheads="1"/>
          </p:cNvSpPr>
          <p:nvPr/>
        </p:nvSpPr>
        <p:spPr bwMode="auto">
          <a:xfrm>
            <a:off x="279400" y="5676033"/>
            <a:ext cx="7213599" cy="3125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40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Build Your Dream Home in Rivertowne on this Fantastic and Secluded RIVER FRONT lot with DOCK and boat lift in place. Your only neighbor is in the front left of the cul-de-sac. The dock leads to a large tidal creek quickly running into the Wando River. Sellers have done the homework for you with house plans ready to build up to a 5000 SF elevated home with views of the Marsh and River. </a:t>
            </a:r>
          </a:p>
          <a:p>
            <a:pPr lvl="0" algn="ctr" defTabSz="914400" eaLnBrk="0" fontAlgn="base" hangingPunct="0">
              <a:spcBef>
                <a:spcPct val="0"/>
              </a:spcBef>
              <a:spcAft>
                <a:spcPct val="0"/>
              </a:spcAft>
            </a:pPr>
            <a:r>
              <a:rPr lang="en-US" altLang="en-US" sz="140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This lot is private on a two property cul-de-sac in Rivertowne Country Club. Sunset views of the river and marsh are yours every evening on this beautiful, west-facing lot. The lot is surrounded by tidal creeks, endless marshes, and wetlands. At the rear of the lot is a large private pond. To your right is a large tract of protected wetlands; and on the left are tidal creeks. Your river view (off the back of the lot) includes glimpses of the Ravenel Bridge, Daniel Island, downtown and more.</a:t>
            </a:r>
            <a:endParaRPr kumimoji="0" lang="en-US" altLang="en-US" sz="1200" b="1"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Riverfront Lot $475K</a:t>
            </a: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MLS# 19014186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 Box 17">
            <a:extLst>
              <a:ext uri="{FF2B5EF4-FFF2-40B4-BE49-F238E27FC236}">
                <a16:creationId xmlns:a16="http://schemas.microsoft.com/office/drawing/2014/main" id="{216FE4DE-2A9F-4B73-A0EA-AB0C9B2C1C31}"/>
              </a:ext>
            </a:extLst>
          </p:cNvPr>
          <p:cNvSpPr txBox="1">
            <a:spLocks noChangeArrowheads="1"/>
          </p:cNvSpPr>
          <p:nvPr/>
        </p:nvSpPr>
        <p:spPr bwMode="auto">
          <a:xfrm>
            <a:off x="2032000" y="8948103"/>
            <a:ext cx="5329238"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tabLst>
                <a:tab pos="6858000" algn="r"/>
              </a:tabLst>
              <a:defRPr>
                <a:solidFill>
                  <a:schemeClr val="tx1"/>
                </a:solidFill>
                <a:latin typeface="Arial" panose="020B0604020202020204" pitchFamily="34" charset="0"/>
              </a:defRPr>
            </a:lvl1pPr>
            <a:lvl2pPr eaLnBrk="0" fontAlgn="base" hangingPunct="0">
              <a:spcBef>
                <a:spcPct val="0"/>
              </a:spcBef>
              <a:spcAft>
                <a:spcPct val="0"/>
              </a:spcAft>
              <a:tabLst>
                <a:tab pos="6858000" algn="r"/>
              </a:tabLst>
              <a:defRPr>
                <a:solidFill>
                  <a:schemeClr val="tx1"/>
                </a:solidFill>
                <a:latin typeface="Arial" panose="020B0604020202020204" pitchFamily="34" charset="0"/>
              </a:defRPr>
            </a:lvl2pPr>
            <a:lvl3pPr eaLnBrk="0" fontAlgn="base" hangingPunct="0">
              <a:spcBef>
                <a:spcPct val="0"/>
              </a:spcBef>
              <a:spcAft>
                <a:spcPct val="0"/>
              </a:spcAft>
              <a:tabLst>
                <a:tab pos="6858000" algn="r"/>
              </a:tabLst>
              <a:defRPr>
                <a:solidFill>
                  <a:schemeClr val="tx1"/>
                </a:solidFill>
                <a:latin typeface="Arial" panose="020B0604020202020204" pitchFamily="34" charset="0"/>
              </a:defRPr>
            </a:lvl3pPr>
            <a:lvl4pPr eaLnBrk="0" fontAlgn="base" hangingPunct="0">
              <a:spcBef>
                <a:spcPct val="0"/>
              </a:spcBef>
              <a:spcAft>
                <a:spcPct val="0"/>
              </a:spcAft>
              <a:tabLst>
                <a:tab pos="6858000" algn="r"/>
              </a:tabLst>
              <a:defRPr>
                <a:solidFill>
                  <a:schemeClr val="tx1"/>
                </a:solidFill>
                <a:latin typeface="Arial" panose="020B0604020202020204" pitchFamily="34" charset="0"/>
              </a:defRPr>
            </a:lvl4pPr>
            <a:lvl5pPr eaLnBrk="0" fontAlgn="base" hangingPunct="0">
              <a:spcBef>
                <a:spcPct val="0"/>
              </a:spcBef>
              <a:spcAft>
                <a:spcPct val="0"/>
              </a:spcAft>
              <a:tabLst>
                <a:tab pos="6858000" algn="r"/>
              </a:tabLst>
              <a:defRPr>
                <a:solidFill>
                  <a:schemeClr val="tx1"/>
                </a:solidFill>
                <a:latin typeface="Arial" panose="020B0604020202020204" pitchFamily="34" charset="0"/>
              </a:defRPr>
            </a:lvl5pPr>
            <a:lvl6pPr eaLnBrk="0" fontAlgn="base" hangingPunct="0">
              <a:spcBef>
                <a:spcPct val="0"/>
              </a:spcBef>
              <a:spcAft>
                <a:spcPct val="0"/>
              </a:spcAft>
              <a:tabLst>
                <a:tab pos="6858000" algn="r"/>
              </a:tabLst>
              <a:defRPr>
                <a:solidFill>
                  <a:schemeClr val="tx1"/>
                </a:solidFill>
                <a:latin typeface="Arial" panose="020B0604020202020204" pitchFamily="34" charset="0"/>
              </a:defRPr>
            </a:lvl6pPr>
            <a:lvl7pPr eaLnBrk="0" fontAlgn="base" hangingPunct="0">
              <a:spcBef>
                <a:spcPct val="0"/>
              </a:spcBef>
              <a:spcAft>
                <a:spcPct val="0"/>
              </a:spcAft>
              <a:tabLst>
                <a:tab pos="6858000" algn="r"/>
              </a:tabLst>
              <a:defRPr>
                <a:solidFill>
                  <a:schemeClr val="tx1"/>
                </a:solidFill>
                <a:latin typeface="Arial" panose="020B0604020202020204" pitchFamily="34" charset="0"/>
              </a:defRPr>
            </a:lvl7pPr>
            <a:lvl8pPr eaLnBrk="0" fontAlgn="base" hangingPunct="0">
              <a:spcBef>
                <a:spcPct val="0"/>
              </a:spcBef>
              <a:spcAft>
                <a:spcPct val="0"/>
              </a:spcAft>
              <a:tabLst>
                <a:tab pos="6858000" algn="r"/>
              </a:tabLst>
              <a:defRPr>
                <a:solidFill>
                  <a:schemeClr val="tx1"/>
                </a:solidFill>
                <a:latin typeface="Arial" panose="020B0604020202020204" pitchFamily="34" charset="0"/>
              </a:defRPr>
            </a:lvl8pPr>
            <a:lvl9pPr eaLnBrk="0" fontAlgn="base" hangingPunct="0">
              <a:spcBef>
                <a:spcPct val="0"/>
              </a:spcBef>
              <a:spcAft>
                <a:spcPct val="0"/>
              </a:spcAft>
              <a:tabLst>
                <a:tab pos="6858000" algn="r"/>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Geri Lipps Carolina One Real Estate</a:t>
            </a:r>
            <a:endParaRPr kumimoji="0" lang="en-US" altLang="en-US" sz="700" b="0" i="0" u="none" strike="noStrike" cap="none" normalizeH="0" baseline="0" dirty="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843.810.8398 glipps@carolinaone.com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2057" name="Placeholder">
            <a:extLst>
              <a:ext uri="{FF2B5EF4-FFF2-40B4-BE49-F238E27FC236}">
                <a16:creationId xmlns:a16="http://schemas.microsoft.com/office/drawing/2014/main" id="{9E227405-2562-461C-8479-6CDA4B2653B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111"/>
          <a:stretch/>
        </p:blipFill>
        <p:spPr bwMode="auto">
          <a:xfrm>
            <a:off x="139708" y="120586"/>
            <a:ext cx="3601706" cy="2401137"/>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6">
            <a:extLst>
              <a:ext uri="{FF2B5EF4-FFF2-40B4-BE49-F238E27FC236}">
                <a16:creationId xmlns:a16="http://schemas.microsoft.com/office/drawing/2014/main" id="{465907FF-4FE0-4948-9722-B79EB205DD40}"/>
              </a:ext>
            </a:extLst>
          </p:cNvPr>
          <p:cNvSpPr>
            <a:spLocks noChangeArrowheads="1"/>
          </p:cNvSpPr>
          <p:nvPr/>
        </p:nvSpPr>
        <p:spPr bwMode="auto">
          <a:xfrm>
            <a:off x="0" y="3397747"/>
            <a:ext cx="7772400" cy="1032007"/>
          </a:xfrm>
          <a:prstGeom prst="rect">
            <a:avLst/>
          </a:prstGeom>
          <a:solidFill>
            <a:srgbClr val="2D2F2D">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lgn="ctr" defTabSz="914400" eaLnBrk="0" fontAlgn="base" hangingPunct="0">
              <a:spcBef>
                <a:spcPct val="0"/>
              </a:spcBef>
              <a:spcAft>
                <a:spcPct val="0"/>
              </a:spcAft>
            </a:pPr>
            <a:r>
              <a:rPr lang="en-US" altLang="en-US" sz="2800" b="1" dirty="0">
                <a:ln w="3175">
                  <a:solidFill>
                    <a:schemeClr val="accent4">
                      <a:lumMod val="75000"/>
                    </a:schemeClr>
                  </a:solidFill>
                </a:ln>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2140 Breezy Point Drive</a:t>
            </a:r>
          </a:p>
          <a:p>
            <a:pPr lvl="0" algn="ctr" defTabSz="914400" eaLnBrk="0" fontAlgn="base" hangingPunct="0">
              <a:spcBef>
                <a:spcPct val="0"/>
              </a:spcBef>
              <a:spcAft>
                <a:spcPct val="0"/>
              </a:spcAft>
            </a:pPr>
            <a:r>
              <a:rPr lang="en-US" altLang="en-US" sz="2800" b="1" dirty="0">
                <a:ln w="3175">
                  <a:solidFill>
                    <a:schemeClr val="accent4">
                      <a:lumMod val="75000"/>
                    </a:schemeClr>
                  </a:solidFill>
                </a:ln>
                <a:solidFill>
                  <a:srgbClr val="FFFF00"/>
                </a:solidFill>
                <a:latin typeface="News Gothic MT" panose="020B0504020203020204" pitchFamily="34" charset="0"/>
                <a:ea typeface="MS Mincho" panose="02020609040205080304" pitchFamily="49" charset="-128"/>
                <a:cs typeface="Times New Roman" panose="02020603050405020304" pitchFamily="18" charset="0"/>
              </a:rPr>
              <a:t>The Pointe @ Rivertowne Country Club</a:t>
            </a:r>
            <a:endParaRPr kumimoji="0" lang="en-US" altLang="en-US" sz="2800" b="1" i="0" u="none" strike="noStrike" cap="none" normalizeH="0" baseline="0" dirty="0">
              <a:ln w="3175">
                <a:solidFill>
                  <a:schemeClr val="accent4">
                    <a:lumMod val="75000"/>
                  </a:schemeClr>
                </a:solidFill>
              </a:ln>
              <a:solidFill>
                <a:srgbClr val="FFFF00"/>
              </a:solidFill>
              <a:effectLst/>
              <a:latin typeface="Arial" panose="020B0604020202020204" pitchFamily="34" charset="0"/>
            </a:endParaRPr>
          </a:p>
        </p:txBody>
      </p:sp>
      <p:pic>
        <p:nvPicPr>
          <p:cNvPr id="2055" name="Picture 10">
            <a:extLst>
              <a:ext uri="{FF2B5EF4-FFF2-40B4-BE49-F238E27FC236}">
                <a16:creationId xmlns:a16="http://schemas.microsoft.com/office/drawing/2014/main" id="{F328D7C7-DFC7-41A9-9773-397FF73A9A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163" y="8898096"/>
            <a:ext cx="1441450" cy="78898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FB961A4C-9BB4-4C78-BDDF-ACFE4CBC41C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79400" y="4697455"/>
            <a:ext cx="1223623" cy="815748"/>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46D25655-7AF2-4926-BD7E-2A939CBAD85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76058" y="4697455"/>
            <a:ext cx="1223622" cy="81574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025D5773-DC04-408C-8671-DCAC0146F026}"/>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272715" y="4697455"/>
            <a:ext cx="1223622" cy="815748"/>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11B75166-F5BE-48C4-B25D-295F3D011466}"/>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769372" y="4697456"/>
            <a:ext cx="1225296" cy="817520"/>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A9909634-33AA-49D6-81F4-8C1E860E096C}"/>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267703" y="4697456"/>
            <a:ext cx="1225296" cy="815748"/>
          </a:xfrm>
          <a:prstGeom prst="rect">
            <a:avLst/>
          </a:prstGeom>
          <a:ln>
            <a:noFill/>
          </a:ln>
          <a:effectLst>
            <a:outerShdw blurRad="190500" algn="tl" rotWithShape="0">
              <a:srgbClr val="000000">
                <a:alpha val="70000"/>
              </a:srgbClr>
            </a:outerShdw>
          </a:effectLst>
        </p:spPr>
      </p:pic>
      <p:pic>
        <p:nvPicPr>
          <p:cNvPr id="17" name="Placeholder">
            <a:extLst>
              <a:ext uri="{FF2B5EF4-FFF2-40B4-BE49-F238E27FC236}">
                <a16:creationId xmlns:a16="http://schemas.microsoft.com/office/drawing/2014/main" id="{4E968D65-4E74-4E1A-ADD9-D72F2D171A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4025907" y="120586"/>
            <a:ext cx="3601706" cy="2401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29047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216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News Gothic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2019-07-11T19:51:50Z</dcterms:created>
  <dcterms:modified xsi:type="dcterms:W3CDTF">2019-10-25T10:37:10Z</dcterms:modified>
</cp:coreProperties>
</file>