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668" y="-84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918200" cy="10058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5179" y="2880925"/>
            <a:ext cx="4571382" cy="3551481"/>
          </a:xfrm>
        </p:spPr>
        <p:txBody>
          <a:bodyPr anchor="b">
            <a:normAutofit/>
          </a:bodyPr>
          <a:lstStyle>
            <a:lvl1pPr algn="r">
              <a:defRPr sz="352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5179" y="6432409"/>
            <a:ext cx="4571382" cy="2061352"/>
          </a:xfrm>
        </p:spPr>
        <p:txBody>
          <a:bodyPr anchor="t">
            <a:normAutofit/>
          </a:bodyPr>
          <a:lstStyle>
            <a:lvl1pPr marL="0" indent="0" algn="r">
              <a:buNone/>
              <a:defRPr sz="1440" cap="all">
                <a:solidFill>
                  <a:schemeClr val="tx1"/>
                </a:solidFill>
              </a:defRPr>
            </a:lvl1pPr>
            <a:lvl2pPr marL="365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3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6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01849" y="8610179"/>
            <a:ext cx="969738" cy="554143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95179" y="8610179"/>
            <a:ext cx="3145710" cy="55414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32548" y="8610179"/>
            <a:ext cx="334013" cy="55414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47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5" y="0"/>
            <a:ext cx="7294880" cy="10058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6941535"/>
            <a:ext cx="6217920" cy="831216"/>
          </a:xfrm>
        </p:spPr>
        <p:txBody>
          <a:bodyPr anchor="b">
            <a:normAutofit/>
          </a:bodyPr>
          <a:lstStyle>
            <a:lvl1pPr algn="l">
              <a:defRPr sz="1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1521" y="1367097"/>
            <a:ext cx="5486400" cy="4641965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28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7772751"/>
            <a:ext cx="6217920" cy="724111"/>
          </a:xfrm>
        </p:spPr>
        <p:txBody>
          <a:bodyPr>
            <a:normAutofit/>
          </a:bodyPr>
          <a:lstStyle>
            <a:lvl1pPr marL="0" indent="0">
              <a:buNone/>
              <a:defRPr sz="1120"/>
            </a:lvl1pPr>
            <a:lvl2pPr marL="365760" indent="0">
              <a:buNone/>
              <a:defRPr sz="960"/>
            </a:lvl2pPr>
            <a:lvl3pPr marL="731520" indent="0">
              <a:buNone/>
              <a:defRPr sz="800"/>
            </a:lvl3pPr>
            <a:lvl4pPr marL="1097280" indent="0">
              <a:buNone/>
              <a:defRPr sz="720"/>
            </a:lvl4pPr>
            <a:lvl5pPr marL="1463040" indent="0">
              <a:buNone/>
              <a:defRPr sz="720"/>
            </a:lvl5pPr>
            <a:lvl6pPr marL="1828800" indent="0">
              <a:buNone/>
              <a:defRPr sz="720"/>
            </a:lvl6pPr>
            <a:lvl7pPr marL="2194560" indent="0">
              <a:buNone/>
              <a:defRPr sz="720"/>
            </a:lvl7pPr>
            <a:lvl8pPr marL="2560320" indent="0">
              <a:buNone/>
              <a:defRPr sz="720"/>
            </a:lvl8pPr>
            <a:lvl9pPr marL="2926080" indent="0">
              <a:buNone/>
              <a:defRPr sz="72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66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5" y="0"/>
            <a:ext cx="7294880" cy="10058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3" y="894083"/>
            <a:ext cx="6217919" cy="4582159"/>
          </a:xfrm>
        </p:spPr>
        <p:txBody>
          <a:bodyPr anchor="ctr">
            <a:normAutofit/>
          </a:bodyPr>
          <a:lstStyle>
            <a:lvl1pPr algn="l">
              <a:defRPr sz="256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2" y="6370320"/>
            <a:ext cx="6217919" cy="2123440"/>
          </a:xfrm>
        </p:spPr>
        <p:txBody>
          <a:bodyPr anchor="ctr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3657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7228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5" y="0"/>
            <a:ext cx="7294880" cy="100584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37437" y="1053234"/>
            <a:ext cx="365855" cy="857671"/>
          </a:xfrm>
          <a:prstGeom prst="rect">
            <a:avLst/>
          </a:prstGeom>
        </p:spPr>
        <p:txBody>
          <a:bodyPr vert="horz" lIns="73152" tIns="36576" rIns="73152" bIns="36576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4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88641" y="4035784"/>
            <a:ext cx="365855" cy="857671"/>
          </a:xfrm>
          <a:prstGeom prst="rect">
            <a:avLst/>
          </a:prstGeom>
        </p:spPr>
        <p:txBody>
          <a:bodyPr vert="horz" lIns="73152" tIns="36576" rIns="73152" bIns="36576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4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3292" y="894083"/>
            <a:ext cx="5673038" cy="4023359"/>
          </a:xfrm>
        </p:spPr>
        <p:txBody>
          <a:bodyPr anchor="ctr">
            <a:normAutofit/>
          </a:bodyPr>
          <a:lstStyle>
            <a:lvl1pPr algn="l">
              <a:defRPr sz="256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90937" y="4917440"/>
            <a:ext cx="5500906" cy="5588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80"/>
            </a:lvl1pPr>
            <a:lvl2pPr marL="365760" indent="0">
              <a:buFontTx/>
              <a:buNone/>
              <a:defRPr/>
            </a:lvl2pPr>
            <a:lvl3pPr marL="731520" indent="0">
              <a:buFontTx/>
              <a:buNone/>
              <a:defRPr/>
            </a:lvl3pPr>
            <a:lvl4pPr marL="1097280" indent="0">
              <a:buFontTx/>
              <a:buNone/>
              <a:defRPr/>
            </a:lvl4pPr>
            <a:lvl5pPr marL="146304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9813" y="6370320"/>
            <a:ext cx="6217920" cy="2123440"/>
          </a:xfrm>
        </p:spPr>
        <p:txBody>
          <a:bodyPr anchor="ctr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3657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6749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5" y="0"/>
            <a:ext cx="7294880" cy="10058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827750"/>
            <a:ext cx="6217921" cy="2154240"/>
          </a:xfrm>
        </p:spPr>
        <p:txBody>
          <a:bodyPr anchor="b">
            <a:normAutofit/>
          </a:bodyPr>
          <a:lstStyle>
            <a:lvl1pPr algn="l">
              <a:defRPr sz="22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6981990"/>
            <a:ext cx="6217922" cy="1261920"/>
          </a:xfrm>
        </p:spPr>
        <p:txBody>
          <a:bodyPr anchor="t">
            <a:normAutofit/>
          </a:bodyPr>
          <a:lstStyle>
            <a:lvl1pPr marL="0" indent="0" algn="l">
              <a:buNone/>
              <a:defRPr sz="1440">
                <a:solidFill>
                  <a:schemeClr val="tx1"/>
                </a:solidFill>
              </a:defRPr>
            </a:lvl1pPr>
            <a:lvl2pPr marL="3657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10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5" y="0"/>
            <a:ext cx="7294880" cy="100584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37437" y="1053234"/>
            <a:ext cx="365855" cy="857671"/>
          </a:xfrm>
          <a:prstGeom prst="rect">
            <a:avLst/>
          </a:prstGeom>
        </p:spPr>
        <p:txBody>
          <a:bodyPr vert="horz" lIns="73152" tIns="36576" rIns="73152" bIns="36576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4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88641" y="4035784"/>
            <a:ext cx="365855" cy="857671"/>
          </a:xfrm>
          <a:prstGeom prst="rect">
            <a:avLst/>
          </a:prstGeom>
        </p:spPr>
        <p:txBody>
          <a:bodyPr vert="horz" lIns="73152" tIns="36576" rIns="73152" bIns="36576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4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3292" y="894083"/>
            <a:ext cx="5673038" cy="4023359"/>
          </a:xfrm>
        </p:spPr>
        <p:txBody>
          <a:bodyPr anchor="ctr">
            <a:normAutofit/>
          </a:bodyPr>
          <a:lstStyle>
            <a:lvl1pPr algn="l">
              <a:defRPr sz="256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65760" y="5699760"/>
            <a:ext cx="6217921" cy="1303867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6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7003627"/>
            <a:ext cx="6217921" cy="1490133"/>
          </a:xfrm>
        </p:spPr>
        <p:txBody>
          <a:bodyPr anchor="t">
            <a:normAutofit/>
          </a:bodyPr>
          <a:lstStyle>
            <a:lvl1pPr marL="0" indent="0" algn="l">
              <a:buNone/>
              <a:defRPr sz="1280">
                <a:solidFill>
                  <a:schemeClr val="tx1"/>
                </a:solidFill>
              </a:defRPr>
            </a:lvl1pPr>
            <a:lvl2pPr marL="3657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6901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5" y="0"/>
            <a:ext cx="7294880" cy="10058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552" y="894083"/>
            <a:ext cx="6217921" cy="402335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24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71552" y="5140960"/>
            <a:ext cx="6217921" cy="122936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6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1552" y="6370320"/>
            <a:ext cx="6217921" cy="2123440"/>
          </a:xfrm>
        </p:spPr>
        <p:txBody>
          <a:bodyPr anchor="t">
            <a:normAutofit/>
          </a:bodyPr>
          <a:lstStyle>
            <a:lvl1pPr marL="0" indent="0" algn="l">
              <a:buNone/>
              <a:defRPr sz="1280">
                <a:solidFill>
                  <a:schemeClr val="tx1"/>
                </a:solidFill>
              </a:defRPr>
            </a:lvl1pPr>
            <a:lvl2pPr marL="3657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1146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5" y="0"/>
            <a:ext cx="7294880" cy="100584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65760" y="894082"/>
            <a:ext cx="6217920" cy="2135858"/>
          </a:xfrm>
        </p:spPr>
        <p:txBody>
          <a:bodyPr>
            <a:normAutofit/>
          </a:bodyPr>
          <a:lstStyle>
            <a:lvl1pPr>
              <a:defRPr sz="2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086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5" y="0"/>
            <a:ext cx="7294880" cy="100584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42383" y="894081"/>
            <a:ext cx="1341297" cy="7599681"/>
          </a:xfrm>
        </p:spPr>
        <p:txBody>
          <a:bodyPr vert="eaVert">
            <a:normAutofit/>
          </a:bodyPr>
          <a:lstStyle>
            <a:lvl1pPr>
              <a:defRPr sz="2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894080"/>
            <a:ext cx="4792147" cy="759968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70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5" y="0"/>
            <a:ext cx="7294880" cy="10058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311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5" y="0"/>
            <a:ext cx="7294880" cy="10058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2" y="4852585"/>
            <a:ext cx="6217920" cy="2154240"/>
          </a:xfrm>
        </p:spPr>
        <p:txBody>
          <a:bodyPr anchor="b">
            <a:normAutofit/>
          </a:bodyPr>
          <a:lstStyle>
            <a:lvl1pPr algn="l">
              <a:defRPr sz="256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7006825"/>
            <a:ext cx="6217920" cy="1261920"/>
          </a:xfrm>
        </p:spPr>
        <p:txBody>
          <a:bodyPr anchor="t">
            <a:normAutofit/>
          </a:bodyPr>
          <a:lstStyle>
            <a:lvl1pPr marL="0" indent="0" algn="l">
              <a:buNone/>
              <a:defRPr sz="1440" cap="all">
                <a:solidFill>
                  <a:schemeClr val="tx1"/>
                </a:solidFill>
              </a:defRPr>
            </a:lvl1pPr>
            <a:lvl2pPr marL="3657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367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5" y="0"/>
            <a:ext cx="7294880" cy="10058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1" y="3141700"/>
            <a:ext cx="3050438" cy="53520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33243" y="3141700"/>
            <a:ext cx="3050438" cy="535206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213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5" y="0"/>
            <a:ext cx="7294880" cy="10058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785" y="3253458"/>
            <a:ext cx="2832482" cy="845184"/>
          </a:xfrm>
        </p:spPr>
        <p:txBody>
          <a:bodyPr anchor="b">
            <a:noAutofit/>
          </a:bodyPr>
          <a:lstStyle>
            <a:lvl1pPr marL="0" indent="0">
              <a:buNone/>
              <a:defRPr sz="1920" b="0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4209628"/>
            <a:ext cx="3050438" cy="428413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68896" y="3253458"/>
            <a:ext cx="2814784" cy="845184"/>
          </a:xfrm>
        </p:spPr>
        <p:txBody>
          <a:bodyPr anchor="b">
            <a:noAutofit/>
          </a:bodyPr>
          <a:lstStyle>
            <a:lvl1pPr marL="0" indent="0">
              <a:buNone/>
              <a:defRPr sz="1920" b="0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33242" y="4209628"/>
            <a:ext cx="3050438" cy="428413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374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5" y="0"/>
            <a:ext cx="7294880" cy="10058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894082"/>
            <a:ext cx="6217920" cy="2135858"/>
          </a:xfrm>
        </p:spPr>
        <p:txBody>
          <a:bodyPr>
            <a:normAutofit/>
          </a:bodyPr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889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5" y="0"/>
            <a:ext cx="7294880" cy="100584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593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5" y="0"/>
            <a:ext cx="7294880" cy="10058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374" y="2284873"/>
            <a:ext cx="2290328" cy="2111020"/>
          </a:xfrm>
        </p:spPr>
        <p:txBody>
          <a:bodyPr anchor="b">
            <a:normAutofit/>
          </a:bodyPr>
          <a:lstStyle>
            <a:lvl1pPr algn="l">
              <a:defRPr sz="192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4916" y="894081"/>
            <a:ext cx="3702380" cy="759968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9374" y="4395894"/>
            <a:ext cx="2290328" cy="2707078"/>
          </a:xfrm>
        </p:spPr>
        <p:txBody>
          <a:bodyPr anchor="t">
            <a:normAutofit/>
          </a:bodyPr>
          <a:lstStyle>
            <a:lvl1pPr marL="0" indent="0">
              <a:buNone/>
              <a:defRPr sz="1120"/>
            </a:lvl1pPr>
            <a:lvl2pPr marL="365760" indent="0">
              <a:buNone/>
              <a:defRPr sz="960"/>
            </a:lvl2pPr>
            <a:lvl3pPr marL="731520" indent="0">
              <a:buNone/>
              <a:defRPr sz="800"/>
            </a:lvl3pPr>
            <a:lvl4pPr marL="1097280" indent="0">
              <a:buNone/>
              <a:defRPr sz="720"/>
            </a:lvl4pPr>
            <a:lvl5pPr marL="1463040" indent="0">
              <a:buNone/>
              <a:defRPr sz="720"/>
            </a:lvl5pPr>
            <a:lvl6pPr marL="1828800" indent="0">
              <a:buNone/>
              <a:defRPr sz="720"/>
            </a:lvl6pPr>
            <a:lvl7pPr marL="2194560" indent="0">
              <a:buNone/>
              <a:defRPr sz="720"/>
            </a:lvl7pPr>
            <a:lvl8pPr marL="2560320" indent="0">
              <a:buNone/>
              <a:defRPr sz="720"/>
            </a:lvl8pPr>
            <a:lvl9pPr marL="2926080" indent="0">
              <a:buNone/>
              <a:defRPr sz="72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338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5" y="0"/>
            <a:ext cx="7294880" cy="10058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703" y="2545652"/>
            <a:ext cx="3277763" cy="2011680"/>
          </a:xfrm>
        </p:spPr>
        <p:txBody>
          <a:bodyPr anchor="b">
            <a:normAutofit/>
          </a:bodyPr>
          <a:lstStyle>
            <a:lvl1pPr algn="l">
              <a:defRPr sz="192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23360" y="1341120"/>
            <a:ext cx="2560320" cy="67056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28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9703" y="4557332"/>
            <a:ext cx="3277763" cy="2682240"/>
          </a:xfrm>
        </p:spPr>
        <p:txBody>
          <a:bodyPr anchor="t">
            <a:normAutofit/>
          </a:bodyPr>
          <a:lstStyle>
            <a:lvl1pPr marL="0" indent="0">
              <a:buNone/>
              <a:defRPr sz="1280"/>
            </a:lvl1pPr>
            <a:lvl2pPr marL="365760" indent="0">
              <a:buNone/>
              <a:defRPr sz="960"/>
            </a:lvl2pPr>
            <a:lvl3pPr marL="731520" indent="0">
              <a:buNone/>
              <a:defRPr sz="800"/>
            </a:lvl3pPr>
            <a:lvl4pPr marL="1097280" indent="0">
              <a:buNone/>
              <a:defRPr sz="720"/>
            </a:lvl4pPr>
            <a:lvl5pPr marL="1463040" indent="0">
              <a:buNone/>
              <a:defRPr sz="720"/>
            </a:lvl5pPr>
            <a:lvl6pPr marL="1828800" indent="0">
              <a:buNone/>
              <a:defRPr sz="720"/>
            </a:lvl6pPr>
            <a:lvl7pPr marL="2194560" indent="0">
              <a:buNone/>
              <a:defRPr sz="720"/>
            </a:lvl7pPr>
            <a:lvl8pPr marL="2560320" indent="0">
              <a:buNone/>
              <a:defRPr sz="720"/>
            </a:lvl8pPr>
            <a:lvl9pPr marL="2926080" indent="0">
              <a:buNone/>
              <a:defRPr sz="72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512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894082"/>
            <a:ext cx="6217920" cy="213585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3141700"/>
            <a:ext cx="6217920" cy="5352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18970" y="8610179"/>
            <a:ext cx="969738" cy="5541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pPr/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" y="8610179"/>
            <a:ext cx="4792249" cy="5541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49668" y="8610179"/>
            <a:ext cx="334013" cy="5541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4239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365760" rtl="0" eaLnBrk="1" latinLnBrk="0" hangingPunct="1">
        <a:spcBef>
          <a:spcPct val="0"/>
        </a:spcBef>
        <a:buNone/>
        <a:defRPr sz="256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365760" rtl="0" eaLnBrk="1" latinLnBrk="0" hangingPunct="1">
        <a:spcBef>
          <a:spcPts val="0"/>
        </a:spcBef>
        <a:spcAft>
          <a:spcPts val="800"/>
        </a:spcAft>
        <a:buClr>
          <a:schemeClr val="tx1"/>
        </a:buClr>
        <a:buSzPct val="100000"/>
        <a:buFont typeface="Arial"/>
        <a:buChar char="•"/>
        <a:defRPr sz="144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94360" indent="-228600" algn="l" defTabSz="365760" rtl="0" eaLnBrk="1" latinLnBrk="0" hangingPunct="1">
        <a:spcBef>
          <a:spcPts val="0"/>
        </a:spcBef>
        <a:spcAft>
          <a:spcPts val="800"/>
        </a:spcAft>
        <a:buClr>
          <a:schemeClr val="tx1"/>
        </a:buClr>
        <a:buSzPct val="100000"/>
        <a:buFont typeface="Arial"/>
        <a:buChar char="•"/>
        <a:defRPr sz="128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60120" indent="-228600" algn="l" defTabSz="365760" rtl="0" eaLnBrk="1" latinLnBrk="0" hangingPunct="1">
        <a:spcBef>
          <a:spcPts val="0"/>
        </a:spcBef>
        <a:spcAft>
          <a:spcPts val="800"/>
        </a:spcAft>
        <a:buClr>
          <a:schemeClr val="tx1"/>
        </a:buClr>
        <a:buSzPct val="100000"/>
        <a:buFont typeface="Arial"/>
        <a:buChar char="•"/>
        <a:defRPr sz="112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34440" indent="-137160" algn="l" defTabSz="365760" rtl="0" eaLnBrk="1" latinLnBrk="0" hangingPunct="1">
        <a:spcBef>
          <a:spcPts val="0"/>
        </a:spcBef>
        <a:spcAft>
          <a:spcPts val="800"/>
        </a:spcAft>
        <a:buClr>
          <a:schemeClr val="tx1"/>
        </a:buClr>
        <a:buSzPct val="100000"/>
        <a:buFont typeface="Arial"/>
        <a:buChar char="•"/>
        <a:defRPr sz="96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600200" indent="-137160" algn="l" defTabSz="365760" rtl="0" eaLnBrk="1" latinLnBrk="0" hangingPunct="1">
        <a:spcBef>
          <a:spcPts val="0"/>
        </a:spcBef>
        <a:spcAft>
          <a:spcPts val="800"/>
        </a:spcAft>
        <a:buClr>
          <a:schemeClr val="tx1"/>
        </a:buClr>
        <a:buSzPct val="100000"/>
        <a:buFont typeface="Arial"/>
        <a:buChar char="•"/>
        <a:defRPr sz="96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011680" indent="-182880" algn="l" defTabSz="365760" rtl="0" eaLnBrk="1" latinLnBrk="0" hangingPunct="1">
        <a:spcBef>
          <a:spcPts val="0"/>
        </a:spcBef>
        <a:spcAft>
          <a:spcPts val="800"/>
        </a:spcAft>
        <a:buClr>
          <a:schemeClr val="tx1"/>
        </a:buClr>
        <a:buSzPct val="100000"/>
        <a:buFont typeface="Arial"/>
        <a:buChar char="•"/>
        <a:defRPr sz="96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377440" indent="-182880" algn="l" defTabSz="365760" rtl="0" eaLnBrk="1" latinLnBrk="0" hangingPunct="1">
        <a:spcBef>
          <a:spcPts val="0"/>
        </a:spcBef>
        <a:spcAft>
          <a:spcPts val="800"/>
        </a:spcAft>
        <a:buClr>
          <a:schemeClr val="tx1"/>
        </a:buClr>
        <a:buSzPct val="100000"/>
        <a:buFont typeface="Arial"/>
        <a:buChar char="•"/>
        <a:defRPr sz="96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743200" indent="-182880" algn="l" defTabSz="365760" rtl="0" eaLnBrk="1" latinLnBrk="0" hangingPunct="1">
        <a:spcBef>
          <a:spcPts val="0"/>
        </a:spcBef>
        <a:spcAft>
          <a:spcPts val="800"/>
        </a:spcAft>
        <a:buClr>
          <a:schemeClr val="tx1"/>
        </a:buClr>
        <a:buSzPct val="100000"/>
        <a:buFont typeface="Arial"/>
        <a:buChar char="•"/>
        <a:defRPr sz="96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108960" indent="-182880" algn="l" defTabSz="365760" rtl="0" eaLnBrk="1" latinLnBrk="0" hangingPunct="1">
        <a:spcBef>
          <a:spcPts val="0"/>
        </a:spcBef>
        <a:spcAft>
          <a:spcPts val="800"/>
        </a:spcAft>
        <a:buClr>
          <a:schemeClr val="tx1"/>
        </a:buClr>
        <a:buSzPct val="100000"/>
        <a:buFont typeface="Arial"/>
        <a:buChar char="•"/>
        <a:defRPr sz="96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6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36576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36576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36576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36576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36576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36576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36576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36576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g"/><Relationship Id="rId9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531" y="3130242"/>
            <a:ext cx="7091170" cy="1097066"/>
          </a:xfrm>
          <a:noFill/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ctr"/>
            <a:r>
              <a:rPr lang="en-US" sz="2000" dirty="0">
                <a:ln w="10541" cmpd="sng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2145 Summerwood Drive</a:t>
            </a:r>
            <a:br>
              <a:rPr lang="en-US" sz="2000" cap="none" dirty="0">
                <a:ln w="10541" cmpd="sng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dirty="0">
                <a:ln w="10541" cmpd="sng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Planters Pointe ~ </a:t>
            </a:r>
            <a:r>
              <a:rPr lang="en-US" sz="1600" cap="none" dirty="0">
                <a:ln w="10541" cmpd="sng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Mount Pleasant</a:t>
            </a:r>
            <a:br>
              <a:rPr lang="en-US" sz="1600" cap="none" dirty="0">
                <a:ln w="10541" cmpd="sng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</a:t>
            </a:r>
            <a:r>
              <a:rPr lang="en-US" sz="1600" dirty="0">
                <a:ln w="10541" cmpd="sng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16017546 ~ $425,000</a:t>
            </a:r>
            <a:endParaRPr lang="en-US" sz="1600" b="1" i="1" cap="none" dirty="0">
              <a:ln w="10541" cmpd="sng">
                <a:noFill/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5" y="4330564"/>
            <a:ext cx="7315200" cy="4508637"/>
          </a:xfrm>
        </p:spPr>
        <p:txBody>
          <a:bodyPr numCol="2" anchor="ctr">
            <a:noAutofit/>
          </a:bodyPr>
          <a:lstStyle/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This 4br 3ba Mt. Pleasant home also has wonderful upgrades and great location! 5-10 min to shopping, dining and movie theatre....15-20 min to the beaches....20-30 min to historic downtown Charleston and all those unbelievably fabulous restaurants!!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As you enter the foyer, you will see the charming archways leading to the living room/office to your right and the large dining room to your left. Continue straight back to the family room with gas log fireplace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Large breakfast area and kitchen, all with hardwood floors.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The kitchen has really nice easy care </a:t>
            </a:r>
            <a:r>
              <a:rPr lang="en-US" sz="1100" dirty="0" err="1">
                <a:solidFill>
                  <a:schemeClr val="tx2"/>
                </a:solidFill>
                <a:latin typeface="Trebuchet MS" panose="020B0603020202020204" pitchFamily="34" charset="0"/>
              </a:rPr>
              <a:t>silestone</a:t>
            </a: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 counter tops, 42'' cherry finish cabinets with pull-outs, stainless steel appliances including natural gas cooktop, double ovens, new microwave and new dishwasher! Wow!! 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Lots of storage in the pantry closet as well as in the laundry area and garage. 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The master bedroom is down and the master bath is very pretty with ceramic tile, double vanity sinks, separate tub and shower and an amazingly huge walk-in closet! Wow again!! 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There are 2 more nice sized bedrooms down and a full bath. And the 4th bedroom is upstairs with a full bath and has it's own heating and air control. 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Entertaining will be so easy with this floor plan that flows to the outside 12' x 24' deck with natural gas line to your grill....(Priceless!!!) Another wow!! 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Backyard is fenced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All new decking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New gutters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Entire interior of the home has new paint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New carpet in all bedrooms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Ceiling fans in family room, office and all bedrooms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Tile in all bathrooms.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Planters Pointe is a great neighborhood with walking trails, clubhouse, beautiful swimming pool and tennis courts! 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b="1" i="1" dirty="0">
                <a:solidFill>
                  <a:schemeClr val="tx2"/>
                </a:solidFill>
                <a:latin typeface="Trebuchet MS" panose="020B0603020202020204" pitchFamily="34" charset="0"/>
              </a:rPr>
              <a:t>Welcome home!!!!!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89785" y="8859411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rebuchet MS" panose="020B0603020202020204" pitchFamily="34" charset="0"/>
              </a:rPr>
              <a:t>Bob Crawford</a:t>
            </a:r>
          </a:p>
          <a:p>
            <a:pPr algn="ctr"/>
            <a:r>
              <a:rPr lang="pt-BR" sz="1100" dirty="0">
                <a:latin typeface="Trebuchet MS" panose="020B0603020202020204" pitchFamily="34" charset="0"/>
              </a:rPr>
              <a:t>ABR, EPRO, SRES, REALTOR</a:t>
            </a:r>
          </a:p>
          <a:p>
            <a:pPr algn="ctr"/>
            <a:r>
              <a:rPr lang="pt-BR" sz="1100" dirty="0">
                <a:latin typeface="Trebuchet MS" panose="020B0603020202020204" pitchFamily="34" charset="0"/>
              </a:rPr>
              <a:t>Mobile - (843) 860-8008</a:t>
            </a:r>
          </a:p>
          <a:p>
            <a:pPr algn="ctr"/>
            <a:r>
              <a:rPr lang="pt-BR" sz="1100" dirty="0">
                <a:latin typeface="Trebuchet MS" panose="020B0603020202020204" pitchFamily="34" charset="0"/>
              </a:rPr>
              <a:t>bcrawford@carolinaone.com</a:t>
            </a:r>
          </a:p>
          <a:p>
            <a:pPr algn="ctr"/>
            <a:r>
              <a:rPr lang="pt-BR" sz="1100" dirty="0">
                <a:latin typeface="Trebuchet MS" panose="020B0603020202020204" pitchFamily="34" charset="0"/>
              </a:rPr>
              <a:t>www.CharlestonGolfProperties.com</a:t>
            </a:r>
            <a:endParaRPr lang="en-US" sz="1100" dirty="0">
              <a:latin typeface="Trebuchet MS" panose="020B0603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40882" y="8965406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2713 Highway 17 North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Mt. Pleasant, SC 29466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516" y="0"/>
            <a:ext cx="7315199" cy="400110"/>
          </a:xfrm>
          <a:prstGeom prst="rect">
            <a:avLst/>
          </a:prstGeom>
          <a:noFill/>
          <a:effectLst>
            <a:outerShdw blurRad="50800" dist="38100" dir="5400000" algn="t" rotWithShape="0">
              <a:schemeClr val="bg1">
                <a:lumMod val="75000"/>
                <a:alpha val="4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Trajan Pro" pitchFamily="18" charset="0"/>
              </a:rPr>
              <a:t>FANTASTIC OPEN FLOOR PLAN!!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18839" y="8909980"/>
            <a:ext cx="768335" cy="1047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246" y="457200"/>
            <a:ext cx="3643739" cy="241738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8931" y="1809924"/>
            <a:ext cx="1604770" cy="106466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8931" y="457200"/>
            <a:ext cx="1604769" cy="106466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31" y="457200"/>
            <a:ext cx="1604769" cy="106466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31" y="1809923"/>
            <a:ext cx="1604769" cy="106466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31" y="3162646"/>
            <a:ext cx="1604770" cy="106466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8931" y="3162648"/>
            <a:ext cx="1604769" cy="106466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175</TotalTime>
  <Words>346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Trajan Pro</vt:lpstr>
      <vt:lpstr>Trebuchet MS</vt:lpstr>
      <vt:lpstr>Wingdings</vt:lpstr>
      <vt:lpstr>Celestial</vt:lpstr>
      <vt:lpstr>2145 Summerwood Drive Planters Pointe ~ Mount Pleasant MLS# 16017546 ~ $425,000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41</cp:revision>
  <dcterms:created xsi:type="dcterms:W3CDTF">2006-08-16T00:00:00Z</dcterms:created>
  <dcterms:modified xsi:type="dcterms:W3CDTF">2016-07-18T16:41:25Z</dcterms:modified>
</cp:coreProperties>
</file>