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82296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914" autoAdjust="0"/>
    <p:restoredTop sz="94660"/>
  </p:normalViewPr>
  <p:slideViewPr>
    <p:cSldViewPr>
      <p:cViewPr varScale="1">
        <p:scale>
          <a:sx n="54" d="100"/>
          <a:sy n="54" d="100"/>
        </p:scale>
        <p:origin x="2378" y="60"/>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3124626"/>
            <a:ext cx="6995160" cy="2156036"/>
          </a:xfrm>
        </p:spPr>
        <p:txBody>
          <a:bodyPr/>
          <a:lstStyle/>
          <a:p>
            <a:r>
              <a:rPr lang="en-US"/>
              <a:t>Click to edit Master title style</a:t>
            </a:r>
          </a:p>
        </p:txBody>
      </p:sp>
      <p:sp>
        <p:nvSpPr>
          <p:cNvPr id="3" name="Subtitle 2"/>
          <p:cNvSpPr>
            <a:spLocks noGrp="1"/>
          </p:cNvSpPr>
          <p:nvPr>
            <p:ph type="subTitle" idx="1"/>
          </p:nvPr>
        </p:nvSpPr>
        <p:spPr>
          <a:xfrm>
            <a:off x="1234440" y="5699760"/>
            <a:ext cx="576072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3/23/2023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3/23/2023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1480" y="402804"/>
            <a:ext cx="541782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3/23/2023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3/23/2023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6463454"/>
            <a:ext cx="699516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50082" y="4263180"/>
            <a:ext cx="699516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3/23/2023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14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1833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3/23/2023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11480" y="2251499"/>
            <a:ext cx="3636169"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411480" y="3189817"/>
            <a:ext cx="3636169"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180523" y="2251499"/>
            <a:ext cx="3637597"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4180523" y="3189817"/>
            <a:ext cx="3637597"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3/23/2023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3/23/2023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3/23/2023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4"/>
            <a:ext cx="2707482"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217545" y="400474"/>
            <a:ext cx="4600576"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1481" y="2104814"/>
            <a:ext cx="2707482"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3/23/2023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7040881"/>
            <a:ext cx="493776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613059" y="898736"/>
            <a:ext cx="493776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613059" y="7872097"/>
            <a:ext cx="493776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3/23/2023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480" y="402802"/>
            <a:ext cx="740664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411480" y="2346963"/>
            <a:ext cx="740664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11480" y="9322648"/>
            <a:ext cx="192024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3/23/2023</a:t>
            </a:fld>
            <a:endParaRPr lang="en-US"/>
          </a:p>
        </p:txBody>
      </p:sp>
      <p:sp>
        <p:nvSpPr>
          <p:cNvPr id="5" name="Footer Placeholder 4"/>
          <p:cNvSpPr>
            <a:spLocks noGrp="1"/>
          </p:cNvSpPr>
          <p:nvPr>
            <p:ph type="ftr" sz="quarter" idx="3"/>
          </p:nvPr>
        </p:nvSpPr>
        <p:spPr>
          <a:xfrm>
            <a:off x="2811780" y="9322648"/>
            <a:ext cx="260604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97880" y="9322648"/>
            <a:ext cx="192024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g"/><Relationship Id="rId13" Type="http://schemas.openxmlformats.org/officeDocument/2006/relationships/image" Target="../media/image12.jpeg"/><Relationship Id="rId3" Type="http://schemas.openxmlformats.org/officeDocument/2006/relationships/image" Target="../media/image2.png"/><Relationship Id="rId7" Type="http://schemas.openxmlformats.org/officeDocument/2006/relationships/image" Target="../media/image6.jpg"/><Relationship Id="rId12" Type="http://schemas.openxmlformats.org/officeDocument/2006/relationships/image" Target="../media/image11.jpeg"/><Relationship Id="rId2" Type="http://schemas.openxmlformats.org/officeDocument/2006/relationships/image" Target="../media/image1.jpg"/><Relationship Id="rId16" Type="http://schemas.openxmlformats.org/officeDocument/2006/relationships/image" Target="../media/image15.jpeg"/><Relationship Id="rId1" Type="http://schemas.openxmlformats.org/officeDocument/2006/relationships/slideLayout" Target="../slideLayouts/slideLayout1.xml"/><Relationship Id="rId6" Type="http://schemas.openxmlformats.org/officeDocument/2006/relationships/image" Target="../media/image5.jpg"/><Relationship Id="rId11" Type="http://schemas.openxmlformats.org/officeDocument/2006/relationships/image" Target="../media/image10.jpg"/><Relationship Id="rId5" Type="http://schemas.openxmlformats.org/officeDocument/2006/relationships/image" Target="../media/image4.jpeg"/><Relationship Id="rId15" Type="http://schemas.openxmlformats.org/officeDocument/2006/relationships/image" Target="../media/image14.jpeg"/><Relationship Id="rId10" Type="http://schemas.openxmlformats.org/officeDocument/2006/relationships/image" Target="../media/image9.jpg"/><Relationship Id="rId4" Type="http://schemas.openxmlformats.org/officeDocument/2006/relationships/image" Target="../media/image3.jpeg"/><Relationship Id="rId9" Type="http://schemas.openxmlformats.org/officeDocument/2006/relationships/image" Target="../media/image8.jp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angle 17"/>
          <p:cNvSpPr/>
          <p:nvPr/>
        </p:nvSpPr>
        <p:spPr>
          <a:xfrm>
            <a:off x="0" y="8915400"/>
            <a:ext cx="8229600" cy="1143000"/>
          </a:xfrm>
          <a:prstGeom prst="rect">
            <a:avLst/>
          </a:prstGeom>
          <a:blipFill dpi="0" rotWithShape="1">
            <a:blip r:embed="rId2"/>
            <a:srcRect/>
            <a:tile tx="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0" y="4135787"/>
            <a:ext cx="8229600" cy="3161474"/>
          </a:xfrm>
        </p:spPr>
        <p:txBody>
          <a:bodyPr numCol="1" anchor="ctr">
            <a:noAutofit/>
          </a:bodyPr>
          <a:lstStyle/>
          <a:p>
            <a:r>
              <a:rPr lang="en-US" sz="1400" dirty="0">
                <a:solidFill>
                  <a:schemeClr val="tx1">
                    <a:lumMod val="95000"/>
                    <a:lumOff val="5000"/>
                  </a:schemeClr>
                </a:solidFill>
                <a:latin typeface="Microsoft Sans Serif" panose="020B0604020202020204" pitchFamily="34" charset="0"/>
                <a:cs typeface="Microsoft Sans Serif" panose="020B0604020202020204" pitchFamily="34" charset="0"/>
              </a:rPr>
              <a:t>This Riverland Terrace cottage just had a tasteful renovation and has all the charm! New kitchen (with a hood vent that vents to the exterior of the home), new bathroom, new lighting fixtures, new tankless water heater, elegant door hardware, &amp; smart thermostat. New flooring was added and the original hardwoods have been restored. Kissed with a fresh coat of paint, this home is ready for a new buyer who is looking for a home with great charm in an incredible location in the desirable Riverland Terrace Subdivision. Classic exterior notes give the home a restored antique feel. Roof is approximately 2018 and HVAC is approximately 2019. Enjoy ample shopping, dining and nightlife as the home is very close to the Terrace Theater Plaza, Charleston Pour House and much shopping and dining!</a:t>
            </a:r>
          </a:p>
          <a:p>
            <a:endParaRPr lang="en-US" sz="1400" dirty="0">
              <a:solidFill>
                <a:schemeClr val="tx1">
                  <a:lumMod val="95000"/>
                  <a:lumOff val="5000"/>
                </a:schemeClr>
              </a:solidFill>
              <a:latin typeface="Microsoft Sans Serif" panose="020B0604020202020204" pitchFamily="34" charset="0"/>
              <a:cs typeface="Microsoft Sans Serif" panose="020B0604020202020204" pitchFamily="34" charset="0"/>
            </a:endParaRPr>
          </a:p>
          <a:p>
            <a:r>
              <a:rPr lang="en-US" sz="1400" dirty="0">
                <a:solidFill>
                  <a:schemeClr val="tx1">
                    <a:lumMod val="95000"/>
                    <a:lumOff val="5000"/>
                  </a:schemeClr>
                </a:solidFill>
                <a:latin typeface="Microsoft Sans Serif" panose="020B0604020202020204" pitchFamily="34" charset="0"/>
                <a:cs typeface="Microsoft Sans Serif" panose="020B0604020202020204" pitchFamily="34" charset="0"/>
              </a:rPr>
              <a:t>Riverland Terrace is a neighborhood with unparalleled location and enticement. The subdivision boasts Plymouth Park, baseball fields, Plymouth Boat Ramp (on the Wappoo Cut), and the Medway Community Garden. Very close proximity to the City of Charleston Municipal Golf Course ("The Muni")! Houses on Welch are being revitalized one at a time!</a:t>
            </a:r>
            <a:endParaRPr lang="en-US" sz="1400" b="1" i="1" dirty="0">
              <a:solidFill>
                <a:srgbClr val="FF0000"/>
              </a:solidFill>
              <a:latin typeface="Microsoft Sans Serif" panose="020B0604020202020204" pitchFamily="34" charset="0"/>
              <a:cs typeface="Microsoft Sans Serif" panose="020B0604020202020204" pitchFamily="34" charset="0"/>
            </a:endParaRPr>
          </a:p>
        </p:txBody>
      </p:sp>
      <p:sp>
        <p:nvSpPr>
          <p:cNvPr id="4" name="Rectangle 3"/>
          <p:cNvSpPr/>
          <p:nvPr/>
        </p:nvSpPr>
        <p:spPr>
          <a:xfrm>
            <a:off x="0" y="0"/>
            <a:ext cx="8229600" cy="762000"/>
          </a:xfrm>
          <a:prstGeom prst="rect">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0" y="0"/>
            <a:ext cx="8229600" cy="762000"/>
          </a:xfrm>
          <a:ln>
            <a:noFill/>
          </a:ln>
        </p:spPr>
        <p:txBody>
          <a:bodyPr>
            <a:noAutofit/>
          </a:bodyPr>
          <a:lstStyle/>
          <a:p>
            <a:r>
              <a:rPr lang="en-US" sz="2400" dirty="0">
                <a:solidFill>
                  <a:srgbClr val="FFFF00"/>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Just listed: Renovated Riverland Terrace Cottage</a:t>
            </a:r>
            <a:br>
              <a:rPr lang="en-US" sz="2400">
                <a:solidFill>
                  <a:srgbClr val="FFFF00"/>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br>
            <a:r>
              <a:rPr lang="en-US" sz="2400">
                <a:solidFill>
                  <a:srgbClr val="FFFF00"/>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GO AND SHOW!</a:t>
            </a:r>
            <a:endParaRPr lang="en-US" sz="2400" dirty="0">
              <a:solidFill>
                <a:srgbClr val="FFFF00"/>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endParaRPr>
          </a:p>
        </p:txBody>
      </p:sp>
      <p:sp>
        <p:nvSpPr>
          <p:cNvPr id="14" name="Rectangle 13"/>
          <p:cNvSpPr/>
          <p:nvPr/>
        </p:nvSpPr>
        <p:spPr>
          <a:xfrm>
            <a:off x="228600" y="9858346"/>
            <a:ext cx="7772400" cy="200055"/>
          </a:xfrm>
          <a:prstGeom prst="rect">
            <a:avLst/>
          </a:prstGeom>
        </p:spPr>
        <p:txBody>
          <a:bodyPr wrap="square">
            <a:spAutoFit/>
          </a:bodyPr>
          <a:lstStyle/>
          <a:p>
            <a:pPr algn="ctr"/>
            <a:r>
              <a:rPr lang="en-US" sz="700" dirty="0">
                <a:solidFill>
                  <a:schemeClr val="accent5">
                    <a:lumMod val="50000"/>
                  </a:schemeClr>
                </a:solidFill>
                <a:latin typeface="Microsoft Sans Serif" panose="020B0604020202020204" pitchFamily="34" charset="0"/>
                <a:cs typeface="Microsoft Sans Serif" panose="020B0604020202020204" pitchFamily="34" charset="0"/>
              </a:rPr>
              <a:t>Charleston Real Estate Group | 443 Folly Road | Charleston, SC 29412</a:t>
            </a:r>
            <a:endParaRPr lang="en-US" sz="400" dirty="0">
              <a:solidFill>
                <a:schemeClr val="accent5">
                  <a:lumMod val="50000"/>
                </a:schemeClr>
              </a:solidFill>
            </a:endParaRPr>
          </a:p>
        </p:txBody>
      </p:sp>
      <p:grpSp>
        <p:nvGrpSpPr>
          <p:cNvPr id="17" name="Group 16"/>
          <p:cNvGrpSpPr/>
          <p:nvPr/>
        </p:nvGrpSpPr>
        <p:grpSpPr>
          <a:xfrm>
            <a:off x="215264" y="9076578"/>
            <a:ext cx="1649882" cy="820644"/>
            <a:chOff x="178918" y="9091519"/>
            <a:chExt cx="1649882" cy="820644"/>
          </a:xfrm>
        </p:grpSpPr>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352192" y="9091519"/>
              <a:ext cx="1303334" cy="651667"/>
            </a:xfrm>
            <a:prstGeom prst="rect">
              <a:avLst/>
            </a:prstGeom>
            <a:noFill/>
            <a:extLst>
              <a:ext uri="{909E8E84-426E-40DD-AFC4-6F175D3DCCD1}">
                <a14:hiddenFill xmlns:a14="http://schemas.microsoft.com/office/drawing/2010/main">
                  <a:solidFill>
                    <a:srgbClr val="FFFFFF"/>
                  </a:solidFill>
                </a14:hiddenFill>
              </a:ext>
            </a:extLst>
          </p:spPr>
        </p:pic>
        <p:sp>
          <p:nvSpPr>
            <p:cNvPr id="13" name="Rectangle 12"/>
            <p:cNvSpPr/>
            <p:nvPr/>
          </p:nvSpPr>
          <p:spPr>
            <a:xfrm>
              <a:off x="178918" y="9712108"/>
              <a:ext cx="1649882" cy="200055"/>
            </a:xfrm>
            <a:prstGeom prst="rect">
              <a:avLst/>
            </a:prstGeom>
          </p:spPr>
          <p:txBody>
            <a:bodyPr wrap="square">
              <a:spAutoFit/>
            </a:bodyPr>
            <a:lstStyle/>
            <a:p>
              <a:pPr algn="ctr"/>
              <a:r>
                <a:rPr lang="en-US" sz="700" dirty="0">
                  <a:solidFill>
                    <a:schemeClr val="accent5">
                      <a:lumMod val="50000"/>
                    </a:schemeClr>
                  </a:solidFill>
                  <a:latin typeface="Microsoft Sans Serif" panose="020B0604020202020204" pitchFamily="34" charset="0"/>
                  <a:cs typeface="Microsoft Sans Serif" panose="020B0604020202020204" pitchFamily="34" charset="0"/>
                </a:rPr>
                <a:t>www.charlestonrealestategroup.com</a:t>
              </a:r>
            </a:p>
          </p:txBody>
        </p:sp>
      </p:grpSp>
      <p:sp>
        <p:nvSpPr>
          <p:cNvPr id="19" name="Rectangle 18"/>
          <p:cNvSpPr/>
          <p:nvPr/>
        </p:nvSpPr>
        <p:spPr>
          <a:xfrm>
            <a:off x="2996504" y="9179125"/>
            <a:ext cx="2236592" cy="615553"/>
          </a:xfrm>
          <a:prstGeom prst="rect">
            <a:avLst/>
          </a:prstGeom>
        </p:spPr>
        <p:txBody>
          <a:bodyPr wrap="square">
            <a:spAutoFit/>
          </a:bodyPr>
          <a:lstStyle/>
          <a:p>
            <a:pPr algn="ctr"/>
            <a:r>
              <a:rPr lang="en-US" sz="1400" dirty="0">
                <a:solidFill>
                  <a:schemeClr val="accent5">
                    <a:lumMod val="50000"/>
                  </a:schemeClr>
                </a:solidFill>
                <a:latin typeface="Microsoft Sans Serif" panose="020B0604020202020204" pitchFamily="34" charset="0"/>
                <a:cs typeface="Microsoft Sans Serif" panose="020B0604020202020204" pitchFamily="34" charset="0"/>
              </a:rPr>
              <a:t>Jon Moore</a:t>
            </a:r>
          </a:p>
          <a:p>
            <a:pPr algn="ctr"/>
            <a:r>
              <a:rPr lang="en-US" sz="1000" dirty="0">
                <a:solidFill>
                  <a:schemeClr val="accent5">
                    <a:lumMod val="50000"/>
                  </a:schemeClr>
                </a:solidFill>
                <a:latin typeface="Microsoft Sans Serif" panose="020B0604020202020204" pitchFamily="34" charset="0"/>
                <a:cs typeface="Microsoft Sans Serif" panose="020B0604020202020204" pitchFamily="34" charset="0"/>
              </a:rPr>
              <a:t>(843) 732-3365</a:t>
            </a:r>
          </a:p>
          <a:p>
            <a:pPr algn="ctr"/>
            <a:r>
              <a:rPr lang="en-US" sz="1000" dirty="0">
                <a:solidFill>
                  <a:schemeClr val="accent5">
                    <a:lumMod val="50000"/>
                  </a:schemeClr>
                </a:solidFill>
                <a:latin typeface="Microsoft Sans Serif" panose="020B0604020202020204" pitchFamily="34" charset="0"/>
                <a:cs typeface="Microsoft Sans Serif" panose="020B0604020202020204" pitchFamily="34" charset="0"/>
              </a:rPr>
              <a:t>jon@charlestonrealestategroup.com</a:t>
            </a:r>
          </a:p>
        </p:txBody>
      </p:sp>
      <p:pic>
        <p:nvPicPr>
          <p:cNvPr id="20" name="Picture 2"/>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p:blipFill>
        <p:spPr bwMode="auto">
          <a:xfrm>
            <a:off x="7117403" y="9188535"/>
            <a:ext cx="795644" cy="596733"/>
          </a:xfrm>
          <a:prstGeom prst="rect">
            <a:avLst/>
          </a:prstGeom>
          <a:noFill/>
          <a:extLst>
            <a:ext uri="{909E8E84-426E-40DD-AFC4-6F175D3DCCD1}">
              <a14:hiddenFill xmlns:a14="http://schemas.microsoft.com/office/drawing/2010/main">
                <a:solidFill>
                  <a:srgbClr val="FFFFFF"/>
                </a:solidFill>
              </a14:hiddenFill>
            </a:ext>
          </a:extLst>
        </p:spPr>
      </p:pic>
      <p:sp>
        <p:nvSpPr>
          <p:cNvPr id="33" name="Rectangle 32"/>
          <p:cNvSpPr/>
          <p:nvPr/>
        </p:nvSpPr>
        <p:spPr>
          <a:xfrm>
            <a:off x="-1608794" y="8814335"/>
            <a:ext cx="2236592" cy="615553"/>
          </a:xfrm>
          <a:prstGeom prst="rect">
            <a:avLst/>
          </a:prstGeom>
        </p:spPr>
        <p:txBody>
          <a:bodyPr wrap="square">
            <a:spAutoFit/>
          </a:bodyPr>
          <a:lstStyle/>
          <a:p>
            <a:r>
              <a:rPr lang="en-US" sz="1400" dirty="0">
                <a:solidFill>
                  <a:schemeClr val="accent5">
                    <a:lumMod val="50000"/>
                  </a:schemeClr>
                </a:solidFill>
                <a:latin typeface="Microsoft Sans Serif" panose="020B0604020202020204" pitchFamily="34" charset="0"/>
                <a:cs typeface="Microsoft Sans Serif" panose="020B0604020202020204" pitchFamily="34" charset="0"/>
              </a:rPr>
              <a:t>Eric Draper</a:t>
            </a:r>
          </a:p>
          <a:p>
            <a:r>
              <a:rPr lang="en-US" sz="1000" dirty="0">
                <a:solidFill>
                  <a:schemeClr val="accent5">
                    <a:lumMod val="50000"/>
                  </a:schemeClr>
                </a:solidFill>
                <a:latin typeface="Microsoft Sans Serif" panose="020B0604020202020204" pitchFamily="34" charset="0"/>
                <a:cs typeface="Microsoft Sans Serif" panose="020B0604020202020204" pitchFamily="34" charset="0"/>
              </a:rPr>
              <a:t>(843) 442-7118</a:t>
            </a:r>
          </a:p>
          <a:p>
            <a:r>
              <a:rPr lang="en-US" sz="1000" dirty="0">
                <a:solidFill>
                  <a:schemeClr val="accent5">
                    <a:lumMod val="50000"/>
                  </a:schemeClr>
                </a:solidFill>
                <a:latin typeface="Microsoft Sans Serif" panose="020B0604020202020204" pitchFamily="34" charset="0"/>
                <a:cs typeface="Microsoft Sans Serif" panose="020B0604020202020204" pitchFamily="34" charset="0"/>
              </a:rPr>
              <a:t>eric.draper@gmail.com</a:t>
            </a:r>
          </a:p>
        </p:txBody>
      </p:sp>
      <p:pic>
        <p:nvPicPr>
          <p:cNvPr id="34" name="Picture 2"/>
          <p:cNvPicPr>
            <a:picLocks noChangeAspect="1" noChangeArrowheads="1"/>
          </p:cNvPicPr>
          <p:nvPr/>
        </p:nvPicPr>
        <p:blipFill>
          <a:blip r:embed="rId5" cstate="print">
            <a:extLst>
              <a:ext uri="{28A0092B-C50C-407E-A947-70E740481C1C}">
                <a14:useLocalDpi xmlns:a14="http://schemas.microsoft.com/office/drawing/2010/main" val="0"/>
              </a:ext>
            </a:extLst>
          </a:blip>
          <a:stretch>
            <a:fillRect/>
          </a:stretch>
        </p:blipFill>
        <p:spPr bwMode="auto">
          <a:xfrm>
            <a:off x="-2675594" y="8823744"/>
            <a:ext cx="795644" cy="596733"/>
          </a:xfrm>
          <a:prstGeom prst="rect">
            <a:avLst/>
          </a:prstGeom>
          <a:noFill/>
          <a:extLst>
            <a:ext uri="{909E8E84-426E-40DD-AFC4-6F175D3DCCD1}">
              <a14:hiddenFill xmlns:a14="http://schemas.microsoft.com/office/drawing/2010/main">
                <a:solidFill>
                  <a:srgbClr val="FFFFFF"/>
                </a:solidFill>
              </a14:hiddenFill>
            </a:ext>
          </a:extLst>
        </p:spPr>
      </p:pic>
      <p:pic>
        <p:nvPicPr>
          <p:cNvPr id="24" name="Picture 23">
            <a:extLst>
              <a:ext uri="{FF2B5EF4-FFF2-40B4-BE49-F238E27FC236}">
                <a16:creationId xmlns:a16="http://schemas.microsoft.com/office/drawing/2014/main" id="{F82960F2-E607-49ED-91EC-718DC5C913BA}"/>
              </a:ext>
            </a:extLst>
          </p:cNvPr>
          <p:cNvPicPr>
            <a:picLocks noChangeAspect="1"/>
          </p:cNvPicPr>
          <p:nvPr/>
        </p:nvPicPr>
        <p:blipFill>
          <a:blip r:embed="rId6">
            <a:extLst>
              <a:ext uri="{28A0092B-C50C-407E-A947-70E740481C1C}">
                <a14:useLocalDpi xmlns:a14="http://schemas.microsoft.com/office/drawing/2010/main" val="0"/>
              </a:ext>
            </a:extLst>
          </a:blip>
          <a:srcRect/>
          <a:stretch/>
        </p:blipFill>
        <p:spPr>
          <a:xfrm>
            <a:off x="155195" y="914147"/>
            <a:ext cx="3860665" cy="2895499"/>
          </a:xfrm>
          <a:prstGeom prst="rect">
            <a:avLst/>
          </a:prstGeom>
          <a:ln>
            <a:noFill/>
          </a:ln>
        </p:spPr>
      </p:pic>
      <p:sp>
        <p:nvSpPr>
          <p:cNvPr id="25" name="Rectangle 24">
            <a:extLst>
              <a:ext uri="{FF2B5EF4-FFF2-40B4-BE49-F238E27FC236}">
                <a16:creationId xmlns:a16="http://schemas.microsoft.com/office/drawing/2014/main" id="{3C7FBFB4-8450-432E-ADEF-E257C90BBA4B}"/>
              </a:ext>
            </a:extLst>
          </p:cNvPr>
          <p:cNvSpPr/>
          <p:nvPr/>
        </p:nvSpPr>
        <p:spPr>
          <a:xfrm>
            <a:off x="4224520" y="1146179"/>
            <a:ext cx="3839099" cy="2431435"/>
          </a:xfrm>
          <a:prstGeom prst="rect">
            <a:avLst/>
          </a:prstGeom>
        </p:spPr>
        <p:txBody>
          <a:bodyPr wrap="square">
            <a:spAutoFit/>
          </a:bodyPr>
          <a:lstStyle/>
          <a:p>
            <a:pPr algn="ctr"/>
            <a:r>
              <a:rPr lang="en-US" sz="2400" b="1" dirty="0">
                <a:solidFill>
                  <a:schemeClr val="accent5">
                    <a:lumMod val="50000"/>
                  </a:schemeClr>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2148 Welch Avenue</a:t>
            </a:r>
          </a:p>
          <a:p>
            <a:pPr algn="ctr"/>
            <a:endParaRPr lang="en-US" dirty="0">
              <a:solidFill>
                <a:schemeClr val="accent5">
                  <a:lumMod val="50000"/>
                </a:schemeClr>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endParaRPr>
          </a:p>
          <a:p>
            <a:pPr algn="ctr"/>
            <a:r>
              <a:rPr lang="en-US" sz="1800" dirty="0">
                <a:solidFill>
                  <a:schemeClr val="accent5">
                    <a:lumMod val="50000"/>
                  </a:schemeClr>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Riverland Terrace</a:t>
            </a:r>
          </a:p>
          <a:p>
            <a:pPr algn="ctr"/>
            <a:r>
              <a:rPr lang="en-US" sz="1800" dirty="0">
                <a:solidFill>
                  <a:schemeClr val="accent5">
                    <a:lumMod val="50000"/>
                  </a:schemeClr>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Charleston, SC 29412</a:t>
            </a:r>
          </a:p>
          <a:p>
            <a:pPr algn="ctr"/>
            <a:r>
              <a:rPr lang="en-US" sz="1800" dirty="0">
                <a:solidFill>
                  <a:schemeClr val="accent5">
                    <a:lumMod val="50000"/>
                  </a:schemeClr>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MLS# 23005848</a:t>
            </a:r>
          </a:p>
          <a:p>
            <a:pPr algn="ctr"/>
            <a:r>
              <a:rPr lang="en-US" sz="1800" dirty="0">
                <a:solidFill>
                  <a:schemeClr val="accent5">
                    <a:lumMod val="50000"/>
                  </a:schemeClr>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$549,000</a:t>
            </a:r>
          </a:p>
          <a:p>
            <a:pPr algn="ctr"/>
            <a:endParaRPr lang="en-US" dirty="0">
              <a:solidFill>
                <a:schemeClr val="accent5">
                  <a:lumMod val="50000"/>
                </a:schemeClr>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endParaRPr>
          </a:p>
          <a:p>
            <a:pPr algn="ctr"/>
            <a:r>
              <a:rPr lang="en-US" sz="1600" dirty="0">
                <a:solidFill>
                  <a:schemeClr val="accent5">
                    <a:lumMod val="50000"/>
                  </a:schemeClr>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2 Bedrooms :: 1 Bath :: 971 sf</a:t>
            </a:r>
            <a:endParaRPr lang="en-US" sz="1600" dirty="0">
              <a:solidFill>
                <a:schemeClr val="accent5">
                  <a:lumMod val="50000"/>
                </a:schemeClr>
              </a:solidFill>
            </a:endParaRPr>
          </a:p>
        </p:txBody>
      </p:sp>
      <p:pic>
        <p:nvPicPr>
          <p:cNvPr id="12" name="Picture 11" descr="A body of water&#10;&#10;Description automatically generated">
            <a:extLst>
              <a:ext uri="{FF2B5EF4-FFF2-40B4-BE49-F238E27FC236}">
                <a16:creationId xmlns:a16="http://schemas.microsoft.com/office/drawing/2014/main" id="{30CC0F4E-2C36-4BBE-B666-3C8CB13C870B}"/>
              </a:ext>
            </a:extLst>
          </p:cNvPr>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12485520" y="1156540"/>
            <a:ext cx="1828800" cy="1371600"/>
          </a:xfrm>
          <a:prstGeom prst="rect">
            <a:avLst/>
          </a:prstGeom>
        </p:spPr>
      </p:pic>
      <p:pic>
        <p:nvPicPr>
          <p:cNvPr id="16" name="Picture 15" descr="A tree in a forest&#10;&#10;Description automatically generated">
            <a:extLst>
              <a:ext uri="{FF2B5EF4-FFF2-40B4-BE49-F238E27FC236}">
                <a16:creationId xmlns:a16="http://schemas.microsoft.com/office/drawing/2014/main" id="{1F1D68FB-5CCC-459C-B057-2D44A80AD368}"/>
              </a:ext>
            </a:extLst>
          </p:cNvPr>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8827920" y="3144577"/>
            <a:ext cx="1828800" cy="1371600"/>
          </a:xfrm>
          <a:prstGeom prst="rect">
            <a:avLst/>
          </a:prstGeom>
        </p:spPr>
      </p:pic>
      <p:pic>
        <p:nvPicPr>
          <p:cNvPr id="22" name="Picture 21" descr="A large white tub sitting next to a window&#10;&#10;Description automatically generated">
            <a:extLst>
              <a:ext uri="{FF2B5EF4-FFF2-40B4-BE49-F238E27FC236}">
                <a16:creationId xmlns:a16="http://schemas.microsoft.com/office/drawing/2014/main" id="{CDA28767-042A-4908-B59D-FB0A88A1E4BD}"/>
              </a:ext>
            </a:extLst>
          </p:cNvPr>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10656720" y="2753920"/>
            <a:ext cx="1828800" cy="1371600"/>
          </a:xfrm>
          <a:prstGeom prst="rect">
            <a:avLst/>
          </a:prstGeom>
        </p:spPr>
      </p:pic>
      <p:pic>
        <p:nvPicPr>
          <p:cNvPr id="30" name="Picture 29" descr="A room with a large window&#10;&#10;Description automatically generated">
            <a:extLst>
              <a:ext uri="{FF2B5EF4-FFF2-40B4-BE49-F238E27FC236}">
                <a16:creationId xmlns:a16="http://schemas.microsoft.com/office/drawing/2014/main" id="{41EF2A8C-86C9-4732-8C53-D9F069E51A9E}"/>
              </a:ext>
            </a:extLst>
          </p:cNvPr>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9076560" y="5250111"/>
            <a:ext cx="1828800" cy="1371600"/>
          </a:xfrm>
          <a:prstGeom prst="rect">
            <a:avLst/>
          </a:prstGeom>
        </p:spPr>
      </p:pic>
      <p:pic>
        <p:nvPicPr>
          <p:cNvPr id="32" name="Picture 31" descr="A room with a large window&#10;&#10;Description automatically generated">
            <a:extLst>
              <a:ext uri="{FF2B5EF4-FFF2-40B4-BE49-F238E27FC236}">
                <a16:creationId xmlns:a16="http://schemas.microsoft.com/office/drawing/2014/main" id="{4E3FB0D6-BDEB-45E0-932A-E73DD47D8F05}"/>
              </a:ext>
            </a:extLst>
          </p:cNvPr>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11228640" y="4343400"/>
            <a:ext cx="1828800" cy="1371600"/>
          </a:xfrm>
          <a:prstGeom prst="rect">
            <a:avLst/>
          </a:prstGeom>
        </p:spPr>
      </p:pic>
      <p:pic>
        <p:nvPicPr>
          <p:cNvPr id="36" name="Picture 35">
            <a:extLst>
              <a:ext uri="{FF2B5EF4-FFF2-40B4-BE49-F238E27FC236}">
                <a16:creationId xmlns:a16="http://schemas.microsoft.com/office/drawing/2014/main" id="{63E6F509-9D56-4998-B53A-53C00638993D}"/>
              </a:ext>
            </a:extLst>
          </p:cNvPr>
          <p:cNvPicPr>
            <a:picLocks noChangeAspect="1"/>
          </p:cNvPicPr>
          <p:nvPr/>
        </p:nvPicPr>
        <p:blipFill>
          <a:blip r:embed="rId12" cstate="print">
            <a:extLst>
              <a:ext uri="{28A0092B-C50C-407E-A947-70E740481C1C}">
                <a14:useLocalDpi xmlns:a14="http://schemas.microsoft.com/office/drawing/2010/main" val="0"/>
              </a:ext>
            </a:extLst>
          </a:blip>
          <a:srcRect/>
          <a:stretch/>
        </p:blipFill>
        <p:spPr>
          <a:xfrm>
            <a:off x="4959096" y="7699281"/>
            <a:ext cx="1617472" cy="1060637"/>
          </a:xfrm>
          <a:prstGeom prst="rect">
            <a:avLst/>
          </a:prstGeom>
        </p:spPr>
      </p:pic>
      <p:pic>
        <p:nvPicPr>
          <p:cNvPr id="38" name="Picture 37">
            <a:extLst>
              <a:ext uri="{FF2B5EF4-FFF2-40B4-BE49-F238E27FC236}">
                <a16:creationId xmlns:a16="http://schemas.microsoft.com/office/drawing/2014/main" id="{5183C9FB-2E3D-4BC8-87D1-BB0DA12847C7}"/>
              </a:ext>
            </a:extLst>
          </p:cNvPr>
          <p:cNvPicPr>
            <a:picLocks noChangeAspect="1"/>
          </p:cNvPicPr>
          <p:nvPr/>
        </p:nvPicPr>
        <p:blipFill>
          <a:blip r:embed="rId13" cstate="print">
            <a:extLst>
              <a:ext uri="{28A0092B-C50C-407E-A947-70E740481C1C}">
                <a14:useLocalDpi xmlns:a14="http://schemas.microsoft.com/office/drawing/2010/main" val="0"/>
              </a:ext>
            </a:extLst>
          </a:blip>
          <a:srcRect/>
          <a:stretch/>
        </p:blipFill>
        <p:spPr>
          <a:xfrm>
            <a:off x="3306064" y="7698192"/>
            <a:ext cx="1617472" cy="1062815"/>
          </a:xfrm>
          <a:prstGeom prst="rect">
            <a:avLst/>
          </a:prstGeom>
        </p:spPr>
      </p:pic>
      <p:pic>
        <p:nvPicPr>
          <p:cNvPr id="40" name="Picture 39">
            <a:extLst>
              <a:ext uri="{FF2B5EF4-FFF2-40B4-BE49-F238E27FC236}">
                <a16:creationId xmlns:a16="http://schemas.microsoft.com/office/drawing/2014/main" id="{03912AAF-362B-4408-94D1-9497E6E00209}"/>
              </a:ext>
            </a:extLst>
          </p:cNvPr>
          <p:cNvPicPr>
            <a:picLocks noChangeAspect="1"/>
          </p:cNvPicPr>
          <p:nvPr/>
        </p:nvPicPr>
        <p:blipFill>
          <a:blip r:embed="rId14" cstate="print">
            <a:extLst>
              <a:ext uri="{28A0092B-C50C-407E-A947-70E740481C1C}">
                <a14:useLocalDpi xmlns:a14="http://schemas.microsoft.com/office/drawing/2010/main" val="0"/>
              </a:ext>
            </a:extLst>
          </a:blip>
          <a:srcRect/>
          <a:stretch/>
        </p:blipFill>
        <p:spPr>
          <a:xfrm>
            <a:off x="1653032" y="7698192"/>
            <a:ext cx="1617472" cy="1062815"/>
          </a:xfrm>
          <a:prstGeom prst="rect">
            <a:avLst/>
          </a:prstGeom>
        </p:spPr>
      </p:pic>
      <p:pic>
        <p:nvPicPr>
          <p:cNvPr id="42" name="Picture 41">
            <a:extLst>
              <a:ext uri="{FF2B5EF4-FFF2-40B4-BE49-F238E27FC236}">
                <a16:creationId xmlns:a16="http://schemas.microsoft.com/office/drawing/2014/main" id="{3411E19F-99C7-4D07-998C-C5EC4847735A}"/>
              </a:ext>
            </a:extLst>
          </p:cNvPr>
          <p:cNvPicPr>
            <a:picLocks noChangeAspect="1"/>
          </p:cNvPicPr>
          <p:nvPr/>
        </p:nvPicPr>
        <p:blipFill>
          <a:blip r:embed="rId15" cstate="print">
            <a:extLst>
              <a:ext uri="{28A0092B-C50C-407E-A947-70E740481C1C}">
                <a14:useLocalDpi xmlns:a14="http://schemas.microsoft.com/office/drawing/2010/main" val="0"/>
              </a:ext>
            </a:extLst>
          </a:blip>
          <a:srcRect/>
          <a:stretch/>
        </p:blipFill>
        <p:spPr>
          <a:xfrm>
            <a:off x="0" y="7691564"/>
            <a:ext cx="1617472" cy="1076072"/>
          </a:xfrm>
          <a:prstGeom prst="rect">
            <a:avLst/>
          </a:prstGeom>
        </p:spPr>
      </p:pic>
      <p:pic>
        <p:nvPicPr>
          <p:cNvPr id="5" name="Picture 4">
            <a:extLst>
              <a:ext uri="{FF2B5EF4-FFF2-40B4-BE49-F238E27FC236}">
                <a16:creationId xmlns:a16="http://schemas.microsoft.com/office/drawing/2014/main" id="{3880B2E6-AC74-57CF-ED9A-F6B48E1816AE}"/>
              </a:ext>
            </a:extLst>
          </p:cNvPr>
          <p:cNvPicPr>
            <a:picLocks noChangeAspect="1"/>
          </p:cNvPicPr>
          <p:nvPr/>
        </p:nvPicPr>
        <p:blipFill>
          <a:blip r:embed="rId16" cstate="print">
            <a:extLst>
              <a:ext uri="{28A0092B-C50C-407E-A947-70E740481C1C}">
                <a14:useLocalDpi xmlns:a14="http://schemas.microsoft.com/office/drawing/2010/main" val="0"/>
              </a:ext>
            </a:extLst>
          </a:blip>
          <a:srcRect/>
          <a:stretch/>
        </p:blipFill>
        <p:spPr>
          <a:xfrm>
            <a:off x="6612128" y="7698737"/>
            <a:ext cx="1617472" cy="1061725"/>
          </a:xfrm>
          <a:prstGeom prst="rect">
            <a:avLst/>
          </a:prstGeom>
        </p:spPr>
      </p:pic>
    </p:spTree>
    <p:extLst>
      <p:ext uri="{BB962C8B-B14F-4D97-AF65-F5344CB8AC3E}">
        <p14:creationId xmlns:p14="http://schemas.microsoft.com/office/powerpoint/2010/main" val="214260251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344</TotalTime>
  <Words>285</Words>
  <Application>Microsoft Office PowerPoint</Application>
  <PresentationFormat>Custom</PresentationFormat>
  <Paragraphs>20</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Microsoft Sans Serif</vt:lpstr>
      <vt:lpstr>Office Theme</vt:lpstr>
      <vt:lpstr>Just listed: Renovated Riverland Terrace Cottage GO AND SHOW!</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Gorgeously maintained home in Grand Oaks.</dc:title>
  <dc:creator>CVH360</dc:creator>
  <cp:lastModifiedBy>A. Thomas Price</cp:lastModifiedBy>
  <cp:revision>59</cp:revision>
  <dcterms:created xsi:type="dcterms:W3CDTF">2006-08-16T00:00:00Z</dcterms:created>
  <dcterms:modified xsi:type="dcterms:W3CDTF">2023-03-23T17:20:05Z</dcterms:modified>
</cp:coreProperties>
</file>