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154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29F54-7B6F-4567-9915-E0F74A9E1081}"/>
              </a:ext>
            </a:extLst>
          </p:cNvPr>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a:extLst>
              <a:ext uri="{FF2B5EF4-FFF2-40B4-BE49-F238E27FC236}">
                <a16:creationId xmlns:a16="http://schemas.microsoft.com/office/drawing/2014/main" id="{58C7B488-6F8E-49F1-B3A1-5BEC53AB6CC4}"/>
              </a:ext>
            </a:extLst>
          </p:cNvPr>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a:extLst>
              <a:ext uri="{FF2B5EF4-FFF2-40B4-BE49-F238E27FC236}">
                <a16:creationId xmlns:a16="http://schemas.microsoft.com/office/drawing/2014/main" id="{35B5A10B-80E2-494A-9A4E-5A2550C42BDB}"/>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19901DFA-488C-4FB3-9749-BFB997ACE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DBE505-06A7-43DC-A376-F14A3125433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41692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57943-447A-44AC-8EC6-B72047CB9B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AC7CF9-4764-4C4E-8C1B-601F2AB89A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39973-DF95-4C03-BAF3-8C5B8B785F5D}"/>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F42D6115-5DE5-4244-A9D6-62CC0170F9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DB6659-4AB1-4FB3-81C2-54EE54D2365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873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EBEA87-7FC4-467B-BAC1-D9AA95E0A4EC}"/>
              </a:ext>
            </a:extLst>
          </p:cNvPr>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CE5D893-6A64-4DCF-A757-00EA3B4805A9}"/>
              </a:ext>
            </a:extLst>
          </p:cNvPr>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14D4-46FD-4EB6-B0AA-C23957E9B450}"/>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3C64F4F0-CB16-461C-9A3B-FE2977045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0124DB-5E86-498E-BD61-250E127A227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53028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1967B-1FEE-4D6F-B76F-ED32911DCC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7A947E-993F-4EBB-BC79-FE6DC7E69F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196882-1B12-4647-A76E-C146A9669F8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BCBC1708-7282-4935-94CE-BC494214D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0B14-1702-4501-946E-70C29AF2F3C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69284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ACC4C-7727-4AB7-A9AD-456878F43748}"/>
              </a:ext>
            </a:extLst>
          </p:cNvPr>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a:extLst>
              <a:ext uri="{FF2B5EF4-FFF2-40B4-BE49-F238E27FC236}">
                <a16:creationId xmlns:a16="http://schemas.microsoft.com/office/drawing/2014/main" id="{236532E9-38DC-4B3A-BAA1-828F1B6982F1}"/>
              </a:ext>
            </a:extLst>
          </p:cNvPr>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3B7ECA-6773-4209-9D96-9B93C108CE4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30ECB23D-A065-4A4F-8B64-C1C36BE40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2812CD-E62C-4408-B7FD-9DC05557B21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2035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FDE13-206C-46A6-A90A-F0A8A7236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0B0DDC-A317-4219-BF2A-E1DBD633C572}"/>
              </a:ext>
            </a:extLst>
          </p:cNvPr>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2D86E09-0FDB-4989-A23B-03AB7A3D5CCE}"/>
              </a:ext>
            </a:extLst>
          </p:cNvPr>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03641F-EF06-439B-AA30-1DFEE6E5CB67}"/>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CD418E80-D5F9-4F53-873C-636571553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6A5F12-A9CA-4ECE-A337-A149AC09E63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3865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C12E7-3CD6-472A-9E35-24F8D4E08919}"/>
              </a:ext>
            </a:extLst>
          </p:cNvPr>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91E558-4AC9-44CF-B868-130079EBD689}"/>
              </a:ext>
            </a:extLst>
          </p:cNvPr>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a:extLst>
              <a:ext uri="{FF2B5EF4-FFF2-40B4-BE49-F238E27FC236}">
                <a16:creationId xmlns:a16="http://schemas.microsoft.com/office/drawing/2014/main" id="{A3567D34-87DB-44E2-8651-4E1E0C169D31}"/>
              </a:ext>
            </a:extLst>
          </p:cNvPr>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6B877-EDA9-41FF-8228-07AE44CA14CF}"/>
              </a:ext>
            </a:extLst>
          </p:cNvPr>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a:extLst>
              <a:ext uri="{FF2B5EF4-FFF2-40B4-BE49-F238E27FC236}">
                <a16:creationId xmlns:a16="http://schemas.microsoft.com/office/drawing/2014/main" id="{10BFEA76-8477-4128-9071-9C4851E73F3E}"/>
              </a:ext>
            </a:extLst>
          </p:cNvPr>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496250-4171-4736-9A15-00D3C3766779}"/>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8" name="Footer Placeholder 7">
            <a:extLst>
              <a:ext uri="{FF2B5EF4-FFF2-40B4-BE49-F238E27FC236}">
                <a16:creationId xmlns:a16="http://schemas.microsoft.com/office/drawing/2014/main" id="{39ED1F35-848E-4DC9-BEE7-FD84CD94A7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A48-9240-4959-93CF-7FA9DEA02DD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78174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E0665-1646-4F77-AEF9-DC053B6357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C95C87-0DAA-4E4E-8C36-473A4C56A3AD}"/>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4" name="Footer Placeholder 3">
            <a:extLst>
              <a:ext uri="{FF2B5EF4-FFF2-40B4-BE49-F238E27FC236}">
                <a16:creationId xmlns:a16="http://schemas.microsoft.com/office/drawing/2014/main" id="{9F028BE7-9CE3-4FCB-883B-C2CDC311FE9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C68EA0B-4F63-4745-8959-9E9CEADBD88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27473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D4BFF8-62F0-4512-9890-C5BD7F0F04E8}"/>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3" name="Footer Placeholder 2">
            <a:extLst>
              <a:ext uri="{FF2B5EF4-FFF2-40B4-BE49-F238E27FC236}">
                <a16:creationId xmlns:a16="http://schemas.microsoft.com/office/drawing/2014/main" id="{5F247FDE-AB4B-476A-B854-8943F780A29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A785675-024A-438E-AD07-64B3D7B81A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95106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DC87D-1C1E-41A6-A671-5FCA9A3BF79A}"/>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a:extLst>
              <a:ext uri="{FF2B5EF4-FFF2-40B4-BE49-F238E27FC236}">
                <a16:creationId xmlns:a16="http://schemas.microsoft.com/office/drawing/2014/main" id="{14D792BB-CCCA-42A6-A545-B99360E9661A}"/>
              </a:ext>
            </a:extLst>
          </p:cNvPr>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E88FD4-A704-46A2-9C88-8BAEADD2FD42}"/>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6F3AC63B-A1B6-4211-A747-5AE9282B7A13}"/>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4D139476-D4E4-4EDB-9521-04E82D6A8C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A8E10C-7292-41D2-9C0A-0BEC9739FA7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3592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E7F2A-F67B-4E41-9F73-BCA0B99A6ADB}"/>
              </a:ext>
            </a:extLst>
          </p:cNvPr>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a:extLst>
              <a:ext uri="{FF2B5EF4-FFF2-40B4-BE49-F238E27FC236}">
                <a16:creationId xmlns:a16="http://schemas.microsoft.com/office/drawing/2014/main" id="{D7A055F3-08CB-4253-A387-F0B5C456F869}"/>
              </a:ext>
            </a:extLst>
          </p:cNvPr>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a:extLst>
              <a:ext uri="{FF2B5EF4-FFF2-40B4-BE49-F238E27FC236}">
                <a16:creationId xmlns:a16="http://schemas.microsoft.com/office/drawing/2014/main" id="{9B6F0AC7-5D37-4F65-BC8F-22ACD29A5BF8}"/>
              </a:ext>
            </a:extLst>
          </p:cNvPr>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a:extLst>
              <a:ext uri="{FF2B5EF4-FFF2-40B4-BE49-F238E27FC236}">
                <a16:creationId xmlns:a16="http://schemas.microsoft.com/office/drawing/2014/main" id="{4857E916-1426-4D5F-9B69-7F1C5BEF8E68}"/>
              </a:ext>
            </a:extLst>
          </p:cNvPr>
          <p:cNvSpPr>
            <a:spLocks noGrp="1"/>
          </p:cNvSpPr>
          <p:nvPr>
            <p:ph type="dt" sz="half" idx="10"/>
          </p:nvPr>
        </p:nvSpPr>
        <p:spPr/>
        <p:txBody>
          <a:bodyPr/>
          <a:lstStyle/>
          <a:p>
            <a:fld id="{1D8BD707-D9CF-40AE-B4C6-C98DA3205C09}" type="datetimeFigureOut">
              <a:rPr lang="en-US" smtClean="0"/>
              <a:pPr/>
              <a:t>9/26/2018</a:t>
            </a:fld>
            <a:endParaRPr lang="en-US"/>
          </a:p>
        </p:txBody>
      </p:sp>
      <p:sp>
        <p:nvSpPr>
          <p:cNvPr id="6" name="Footer Placeholder 5">
            <a:extLst>
              <a:ext uri="{FF2B5EF4-FFF2-40B4-BE49-F238E27FC236}">
                <a16:creationId xmlns:a16="http://schemas.microsoft.com/office/drawing/2014/main" id="{86ECCF08-4FF5-4B00-A298-3615E1FC1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8CE7F3-56EC-468F-A3CE-4066342CD60E}"/>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4753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45342A-7AAA-4302-9BA8-FFD3E2BC4D31}"/>
              </a:ext>
            </a:extLst>
          </p:cNvPr>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6D4BD7-D758-42E4-827F-F7E7BF335F40}"/>
              </a:ext>
            </a:extLst>
          </p:cNvPr>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FE4797-1A5E-415C-A345-80587E66E3F1}"/>
              </a:ext>
            </a:extLst>
          </p:cNvPr>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8BD707-D9CF-40AE-B4C6-C98DA3205C09}" type="datetimeFigureOut">
              <a:rPr lang="en-US" smtClean="0"/>
              <a:pPr/>
              <a:t>9/26/2018</a:t>
            </a:fld>
            <a:endParaRPr lang="en-US"/>
          </a:p>
        </p:txBody>
      </p:sp>
      <p:sp>
        <p:nvSpPr>
          <p:cNvPr id="5" name="Footer Placeholder 4">
            <a:extLst>
              <a:ext uri="{FF2B5EF4-FFF2-40B4-BE49-F238E27FC236}">
                <a16:creationId xmlns:a16="http://schemas.microsoft.com/office/drawing/2014/main" id="{DC279A4E-D13C-40F6-872E-48D68AE21C78}"/>
              </a:ext>
            </a:extLst>
          </p:cNvPr>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29BEDE-F9C2-499D-BC55-C08149AE2180}"/>
              </a:ext>
            </a:extLst>
          </p:cNvPr>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5031071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47000" r="-47000"/>
          </a:stretch>
        </a:blipFill>
        <a:effectLst/>
      </p:bgPr>
    </p:bg>
    <p:spTree>
      <p:nvGrpSpPr>
        <p:cNvPr id="1" name=""/>
        <p:cNvGrpSpPr/>
        <p:nvPr/>
      </p:nvGrpSpPr>
      <p:grpSpPr>
        <a:xfrm>
          <a:off x="0" y="0"/>
          <a:ext cx="0" cy="0"/>
          <a:chOff x="0" y="0"/>
          <a:chExt cx="0" cy="0"/>
        </a:xfrm>
      </p:grpSpPr>
      <p:sp>
        <p:nvSpPr>
          <p:cNvPr id="11" name="Rectangle 10"/>
          <p:cNvSpPr/>
          <p:nvPr/>
        </p:nvSpPr>
        <p:spPr>
          <a:xfrm>
            <a:off x="1486850" y="4635891"/>
            <a:ext cx="4840132" cy="4293483"/>
          </a:xfrm>
          <a:prstGeom prst="rect">
            <a:avLst/>
          </a:prstGeom>
          <a:noFill/>
          <a:ln>
            <a:noFill/>
          </a:ln>
        </p:spPr>
        <p:txBody>
          <a:bodyPr wrap="square">
            <a:spAutoFit/>
          </a:bodyPr>
          <a:lstStyle/>
          <a:p>
            <a:pPr algn="ctr"/>
            <a:r>
              <a:rPr lang="en-US" sz="1300" dirty="0">
                <a:latin typeface="Century Gothic" panose="020B0502020202020204" pitchFamily="34" charset="0"/>
              </a:rPr>
              <a:t>This lovely 3 bedroom 2 bath home is situated on a meticulously landscaped .28 lot. The screened in front porch welcomes you home and is a great place to sit and enjoy a cup of coffee. As you enter, you'll be greeted by a floor plan, with a great flow for entertaining and everyday living. Kitchen is spacious with lots of cabinets and counter space. The spacious master bedroom is separate from the other bedrooms, it has a large walk in closet and </a:t>
            </a:r>
            <a:r>
              <a:rPr lang="en-US" sz="1300" dirty="0" err="1">
                <a:latin typeface="Century Gothic" panose="020B0502020202020204" pitchFamily="34" charset="0"/>
              </a:rPr>
              <a:t>en</a:t>
            </a:r>
            <a:r>
              <a:rPr lang="en-US" sz="1300" dirty="0">
                <a:latin typeface="Century Gothic" panose="020B0502020202020204" pitchFamily="34" charset="0"/>
              </a:rPr>
              <a:t>-suite bathroom. There is a separate dining area, large laundry room w/built in shelves and cabinets, a spacious guest bath and two large bedrooms. Easy to clean wood like tile flooring is throughout living areas and master bedroom. Vinyl in kitchen and bathrooms, with new carpet to be installed in the other bedrooms.</a:t>
            </a:r>
          </a:p>
          <a:p>
            <a:pPr algn="ctr"/>
            <a:r>
              <a:rPr lang="en-US" sz="1300" dirty="0">
                <a:latin typeface="Century Gothic" panose="020B0502020202020204" pitchFamily="34" charset="0"/>
              </a:rPr>
              <a:t>Off the back entrance is a huge sunroom with a walk down to a separate area perfect to put a hot tub. Park your cars under the 2 car detached carport and store your lawn mower and more in the attached shed. The roof was replaced about 2 years ago and HVAC within the last 3 years. </a:t>
            </a:r>
          </a:p>
          <a:p>
            <a:pPr algn="ctr"/>
            <a:r>
              <a:rPr lang="en-US" sz="1300" b="1" i="1" dirty="0">
                <a:latin typeface="Century Gothic" panose="020B0502020202020204" pitchFamily="34" charset="0"/>
              </a:rPr>
              <a:t>This home has much to offer, come and see it today!</a:t>
            </a: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350" y="8033429"/>
            <a:ext cx="1341117" cy="895321"/>
          </a:xfrm>
          <a:prstGeom prst="rect">
            <a:avLst/>
          </a:prstGeom>
          <a:ln>
            <a:noFill/>
          </a:ln>
          <a:effectLst>
            <a:outerShdw blurRad="292100" dist="139700" dir="2700000" algn="tl" rotWithShape="0">
              <a:srgbClr val="333333">
                <a:alpha val="65000"/>
              </a:srgbClr>
            </a:outerShdw>
          </a:effectLst>
        </p:spPr>
      </p:pic>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80784" y="8033436"/>
            <a:ext cx="1356360" cy="905497"/>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76044" y="6897776"/>
            <a:ext cx="1361099" cy="908662"/>
          </a:xfrm>
          <a:prstGeom prst="rect">
            <a:avLst/>
          </a:prstGeom>
          <a:ln>
            <a:noFill/>
          </a:ln>
          <a:effectLst>
            <a:outerShdw blurRad="292100" dist="139700" dir="2700000" algn="tl" rotWithShape="0">
              <a:srgbClr val="333333">
                <a:alpha val="65000"/>
              </a:srgbClr>
            </a:outerShdw>
          </a:effectLst>
        </p:spPr>
      </p:pic>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398" y="1085501"/>
            <a:ext cx="3486022" cy="2327246"/>
          </a:xfrm>
          <a:prstGeom prst="rect">
            <a:avLst/>
          </a:prstGeom>
          <a:ln>
            <a:noFill/>
          </a:ln>
          <a:effectLst>
            <a:outerShdw blurRad="292100" dist="139700" dir="2700000" algn="tl" rotWithShape="0">
              <a:srgbClr val="333333">
                <a:alpha val="65000"/>
              </a:srgbClr>
            </a:outerShdw>
          </a:effectLst>
        </p:spPr>
      </p:pic>
      <p:sp>
        <p:nvSpPr>
          <p:cNvPr id="12" name="Rectangle 11"/>
          <p:cNvSpPr/>
          <p:nvPr/>
        </p:nvSpPr>
        <p:spPr>
          <a:xfrm>
            <a:off x="8610600" y="5497917"/>
            <a:ext cx="3110006" cy="2031325"/>
          </a:xfrm>
          <a:prstGeom prst="rect">
            <a:avLst/>
          </a:prstGeom>
        </p:spPr>
        <p:txBody>
          <a:bodyPr wrap="square">
            <a:spAutoFit/>
          </a:bodyPr>
          <a:lstStyle/>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Asking $1,200,000</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MLS# 17023051</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3,692  </a:t>
            </a:r>
            <a:r>
              <a:rPr lang="en-US" sz="1800" dirty="0" err="1">
                <a:effectLst>
                  <a:outerShdw blurRad="38100" dist="38100" dir="2700000" algn="tl">
                    <a:srgbClr val="000000">
                      <a:alpha val="43137"/>
                    </a:srgbClr>
                  </a:outerShdw>
                </a:effectLst>
                <a:latin typeface="Century Gothic" pitchFamily="34" charset="0"/>
              </a:rPr>
              <a:t>SqFt</a:t>
            </a:r>
            <a:endParaRPr lang="en-US" sz="1800"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4 Bed/3½ Baths</a:t>
            </a:r>
          </a:p>
          <a:p>
            <a:pPr marL="342900" indent="-342900">
              <a:buFont typeface="Arial" pitchFamily="34" charset="0"/>
              <a:buChar char="•"/>
            </a:pPr>
            <a:r>
              <a:rPr lang="en-US" sz="1800" dirty="0">
                <a:effectLst>
                  <a:outerShdw blurRad="38100" dist="38100" dir="2700000" algn="tl">
                    <a:srgbClr val="000000">
                      <a:alpha val="43137"/>
                    </a:srgbClr>
                  </a:outerShdw>
                </a:effectLst>
                <a:latin typeface="Century Gothic" pitchFamily="34" charset="0"/>
              </a:rPr>
              <a:t>Short Drive to Historic Downtown Charleston &amp; Beaches</a:t>
            </a:r>
          </a:p>
        </p:txBody>
      </p:sp>
      <p:sp>
        <p:nvSpPr>
          <p:cNvPr id="29" name="Title 1"/>
          <p:cNvSpPr txBox="1">
            <a:spLocks/>
          </p:cNvSpPr>
          <p:nvPr/>
        </p:nvSpPr>
        <p:spPr>
          <a:xfrm>
            <a:off x="0" y="-1"/>
            <a:ext cx="7757718" cy="868659"/>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ctr"/>
            <a:r>
              <a:rPr lang="en-US" sz="2800" i="1" dirty="0">
                <a:solidFill>
                  <a:schemeClr val="tx1"/>
                </a:solidFill>
                <a:latin typeface="Century Gothic" pitchFamily="34" charset="0"/>
              </a:rPr>
              <a:t>Just Listed!</a:t>
            </a:r>
          </a:p>
          <a:p>
            <a:pPr algn="ctr"/>
            <a:r>
              <a:rPr lang="en-US" sz="2200" i="1" dirty="0">
                <a:solidFill>
                  <a:schemeClr val="tx1"/>
                </a:solidFill>
                <a:latin typeface="Century Gothic" pitchFamily="34" charset="0"/>
              </a:rPr>
              <a:t>3 bed 2 bath for $128,000 in Elm Village</a:t>
            </a:r>
          </a:p>
        </p:txBody>
      </p:sp>
      <p:pic>
        <p:nvPicPr>
          <p:cNvPr id="38" name="Picture 37">
            <a:extLst>
              <a:ext uri="{FF2B5EF4-FFF2-40B4-BE49-F238E27FC236}">
                <a16:creationId xmlns:a16="http://schemas.microsoft.com/office/drawing/2014/main" id="{B75F0675-B56B-4711-B1F4-0745A676909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350" y="4625163"/>
            <a:ext cx="1365881" cy="911854"/>
          </a:xfrm>
          <a:prstGeom prst="rect">
            <a:avLst/>
          </a:prstGeom>
          <a:ln>
            <a:noFill/>
          </a:ln>
          <a:effectLst>
            <a:outerShdw blurRad="292100" dist="139700" dir="2700000" algn="tl" rotWithShape="0">
              <a:srgbClr val="333333">
                <a:alpha val="65000"/>
              </a:srgbClr>
            </a:outerShdw>
          </a:effectLst>
        </p:spPr>
      </p:pic>
      <p:pic>
        <p:nvPicPr>
          <p:cNvPr id="39" name="Picture 38">
            <a:extLst>
              <a:ext uri="{FF2B5EF4-FFF2-40B4-BE49-F238E27FC236}">
                <a16:creationId xmlns:a16="http://schemas.microsoft.com/office/drawing/2014/main" id="{2F3E5FA4-8B20-44BC-9FCE-48F5EEE1D25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3350" y="5763162"/>
            <a:ext cx="1360170" cy="908041"/>
          </a:xfrm>
          <a:prstGeom prst="rect">
            <a:avLst/>
          </a:prstGeom>
          <a:ln>
            <a:noFill/>
          </a:ln>
          <a:effectLst>
            <a:outerShdw blurRad="292100" dist="139700" dir="2700000" algn="tl" rotWithShape="0">
              <a:srgbClr val="333333">
                <a:alpha val="65000"/>
              </a:srgbClr>
            </a:outerShdw>
          </a:effectLst>
        </p:spPr>
      </p:pic>
      <p:pic>
        <p:nvPicPr>
          <p:cNvPr id="40" name="Picture 39">
            <a:extLst>
              <a:ext uri="{FF2B5EF4-FFF2-40B4-BE49-F238E27FC236}">
                <a16:creationId xmlns:a16="http://schemas.microsoft.com/office/drawing/2014/main" id="{F19F2306-E48C-4EA1-9142-71A929438E9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3350" y="6897982"/>
            <a:ext cx="1362075" cy="909312"/>
          </a:xfrm>
          <a:prstGeom prst="rect">
            <a:avLst/>
          </a:prstGeom>
          <a:ln>
            <a:noFill/>
          </a:ln>
          <a:effectLst>
            <a:outerShdw blurRad="292100" dist="139700" dir="2700000" algn="tl" rotWithShape="0">
              <a:srgbClr val="333333">
                <a:alpha val="65000"/>
              </a:srgbClr>
            </a:outerShdw>
          </a:effectLst>
        </p:spPr>
      </p:pic>
      <p:pic>
        <p:nvPicPr>
          <p:cNvPr id="41" name="Picture 40">
            <a:extLst>
              <a:ext uri="{FF2B5EF4-FFF2-40B4-BE49-F238E27FC236}">
                <a16:creationId xmlns:a16="http://schemas.microsoft.com/office/drawing/2014/main" id="{717DD0D3-A951-4124-941B-2F485802672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75069" y="4627071"/>
            <a:ext cx="1362075" cy="909312"/>
          </a:xfrm>
          <a:prstGeom prst="rect">
            <a:avLst/>
          </a:prstGeom>
          <a:ln>
            <a:noFill/>
          </a:ln>
          <a:effectLst>
            <a:outerShdw blurRad="292100" dist="139700" dir="2700000" algn="tl" rotWithShape="0">
              <a:srgbClr val="333333">
                <a:alpha val="65000"/>
              </a:srgbClr>
            </a:outerShdw>
          </a:effectLst>
        </p:spPr>
      </p:pic>
      <p:pic>
        <p:nvPicPr>
          <p:cNvPr id="42" name="Picture 41">
            <a:extLst>
              <a:ext uri="{FF2B5EF4-FFF2-40B4-BE49-F238E27FC236}">
                <a16:creationId xmlns:a16="http://schemas.microsoft.com/office/drawing/2014/main" id="{8F6530CD-9846-45F3-B72D-F18BD576EDC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0784" y="5764648"/>
            <a:ext cx="1356360" cy="905497"/>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4C07BEDB-1C9F-48A0-AE24-54164F5F3F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153978" y="1085501"/>
            <a:ext cx="3486022" cy="2327247"/>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ctrTitle"/>
          </p:nvPr>
        </p:nvSpPr>
        <p:spPr>
          <a:xfrm>
            <a:off x="1" y="3629591"/>
            <a:ext cx="7757718" cy="780009"/>
          </a:xfrm>
        </p:spPr>
        <p:txBody>
          <a:bodyPr anchor="ctr">
            <a:noAutofit/>
          </a:bodyPr>
          <a:lstStyle/>
          <a:p>
            <a:r>
              <a:rPr lang="pt-BR" sz="2800" b="1" dirty="0">
                <a:latin typeface="Century Gothic" pitchFamily="34" charset="0"/>
              </a:rPr>
              <a:t>2153 Poinsettia Avenue</a:t>
            </a:r>
            <a:br>
              <a:rPr lang="pt-BR" sz="2400" dirty="0">
                <a:latin typeface="Century Gothic" pitchFamily="34" charset="0"/>
              </a:rPr>
            </a:br>
            <a:r>
              <a:rPr lang="en-US" sz="2000" dirty="0">
                <a:latin typeface="Century Gothic" pitchFamily="34" charset="0"/>
              </a:rPr>
              <a:t>Summerville, SC 29486 ~ MLS# 18026316 ~ $128,000</a:t>
            </a:r>
          </a:p>
        </p:txBody>
      </p:sp>
      <p:pic>
        <p:nvPicPr>
          <p:cNvPr id="27" name="Picture 26">
            <a:extLst>
              <a:ext uri="{FF2B5EF4-FFF2-40B4-BE49-F238E27FC236}">
                <a16:creationId xmlns:a16="http://schemas.microsoft.com/office/drawing/2014/main" id="{62913E4D-21F8-4265-A593-ECF778ED2FEE}"/>
              </a:ext>
            </a:extLst>
          </p:cNvPr>
          <p:cNvPicPr>
            <a:picLocks noChangeAspect="1"/>
          </p:cNvPicPr>
          <p:nvPr/>
        </p:nvPicPr>
        <p:blipFill rotWithShape="1">
          <a:blip r:embed="rId13" cstate="print">
            <a:extLst>
              <a:ext uri="{28A0092B-C50C-407E-A947-70E740481C1C}">
                <a14:useLocalDpi xmlns:a14="http://schemas.microsoft.com/office/drawing/2010/main" val="0"/>
              </a:ext>
            </a:extLst>
          </a:blip>
          <a:srcRect l="19644" t="14001" r="14876"/>
          <a:stretch/>
        </p:blipFill>
        <p:spPr>
          <a:xfrm>
            <a:off x="161869" y="9160222"/>
            <a:ext cx="762000" cy="815627"/>
          </a:xfrm>
          <a:prstGeom prst="roundRect">
            <a:avLst/>
          </a:prstGeom>
        </p:spPr>
      </p:pic>
      <p:sp>
        <p:nvSpPr>
          <p:cNvPr id="28" name="Subtitle 2">
            <a:extLst>
              <a:ext uri="{FF2B5EF4-FFF2-40B4-BE49-F238E27FC236}">
                <a16:creationId xmlns:a16="http://schemas.microsoft.com/office/drawing/2014/main" id="{B97A171F-B7F0-46DA-8BD2-5D5BF6971EAA}"/>
              </a:ext>
            </a:extLst>
          </p:cNvPr>
          <p:cNvSpPr txBox="1">
            <a:spLocks/>
          </p:cNvSpPr>
          <p:nvPr/>
        </p:nvSpPr>
        <p:spPr>
          <a:xfrm>
            <a:off x="923869" y="9174197"/>
            <a:ext cx="2284141" cy="787676"/>
          </a:xfrm>
          <a:prstGeom prst="rect">
            <a:avLst/>
          </a:prstGeom>
        </p:spPr>
        <p:txBody>
          <a:bodyPr vert="horz" lIns="91440" tIns="45720" rIns="91440" bIns="45720" rtlCol="0" anchor="ctr">
            <a:normAutofit fontScale="700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pPr>
              <a:lnSpc>
                <a:spcPct val="120000"/>
              </a:lnSpc>
            </a:pPr>
            <a:r>
              <a:rPr lang="en-US" sz="1900" b="1" i="0" spc="0" dirty="0">
                <a:latin typeface="Century Gothic" panose="020B0502020202020204" pitchFamily="34" charset="0"/>
              </a:rPr>
              <a:t>Jacqui Swain</a:t>
            </a:r>
            <a:br>
              <a:rPr lang="en-US" sz="1800" i="0" spc="0" dirty="0">
                <a:latin typeface="Century Gothic" panose="020B0502020202020204" pitchFamily="34" charset="0"/>
              </a:rPr>
            </a:br>
            <a:r>
              <a:rPr lang="en-US" sz="1400" i="0" spc="0" dirty="0">
                <a:latin typeface="Century Gothic" panose="020B0502020202020204" pitchFamily="34" charset="0"/>
                <a:cs typeface="Times New Roman" pitchFamily="18" charset="0"/>
              </a:rPr>
              <a:t>(843) 295-9484</a:t>
            </a:r>
            <a:br>
              <a:rPr lang="en-US" sz="1400" i="0" spc="0" dirty="0">
                <a:latin typeface="Century Gothic" panose="020B0502020202020204" pitchFamily="34" charset="0"/>
                <a:cs typeface="Times New Roman" pitchFamily="18" charset="0"/>
              </a:rPr>
            </a:br>
            <a:r>
              <a:rPr lang="en-US" sz="1400" i="0" spc="0" dirty="0">
                <a:latin typeface="Century Gothic" panose="020B0502020202020204" pitchFamily="34" charset="0"/>
                <a:cs typeface="Times New Roman" pitchFamily="18" charset="0"/>
              </a:rPr>
              <a:t>jacquiswainc21@gmail.com</a:t>
            </a:r>
            <a:br>
              <a:rPr lang="en-US" sz="1400" i="0" spc="0" dirty="0">
                <a:latin typeface="Century Gothic" panose="020B0502020202020204" pitchFamily="34" charset="0"/>
                <a:cs typeface="Times New Roman" pitchFamily="18" charset="0"/>
              </a:rPr>
            </a:br>
            <a:r>
              <a:rPr lang="en-US" sz="1400" i="0" spc="0" dirty="0">
                <a:latin typeface="Century Gothic" panose="020B0502020202020204" pitchFamily="34" charset="0"/>
                <a:cs typeface="Times New Roman" pitchFamily="18" charset="0"/>
              </a:rPr>
              <a:t>www.JacquiSwain.c21.com</a:t>
            </a:r>
            <a:endParaRPr lang="en-US" sz="1200" i="0" spc="0" dirty="0">
              <a:latin typeface="Century Gothic" panose="020B0502020202020204" pitchFamily="34" charset="0"/>
              <a:cs typeface="Times New Roman" pitchFamily="18" charset="0"/>
            </a:endParaRPr>
          </a:p>
        </p:txBody>
      </p:sp>
      <p:sp>
        <p:nvSpPr>
          <p:cNvPr id="31" name="Rectangle 30">
            <a:extLst>
              <a:ext uri="{FF2B5EF4-FFF2-40B4-BE49-F238E27FC236}">
                <a16:creationId xmlns:a16="http://schemas.microsoft.com/office/drawing/2014/main" id="{5F4A60D5-3260-4CE3-9765-07A3576A9D79}"/>
              </a:ext>
            </a:extLst>
          </p:cNvPr>
          <p:cNvSpPr/>
          <p:nvPr/>
        </p:nvSpPr>
        <p:spPr>
          <a:xfrm>
            <a:off x="6038996" y="9474824"/>
            <a:ext cx="1733404" cy="507831"/>
          </a:xfrm>
          <a:prstGeom prst="rect">
            <a:avLst/>
          </a:prstGeom>
        </p:spPr>
        <p:txBody>
          <a:bodyPr wrap="square">
            <a:spAutoFit/>
          </a:bodyPr>
          <a:lstStyle/>
          <a:p>
            <a:pPr algn="ctr"/>
            <a:r>
              <a:rPr lang="en-US" sz="900" dirty="0">
                <a:latin typeface="Century Gothic" panose="020B0502020202020204" pitchFamily="34" charset="0"/>
                <a:cs typeface="Times New Roman" pitchFamily="18" charset="0"/>
              </a:rPr>
              <a:t>Century 21 Expert Advisors</a:t>
            </a:r>
          </a:p>
          <a:p>
            <a:pPr algn="ctr"/>
            <a:r>
              <a:rPr lang="en-US" sz="900" dirty="0">
                <a:latin typeface="Century Gothic" panose="020B0502020202020204" pitchFamily="34" charset="0"/>
                <a:cs typeface="Times New Roman" pitchFamily="18" charset="0"/>
              </a:rPr>
              <a:t>100 Seven Oaks Lane</a:t>
            </a:r>
          </a:p>
          <a:p>
            <a:pPr algn="ctr"/>
            <a:r>
              <a:rPr lang="en-US" sz="900" dirty="0">
                <a:latin typeface="Century Gothic" panose="020B0502020202020204" pitchFamily="34" charset="0"/>
                <a:cs typeface="Times New Roman" pitchFamily="18" charset="0"/>
              </a:rPr>
              <a:t>Summerville, SC 29485</a:t>
            </a:r>
            <a:endParaRPr lang="en-US" sz="900" dirty="0">
              <a:latin typeface="Century Gothic" panose="020B0502020202020204" pitchFamily="34" charset="0"/>
            </a:endParaRPr>
          </a:p>
        </p:txBody>
      </p:sp>
      <p:pic>
        <p:nvPicPr>
          <p:cNvPr id="33" name="Picture 6">
            <a:extLst>
              <a:ext uri="{FF2B5EF4-FFF2-40B4-BE49-F238E27FC236}">
                <a16:creationId xmlns:a16="http://schemas.microsoft.com/office/drawing/2014/main" id="{D445BEDA-4A4E-4FD3-9D4C-4BCACACEFF35}"/>
              </a:ext>
            </a:extLst>
          </p:cNvPr>
          <p:cNvPicPr>
            <a:picLocks noChangeAspect="1" noChangeArrowheads="1"/>
          </p:cNvPicPr>
          <p:nvPr/>
        </p:nvPicPr>
        <p:blipFill>
          <a:blip r:embed="rId14" cstate="print">
            <a:biLevel thresh="75000"/>
            <a:extLst>
              <a:ext uri="{28A0092B-C50C-407E-A947-70E740481C1C}">
                <a14:useLocalDpi xmlns:a14="http://schemas.microsoft.com/office/drawing/2010/main" val="0"/>
              </a:ext>
            </a:extLst>
          </a:blip>
          <a:stretch>
            <a:fillRect/>
          </a:stretch>
        </p:blipFill>
        <p:spPr bwMode="auto">
          <a:xfrm>
            <a:off x="6326982" y="9160222"/>
            <a:ext cx="1157433" cy="305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340</TotalTime>
  <Words>278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Century Gothic</vt:lpstr>
      <vt:lpstr>Tahoma</vt:lpstr>
      <vt:lpstr>Times New Roman</vt:lpstr>
      <vt:lpstr>Tunga</vt:lpstr>
      <vt:lpstr>Office Theme</vt:lpstr>
      <vt:lpstr>2153 Poinsettia Avenue Summerville, SC 29486 ~ MLS# 18026316 ~ $128,000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51</cp:revision>
  <dcterms:created xsi:type="dcterms:W3CDTF">2006-08-16T00:00:00Z</dcterms:created>
  <dcterms:modified xsi:type="dcterms:W3CDTF">2018-09-26T17:07:02Z</dcterms:modified>
</cp:coreProperties>
</file>