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E326A"/>
    <a:srgbClr val="FF7575"/>
    <a:srgbClr val="F5822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886" y="-130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5/27/2023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24456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5/27/2023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16929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5/27/2023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99663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5/27/2023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816293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5/27/2023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86500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72EAF3-99EF-42A4-8450-453F282A5E58}" type="datetimeFigureOut">
              <a:rPr lang="en-US" smtClean="0"/>
              <a:t>5/27/2023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71871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72EAF3-99EF-42A4-8450-453F282A5E58}" type="datetimeFigureOut">
              <a:rPr lang="en-US" smtClean="0"/>
              <a:t>5/27/2023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72687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772EAF3-99EF-42A4-8450-453F282A5E58}" type="datetimeFigureOut">
              <a:rPr lang="en-US" smtClean="0"/>
              <a:t>5/27/2023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43548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5/27/2023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24892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5/27/2023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243063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5/27/2023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49072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7772EAF3-99EF-42A4-8450-453F282A5E58}" type="datetimeFigureOut">
              <a:rPr lang="en-US" smtClean="0"/>
              <a:t>5/27/2023</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858533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hyperlink" Target="https://virtualrealtyllc.gofullframe.com/bt/2157_Sol_Legare.html" TargetMode="Externa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1582"/>
            <a:ext cx="8229600" cy="841857"/>
          </a:xfrm>
        </p:spPr>
        <p:txBody>
          <a:bodyPr anchor="ctr">
            <a:noAutofit/>
          </a:bodyPr>
          <a:lstStyle/>
          <a:p>
            <a:r>
              <a:rPr lang="en-US" sz="2800" b="1" dirty="0">
                <a:solidFill>
                  <a:srgbClr val="1E326A"/>
                </a:solidFill>
                <a:latin typeface="Franklin Gothic ATF" panose="020B0503060602040204" pitchFamily="34" charset="0"/>
              </a:rPr>
              <a:t>New Listing- Waterfront with Dock Permit</a:t>
            </a:r>
            <a:endParaRPr lang="en-US" sz="2800" i="1" dirty="0">
              <a:solidFill>
                <a:srgbClr val="FF0000"/>
              </a:solidFill>
              <a:latin typeface="Franklin Gothic ATF" panose="020B0503060602040204" pitchFamily="34" charset="0"/>
            </a:endParaRPr>
          </a:p>
        </p:txBody>
      </p:sp>
      <p:sp>
        <p:nvSpPr>
          <p:cNvPr id="3" name="Subtitle 2"/>
          <p:cNvSpPr>
            <a:spLocks noGrp="1"/>
          </p:cNvSpPr>
          <p:nvPr>
            <p:ph type="subTitle" idx="1"/>
          </p:nvPr>
        </p:nvSpPr>
        <p:spPr>
          <a:xfrm>
            <a:off x="282295" y="4715082"/>
            <a:ext cx="7656868" cy="4220566"/>
          </a:xfrm>
        </p:spPr>
        <p:txBody>
          <a:bodyPr anchor="ctr">
            <a:noAutofit/>
          </a:bodyPr>
          <a:lstStyle/>
          <a:p>
            <a:pPr>
              <a:lnSpc>
                <a:spcPct val="100000"/>
              </a:lnSpc>
              <a:spcBef>
                <a:spcPts val="0"/>
              </a:spcBef>
            </a:pPr>
            <a:r>
              <a:rPr lang="en-US" sz="1600" dirty="0">
                <a:solidFill>
                  <a:srgbClr val="1E326A"/>
                </a:solidFill>
                <a:latin typeface="Franklin Gothic ATF" panose="020B0503060602040204" pitchFamily="34" charset="0"/>
              </a:rPr>
              <a:t>Stunning elevated waterfront home with DOCK PERMIT! This gorgeous home borders Folly Beach- 5 minutes to put your toes in the sand!  Custom home offers 4 bedrooms each with their own full bath. Fine craftsmanship and attention to detail throughout. Home was built in 2019 yet feels like new construction! There is an elevator servicing all levels. Views are AMAZING and home design capitalizes on them! See the water from your kitchen, dining area, family room, master suite, and guest suite. Watch the dolphins swim by  from your back porch while you wait for your own dock to be built. Boaters don’t despair, the Sol Legare boat launch and fishing pier are at the end of your road! For any buyer looking to own a little slice of heaven with views galore, minutes from the beach, and close to Historic Downtown Charleston, THIS IS THE ONE FOR YOU!! Showings to begin on Saturday June 3.  Open Houses Saturday June 3 (10-2) and Sunday June 4 (12-4). Call me for additional details. </a:t>
            </a:r>
          </a:p>
          <a:p>
            <a:pPr>
              <a:lnSpc>
                <a:spcPct val="100000"/>
              </a:lnSpc>
              <a:spcBef>
                <a:spcPts val="0"/>
              </a:spcBef>
            </a:pPr>
            <a:endParaRPr lang="en-US" sz="1600" dirty="0">
              <a:solidFill>
                <a:srgbClr val="1E326A"/>
              </a:solidFill>
              <a:latin typeface="Franklin Gothic ATF" panose="020B0503060602040204" pitchFamily="34" charset="0"/>
            </a:endParaRPr>
          </a:p>
          <a:p>
            <a:pPr>
              <a:lnSpc>
                <a:spcPct val="100000"/>
              </a:lnSpc>
              <a:spcBef>
                <a:spcPts val="0"/>
              </a:spcBef>
            </a:pPr>
            <a:r>
              <a:rPr lang="en-US" sz="1600" dirty="0">
                <a:solidFill>
                  <a:srgbClr val="1E326A"/>
                </a:solidFill>
                <a:latin typeface="Franklin Gothic ATF" panose="020B0503060602040204" pitchFamily="34" charset="0"/>
              </a:rPr>
              <a:t>Take a look at the property video and more by clicking the link below!</a:t>
            </a:r>
          </a:p>
          <a:p>
            <a:pPr>
              <a:lnSpc>
                <a:spcPct val="100000"/>
              </a:lnSpc>
              <a:spcBef>
                <a:spcPts val="0"/>
              </a:spcBef>
            </a:pPr>
            <a:r>
              <a:rPr lang="en-US" sz="1600" b="1" dirty="0">
                <a:solidFill>
                  <a:schemeClr val="bg2">
                    <a:lumMod val="25000"/>
                  </a:schemeClr>
                </a:solidFill>
                <a:latin typeface="Franklin Gothic ATF" panose="020B0503060602040204" pitchFamily="34" charset="0"/>
                <a:hlinkClick r:id="rId2"/>
              </a:rPr>
              <a:t>Property Website</a:t>
            </a:r>
            <a:endParaRPr lang="en-US" sz="1600" b="1" dirty="0">
              <a:solidFill>
                <a:schemeClr val="bg2">
                  <a:lumMod val="25000"/>
                </a:schemeClr>
              </a:solidFill>
              <a:latin typeface="Franklin Gothic ATF" panose="020B0503060602040204" pitchFamily="34" charset="0"/>
            </a:endParaRPr>
          </a:p>
        </p:txBody>
      </p:sp>
      <p:sp>
        <p:nvSpPr>
          <p:cNvPr id="15" name="Rectangle 14"/>
          <p:cNvSpPr/>
          <p:nvPr/>
        </p:nvSpPr>
        <p:spPr>
          <a:xfrm>
            <a:off x="1858429" y="3321225"/>
            <a:ext cx="4512742" cy="1384995"/>
          </a:xfrm>
          <a:prstGeom prst="rect">
            <a:avLst/>
          </a:prstGeom>
        </p:spPr>
        <p:txBody>
          <a:bodyPr wrap="square">
            <a:spAutoFit/>
          </a:bodyPr>
          <a:lstStyle/>
          <a:p>
            <a:pPr algn="ctr"/>
            <a:r>
              <a:rPr lang="pl-PL" sz="2400" b="1" dirty="0">
                <a:solidFill>
                  <a:srgbClr val="FF7575"/>
                </a:solidFill>
                <a:latin typeface="Franklin Gothic ATF" panose="020B0503060602040204" pitchFamily="34" charset="0"/>
              </a:rPr>
              <a:t>2157 Sol Legare Road</a:t>
            </a:r>
          </a:p>
          <a:p>
            <a:pPr algn="ctr"/>
            <a:r>
              <a:rPr lang="en-US" sz="2000" dirty="0">
                <a:solidFill>
                  <a:srgbClr val="FF7575"/>
                </a:solidFill>
                <a:latin typeface="Franklin Gothic ATF" panose="020B0503060602040204" pitchFamily="34" charset="0"/>
              </a:rPr>
              <a:t>Charleston, SC 29412</a:t>
            </a:r>
          </a:p>
          <a:p>
            <a:pPr algn="ctr"/>
            <a:r>
              <a:rPr lang="en-US" sz="2000" dirty="0">
                <a:solidFill>
                  <a:srgbClr val="FF7575"/>
                </a:solidFill>
                <a:latin typeface="Franklin Gothic ATF" panose="020B0503060602040204" pitchFamily="34" charset="0"/>
              </a:rPr>
              <a:t>MLS# 23011944</a:t>
            </a:r>
          </a:p>
          <a:p>
            <a:pPr algn="ctr"/>
            <a:r>
              <a:rPr lang="en-US" sz="2000" dirty="0">
                <a:solidFill>
                  <a:srgbClr val="FF7575"/>
                </a:solidFill>
                <a:latin typeface="Franklin Gothic ATF" panose="020B0503060602040204" pitchFamily="34" charset="0"/>
              </a:rPr>
              <a:t>$1,650,000</a:t>
            </a:r>
          </a:p>
        </p:txBody>
      </p:sp>
      <p:sp>
        <p:nvSpPr>
          <p:cNvPr id="24" name="Rectangle 23">
            <a:extLst>
              <a:ext uri="{FF2B5EF4-FFF2-40B4-BE49-F238E27FC236}">
                <a16:creationId xmlns:a16="http://schemas.microsoft.com/office/drawing/2014/main" id="{319B1B8F-DCEE-4128-BB88-7F5689692D63}"/>
              </a:ext>
            </a:extLst>
          </p:cNvPr>
          <p:cNvSpPr/>
          <p:nvPr/>
        </p:nvSpPr>
        <p:spPr>
          <a:xfrm>
            <a:off x="228600" y="8936245"/>
            <a:ext cx="7772400" cy="1107996"/>
          </a:xfrm>
          <a:prstGeom prst="rect">
            <a:avLst/>
          </a:prstGeom>
        </p:spPr>
        <p:txBody>
          <a:bodyPr wrap="square">
            <a:spAutoFit/>
          </a:bodyPr>
          <a:lstStyle/>
          <a:p>
            <a:pPr algn="ctr"/>
            <a:r>
              <a:rPr lang="en-US" b="1" dirty="0">
                <a:latin typeface="Franklin Gothic ATF" panose="020B0503060602040204" pitchFamily="34" charset="0"/>
              </a:rPr>
              <a:t>Ellen O'Neil</a:t>
            </a:r>
          </a:p>
          <a:p>
            <a:pPr algn="ctr"/>
            <a:r>
              <a:rPr lang="en-US" sz="1200" dirty="0">
                <a:latin typeface="Franklin Gothic ATF" panose="020B0503060602040204" pitchFamily="34" charset="0"/>
              </a:rPr>
              <a:t>Broker/Owner, ABR, e-PRO, CNE</a:t>
            </a:r>
          </a:p>
          <a:p>
            <a:pPr algn="ctr"/>
            <a:r>
              <a:rPr lang="en-US" sz="1200" dirty="0">
                <a:latin typeface="Franklin Gothic ATF" panose="020B0503060602040204" pitchFamily="34" charset="0"/>
              </a:rPr>
              <a:t>Charleston Realtor of Distinction</a:t>
            </a:r>
          </a:p>
          <a:p>
            <a:pPr algn="ctr"/>
            <a:r>
              <a:rPr lang="en-US" sz="1200" dirty="0">
                <a:latin typeface="Franklin Gothic ATF" panose="020B0503060602040204" pitchFamily="34" charset="0"/>
              </a:rPr>
              <a:t>(843) 300-8530</a:t>
            </a:r>
          </a:p>
          <a:p>
            <a:pPr algn="ctr"/>
            <a:r>
              <a:rPr lang="en-US" sz="1200" dirty="0">
                <a:latin typeface="Franklin Gothic ATF" panose="020B0503060602040204" pitchFamily="34" charset="0"/>
              </a:rPr>
              <a:t>www.EllenONeilProperties.com</a:t>
            </a:r>
            <a:endParaRPr lang="en-US" dirty="0">
              <a:latin typeface="Franklin Gothic ATF" panose="020B0503060602040204" pitchFamily="34" charset="0"/>
            </a:endParaRPr>
          </a:p>
        </p:txBody>
      </p:sp>
      <p:pic>
        <p:nvPicPr>
          <p:cNvPr id="25" name="Picture 24">
            <a:extLst>
              <a:ext uri="{FF2B5EF4-FFF2-40B4-BE49-F238E27FC236}">
                <a16:creationId xmlns:a16="http://schemas.microsoft.com/office/drawing/2014/main" id="{44E437F7-E5BF-4467-80A2-AE504B3D363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295" y="9170203"/>
            <a:ext cx="2199590" cy="640080"/>
          </a:xfrm>
          <a:prstGeom prst="rect">
            <a:avLst/>
          </a:prstGeom>
          <a:effectLst/>
        </p:spPr>
      </p:pic>
      <p:pic>
        <p:nvPicPr>
          <p:cNvPr id="26" name="Picture 25">
            <a:extLst>
              <a:ext uri="{FF2B5EF4-FFF2-40B4-BE49-F238E27FC236}">
                <a16:creationId xmlns:a16="http://schemas.microsoft.com/office/drawing/2014/main" id="{A00855F7-5DD9-4E0A-A245-FD11596518F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86460" y="9170203"/>
            <a:ext cx="1352702" cy="640080"/>
          </a:xfrm>
          <a:prstGeom prst="rect">
            <a:avLst/>
          </a:prstGeom>
          <a:effectLst/>
        </p:spPr>
      </p:pic>
      <p:pic>
        <p:nvPicPr>
          <p:cNvPr id="14" name="Picture 13"/>
          <p:cNvPicPr>
            <a:picLocks noChangeAspect="1"/>
          </p:cNvPicPr>
          <p:nvPr/>
        </p:nvPicPr>
        <p:blipFill>
          <a:blip r:embed="rId5">
            <a:extLst>
              <a:ext uri="{28A0092B-C50C-407E-A947-70E740481C1C}">
                <a14:useLocalDpi xmlns:a14="http://schemas.microsoft.com/office/drawing/2010/main" val="0"/>
              </a:ext>
            </a:extLst>
          </a:blip>
          <a:srcRect/>
          <a:stretch/>
        </p:blipFill>
        <p:spPr>
          <a:xfrm>
            <a:off x="2278890" y="830305"/>
            <a:ext cx="3671821" cy="2449793"/>
          </a:xfrm>
          <a:prstGeom prst="rect">
            <a:avLst/>
          </a:prstGeom>
        </p:spPr>
      </p:pic>
      <p:pic>
        <p:nvPicPr>
          <p:cNvPr id="12" name="Picture 11">
            <a:extLst>
              <a:ext uri="{FF2B5EF4-FFF2-40B4-BE49-F238E27FC236}">
                <a16:creationId xmlns:a16="http://schemas.microsoft.com/office/drawing/2014/main" id="{4747DAF0-BD60-4503-B8E6-9C16CD335B90}"/>
              </a:ext>
            </a:extLst>
          </p:cNvPr>
          <p:cNvPicPr>
            <a:picLocks/>
          </p:cNvPicPr>
          <p:nvPr/>
        </p:nvPicPr>
        <p:blipFill>
          <a:blip r:embed="rId6">
            <a:extLst>
              <a:ext uri="{28A0092B-C50C-407E-A947-70E740481C1C}">
                <a14:useLocalDpi xmlns:a14="http://schemas.microsoft.com/office/drawing/2010/main" val="0"/>
              </a:ext>
            </a:extLst>
          </a:blip>
          <a:srcRect/>
          <a:stretch/>
        </p:blipFill>
        <p:spPr>
          <a:xfrm>
            <a:off x="282338" y="2255970"/>
            <a:ext cx="1536192" cy="1024128"/>
          </a:xfrm>
          <a:prstGeom prst="rect">
            <a:avLst/>
          </a:prstGeom>
          <a:ln>
            <a:noFill/>
          </a:ln>
          <a:effectLst/>
        </p:spPr>
      </p:pic>
      <p:pic>
        <p:nvPicPr>
          <p:cNvPr id="17" name="Picture 16">
            <a:extLst>
              <a:ext uri="{FF2B5EF4-FFF2-40B4-BE49-F238E27FC236}">
                <a16:creationId xmlns:a16="http://schemas.microsoft.com/office/drawing/2014/main" id="{C0F5ABF3-94AC-44E7-A6D1-A96368B2C69F}"/>
              </a:ext>
            </a:extLst>
          </p:cNvPr>
          <p:cNvPicPr>
            <a:picLocks/>
          </p:cNvPicPr>
          <p:nvPr/>
        </p:nvPicPr>
        <p:blipFill>
          <a:blip r:embed="rId7">
            <a:extLst>
              <a:ext uri="{28A0092B-C50C-407E-A947-70E740481C1C}">
                <a14:useLocalDpi xmlns:a14="http://schemas.microsoft.com/office/drawing/2010/main" val="0"/>
              </a:ext>
            </a:extLst>
          </a:blip>
          <a:srcRect/>
          <a:stretch/>
        </p:blipFill>
        <p:spPr>
          <a:xfrm>
            <a:off x="282338" y="3682092"/>
            <a:ext cx="1536192" cy="1024128"/>
          </a:xfrm>
          <a:prstGeom prst="rect">
            <a:avLst/>
          </a:prstGeom>
          <a:ln>
            <a:noFill/>
          </a:ln>
          <a:effectLst/>
        </p:spPr>
      </p:pic>
      <p:pic>
        <p:nvPicPr>
          <p:cNvPr id="20" name="Picture 19">
            <a:extLst>
              <a:ext uri="{FF2B5EF4-FFF2-40B4-BE49-F238E27FC236}">
                <a16:creationId xmlns:a16="http://schemas.microsoft.com/office/drawing/2014/main" id="{67C64B65-866C-4710-B050-D17BACA94A95}"/>
              </a:ext>
            </a:extLst>
          </p:cNvPr>
          <p:cNvPicPr>
            <a:picLocks/>
          </p:cNvPicPr>
          <p:nvPr/>
        </p:nvPicPr>
        <p:blipFill>
          <a:blip r:embed="rId8">
            <a:extLst>
              <a:ext uri="{28A0092B-C50C-407E-A947-70E740481C1C}">
                <a14:useLocalDpi xmlns:a14="http://schemas.microsoft.com/office/drawing/2010/main" val="0"/>
              </a:ext>
            </a:extLst>
          </a:blip>
          <a:srcRect/>
          <a:stretch/>
        </p:blipFill>
        <p:spPr>
          <a:xfrm>
            <a:off x="6400602" y="2255970"/>
            <a:ext cx="1536192" cy="1024128"/>
          </a:xfrm>
          <a:prstGeom prst="rect">
            <a:avLst/>
          </a:prstGeom>
          <a:ln>
            <a:noFill/>
          </a:ln>
          <a:effectLst/>
        </p:spPr>
      </p:pic>
      <p:pic>
        <p:nvPicPr>
          <p:cNvPr id="21" name="Picture 20">
            <a:extLst>
              <a:ext uri="{FF2B5EF4-FFF2-40B4-BE49-F238E27FC236}">
                <a16:creationId xmlns:a16="http://schemas.microsoft.com/office/drawing/2014/main" id="{AA0C36E2-B6DF-4D7E-91C2-7AE193A50970}"/>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6650256" y="3669336"/>
            <a:ext cx="1036884" cy="1036884"/>
          </a:xfrm>
          <a:prstGeom prst="rect">
            <a:avLst/>
          </a:prstGeom>
          <a:ln>
            <a:noFill/>
          </a:ln>
          <a:effectLst/>
        </p:spPr>
      </p:pic>
      <p:pic>
        <p:nvPicPr>
          <p:cNvPr id="18" name="Picture 17">
            <a:extLst>
              <a:ext uri="{FF2B5EF4-FFF2-40B4-BE49-F238E27FC236}">
                <a16:creationId xmlns:a16="http://schemas.microsoft.com/office/drawing/2014/main" id="{CF70C3F9-2C80-72F7-130C-554550DD6653}"/>
              </a:ext>
            </a:extLst>
          </p:cNvPr>
          <p:cNvPicPr>
            <a:picLocks/>
          </p:cNvPicPr>
          <p:nvPr/>
        </p:nvPicPr>
        <p:blipFill>
          <a:blip r:embed="rId10">
            <a:extLst>
              <a:ext uri="{28A0092B-C50C-407E-A947-70E740481C1C}">
                <a14:useLocalDpi xmlns:a14="http://schemas.microsoft.com/office/drawing/2010/main" val="0"/>
              </a:ext>
            </a:extLst>
          </a:blip>
          <a:srcRect/>
          <a:stretch/>
        </p:blipFill>
        <p:spPr>
          <a:xfrm>
            <a:off x="282338" y="829848"/>
            <a:ext cx="1536192" cy="1024128"/>
          </a:xfrm>
          <a:prstGeom prst="rect">
            <a:avLst/>
          </a:prstGeom>
          <a:ln>
            <a:noFill/>
          </a:ln>
          <a:effectLst/>
        </p:spPr>
      </p:pic>
      <p:pic>
        <p:nvPicPr>
          <p:cNvPr id="4" name="Picture 3">
            <a:extLst>
              <a:ext uri="{FF2B5EF4-FFF2-40B4-BE49-F238E27FC236}">
                <a16:creationId xmlns:a16="http://schemas.microsoft.com/office/drawing/2014/main" id="{503E7039-F2FE-5100-EFC7-27B34ABE0AD3}"/>
              </a:ext>
            </a:extLst>
          </p:cNvPr>
          <p:cNvPicPr>
            <a:picLocks/>
          </p:cNvPicPr>
          <p:nvPr/>
        </p:nvPicPr>
        <p:blipFill>
          <a:blip r:embed="rId11">
            <a:extLst>
              <a:ext uri="{28A0092B-C50C-407E-A947-70E740481C1C}">
                <a14:useLocalDpi xmlns:a14="http://schemas.microsoft.com/office/drawing/2010/main" val="0"/>
              </a:ext>
            </a:extLst>
          </a:blip>
          <a:srcRect/>
          <a:stretch/>
        </p:blipFill>
        <p:spPr>
          <a:xfrm>
            <a:off x="6400602" y="829848"/>
            <a:ext cx="1536192" cy="1024128"/>
          </a:xfrm>
          <a:prstGeom prst="rect">
            <a:avLst/>
          </a:prstGeom>
          <a:ln>
            <a:noFill/>
          </a:ln>
          <a:effectLst/>
        </p:spPr>
      </p:pic>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1821</TotalTime>
  <Words>256</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Franklin Gothic ATF</vt:lpstr>
      <vt:lpstr>Office Theme</vt:lpstr>
      <vt:lpstr>New Listing- Waterfront with Dock Permit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90</cp:revision>
  <dcterms:created xsi:type="dcterms:W3CDTF">2016-07-16T19:46:25Z</dcterms:created>
  <dcterms:modified xsi:type="dcterms:W3CDTF">2023-05-27T16:54:06Z</dcterms:modified>
</cp:coreProperties>
</file>