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326A"/>
    <a:srgbClr val="FF7575"/>
    <a:srgbClr val="F582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1238" y="-26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646133"/>
            <a:ext cx="6995160" cy="3501813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282989"/>
            <a:ext cx="6172200" cy="2428451"/>
          </a:xfrm>
        </p:spPr>
        <p:txBody>
          <a:bodyPr/>
          <a:lstStyle>
            <a:lvl1pPr marL="0" indent="0" algn="ctr">
              <a:buNone/>
              <a:defRPr sz="2160"/>
            </a:lvl1pPr>
            <a:lvl2pPr marL="411480" indent="0" algn="ctr">
              <a:buNone/>
              <a:defRPr sz="1800"/>
            </a:lvl2pPr>
            <a:lvl3pPr marL="822960" indent="0" algn="ctr">
              <a:buNone/>
              <a:defRPr sz="1620"/>
            </a:lvl3pPr>
            <a:lvl4pPr marL="1234440" indent="0" algn="ctr">
              <a:buNone/>
              <a:defRPr sz="1440"/>
            </a:lvl4pPr>
            <a:lvl5pPr marL="1645920" indent="0" algn="ctr">
              <a:buNone/>
              <a:defRPr sz="1440"/>
            </a:lvl5pPr>
            <a:lvl6pPr marL="2057400" indent="0" algn="ctr">
              <a:buNone/>
              <a:defRPr sz="1440"/>
            </a:lvl6pPr>
            <a:lvl7pPr marL="2468880" indent="0" algn="ctr">
              <a:buNone/>
              <a:defRPr sz="1440"/>
            </a:lvl7pPr>
            <a:lvl8pPr marL="2880360" indent="0" algn="ctr">
              <a:buNone/>
              <a:defRPr sz="1440"/>
            </a:lvl8pPr>
            <a:lvl9pPr marL="3291840" indent="0" algn="ctr">
              <a:buNone/>
              <a:defRPr sz="14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456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929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9308" y="535517"/>
            <a:ext cx="1774508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5785" y="535517"/>
            <a:ext cx="5220653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63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293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499" y="2507618"/>
            <a:ext cx="7098030" cy="4184014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1499" y="6731215"/>
            <a:ext cx="7098030" cy="2200274"/>
          </a:xfrm>
        </p:spPr>
        <p:txBody>
          <a:bodyPr/>
          <a:lstStyle>
            <a:lvl1pPr marL="0" indent="0">
              <a:buNone/>
              <a:defRPr sz="2160">
                <a:solidFill>
                  <a:schemeClr val="tx1"/>
                </a:solidFill>
              </a:defRPr>
            </a:lvl1pPr>
            <a:lvl2pPr marL="4114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500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578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623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71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535519"/>
            <a:ext cx="7098030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858" y="2465706"/>
            <a:ext cx="3481506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6858" y="3674110"/>
            <a:ext cx="3481506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66235" y="2465706"/>
            <a:ext cx="3498652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66235" y="3674110"/>
            <a:ext cx="349865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687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48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892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8652" y="1448226"/>
            <a:ext cx="4166235" cy="7147983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063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98652" y="1448226"/>
            <a:ext cx="4166235" cy="7147983"/>
          </a:xfrm>
        </p:spPr>
        <p:txBody>
          <a:bodyPr anchor="t"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072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785" y="535519"/>
            <a:ext cx="709803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785" y="2677584"/>
            <a:ext cx="709803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578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2EAF3-99EF-42A4-8450-453F282A5E58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26055" y="9322649"/>
            <a:ext cx="27774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1215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53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822960" rtl="0" eaLnBrk="1" latinLnBrk="0" hangingPunct="1">
        <a:lnSpc>
          <a:spcPct val="90000"/>
        </a:lnSpc>
        <a:spcBef>
          <a:spcPct val="0"/>
        </a:spcBef>
        <a:buNone/>
        <a:defRPr sz="39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82296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172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hyperlink" Target="https://vimeo.com/836011638?share=copy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1582"/>
            <a:ext cx="8229600" cy="841857"/>
          </a:xfrm>
        </p:spPr>
        <p:txBody>
          <a:bodyPr anchor="ctr">
            <a:noAutofit/>
          </a:bodyPr>
          <a:lstStyle/>
          <a:p>
            <a:r>
              <a:rPr lang="en-US" sz="2800" b="1" dirty="0">
                <a:solidFill>
                  <a:srgbClr val="1E326A"/>
                </a:solidFill>
                <a:latin typeface="Franklin Gothic ATF" panose="020B0503060602040204" pitchFamily="34" charset="0"/>
              </a:rPr>
              <a:t>Price Reduced and AGENT BONUS!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2295" y="4715082"/>
            <a:ext cx="7656868" cy="4220566"/>
          </a:xfr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>
                <a:solidFill>
                  <a:srgbClr val="1E326A"/>
                </a:solidFill>
                <a:latin typeface="Franklin Gothic ATF" panose="020B0503060602040204" pitchFamily="34" charset="0"/>
              </a:rPr>
              <a:t>This is a win-win!  Bring your clients to this DREAM HOME with VIEWS GALORE ~ Agents will receive a $5,000 BONUS for ratifying a contract in August.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800" dirty="0">
              <a:solidFill>
                <a:srgbClr val="1E326A"/>
              </a:solidFill>
              <a:latin typeface="Franklin Gothic ATF" panose="020B050306060204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>
                <a:solidFill>
                  <a:srgbClr val="1E326A"/>
                </a:solidFill>
                <a:latin typeface="Franklin Gothic ATF" panose="020B0503060602040204" pitchFamily="34" charset="0"/>
              </a:rPr>
              <a:t>This is a 4 bedroom, 4.5 Bath elevated custom home with elevator. Home is located 5 min from Folly Beach and the finishes are stunning.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800" dirty="0">
              <a:solidFill>
                <a:srgbClr val="1E326A"/>
              </a:solidFill>
              <a:latin typeface="Franklin Gothic ATF" panose="020B050306060204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>
                <a:solidFill>
                  <a:srgbClr val="1E326A"/>
                </a:solidFill>
                <a:latin typeface="Franklin Gothic ATF" panose="020B0503060602040204" pitchFamily="34" charset="0"/>
              </a:rPr>
              <a:t>Check out the property video. These views never get old!  Dock permit is in hand (and transfers to new owners). There is a boat launch (Stono River) at the end of this road along with a beautiful fishing pier. No restrictive covenants.  This is what dreams are made of!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800" dirty="0">
              <a:solidFill>
                <a:srgbClr val="1E326A"/>
              </a:solidFill>
              <a:latin typeface="Franklin Gothic ATF" panose="020B050306060204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>
                <a:solidFill>
                  <a:srgbClr val="1E326A"/>
                </a:solidFill>
                <a:latin typeface="Franklin Gothic ATF" panose="020B0503060602040204" pitchFamily="34" charset="0"/>
              </a:rPr>
              <a:t>Schedule your showing ASAP and  contact me with any questions you have.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800" dirty="0">
              <a:solidFill>
                <a:srgbClr val="1E326A"/>
              </a:solidFill>
              <a:latin typeface="Franklin Gothic ATF" panose="020B050306060204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>
                <a:solidFill>
                  <a:srgbClr val="1E326A"/>
                </a:solidFill>
                <a:latin typeface="Franklin Gothic ATF" panose="020B0503060602040204" pitchFamily="34" charset="0"/>
                <a:hlinkClick r:id="rId2"/>
              </a:rPr>
              <a:t>Take a video tour of the property!</a:t>
            </a:r>
            <a:endParaRPr lang="en-US" sz="1800" dirty="0">
              <a:solidFill>
                <a:srgbClr val="1E326A"/>
              </a:solidFill>
              <a:latin typeface="Franklin Gothic ATF" panose="020B050306060204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858429" y="3321225"/>
            <a:ext cx="451274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400" b="1" dirty="0">
                <a:solidFill>
                  <a:srgbClr val="FF7575"/>
                </a:solidFill>
                <a:latin typeface="Franklin Gothic ATF" panose="020B0503060602040204" pitchFamily="34" charset="0"/>
              </a:rPr>
              <a:t>2157 Sol Legare Road</a:t>
            </a:r>
            <a:endParaRPr lang="en-US" sz="2400" b="1" dirty="0">
              <a:solidFill>
                <a:srgbClr val="FF7575"/>
              </a:solidFill>
              <a:latin typeface="Franklin Gothic ATF" panose="020B0503060602040204" pitchFamily="34" charset="0"/>
            </a:endParaRPr>
          </a:p>
          <a:p>
            <a:pPr algn="ctr"/>
            <a:r>
              <a:rPr lang="en-US" sz="2000" dirty="0">
                <a:solidFill>
                  <a:srgbClr val="FF7575"/>
                </a:solidFill>
                <a:latin typeface="Franklin Gothic ATF" panose="020B0503060602040204" pitchFamily="34" charset="0"/>
              </a:rPr>
              <a:t>Charleston, SC 29412</a:t>
            </a:r>
          </a:p>
          <a:p>
            <a:pPr algn="ctr"/>
            <a:r>
              <a:rPr lang="en-US" sz="2000" dirty="0">
                <a:solidFill>
                  <a:srgbClr val="FF7575"/>
                </a:solidFill>
                <a:latin typeface="Franklin Gothic ATF" panose="020B0503060602040204" pitchFamily="34" charset="0"/>
              </a:rPr>
              <a:t>MLS# 23011944</a:t>
            </a:r>
          </a:p>
          <a:p>
            <a:pPr algn="ctr"/>
            <a:r>
              <a:rPr lang="en-US" sz="2000" dirty="0">
                <a:solidFill>
                  <a:srgbClr val="FF7575"/>
                </a:solidFill>
                <a:latin typeface="Franklin Gothic ATF" panose="020B0503060602040204" pitchFamily="34" charset="0"/>
              </a:rPr>
              <a:t>$1,625,000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19B1B8F-DCEE-4128-BB88-7F5689692D63}"/>
              </a:ext>
            </a:extLst>
          </p:cNvPr>
          <p:cNvSpPr/>
          <p:nvPr/>
        </p:nvSpPr>
        <p:spPr>
          <a:xfrm>
            <a:off x="228600" y="8936245"/>
            <a:ext cx="77724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Franklin Gothic ATF" panose="020B0503060602040204" pitchFamily="34" charset="0"/>
              </a:rPr>
              <a:t>Ellen O'Neil</a:t>
            </a:r>
          </a:p>
          <a:p>
            <a:pPr algn="ctr"/>
            <a:r>
              <a:rPr lang="en-US" sz="1200" dirty="0">
                <a:latin typeface="Franklin Gothic ATF" panose="020B0503060602040204" pitchFamily="34" charset="0"/>
              </a:rPr>
              <a:t>Broker/Owner, ABR, e-PRO, CNE</a:t>
            </a:r>
          </a:p>
          <a:p>
            <a:pPr algn="ctr"/>
            <a:r>
              <a:rPr lang="en-US" sz="1200" dirty="0">
                <a:latin typeface="Franklin Gothic ATF" panose="020B0503060602040204" pitchFamily="34" charset="0"/>
              </a:rPr>
              <a:t>Charleston Realtor of Distinction</a:t>
            </a:r>
          </a:p>
          <a:p>
            <a:pPr algn="ctr"/>
            <a:r>
              <a:rPr lang="en-US" sz="1200" dirty="0">
                <a:latin typeface="Franklin Gothic ATF" panose="020B0503060602040204" pitchFamily="34" charset="0"/>
              </a:rPr>
              <a:t>(843) 300-8530</a:t>
            </a:r>
          </a:p>
          <a:p>
            <a:pPr algn="ctr"/>
            <a:r>
              <a:rPr lang="en-US" sz="1200" dirty="0">
                <a:latin typeface="Franklin Gothic ATF" panose="020B0503060602040204" pitchFamily="34" charset="0"/>
              </a:rPr>
              <a:t>www.EllenONeilProperties.com</a:t>
            </a:r>
            <a:endParaRPr lang="en-US" dirty="0">
              <a:latin typeface="Franklin Gothic ATF" panose="020B0503060602040204" pitchFamily="34" charset="0"/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44E437F7-E5BF-4467-80A2-AE504B3D36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295" y="9170203"/>
            <a:ext cx="2199590" cy="640080"/>
          </a:xfrm>
          <a:prstGeom prst="rect">
            <a:avLst/>
          </a:prstGeom>
          <a:effectLst/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A00855F7-5DD9-4E0A-A245-FD11596518F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6460" y="9170203"/>
            <a:ext cx="1352702" cy="640080"/>
          </a:xfrm>
          <a:prstGeom prst="rect">
            <a:avLst/>
          </a:prstGeom>
          <a:effectLst/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80324" y="829848"/>
            <a:ext cx="3668953" cy="244787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747DAF0-BD60-4503-B8E6-9C16CD335B90}"/>
              </a:ext>
            </a:extLst>
          </p:cNvPr>
          <p:cNvPicPr>
            <a:picLocks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8649" y="2271887"/>
            <a:ext cx="1508760" cy="100584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0F5ABF3-94AC-44E7-A6D1-A96368B2C69F}"/>
              </a:ext>
            </a:extLst>
          </p:cNvPr>
          <p:cNvPicPr>
            <a:picLocks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8649" y="3700380"/>
            <a:ext cx="1508760" cy="100584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67C64B65-866C-4710-B050-D17BACA94A95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03506" y="2271887"/>
            <a:ext cx="1508760" cy="100584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AA0C36E2-B6DF-4D7E-91C2-7AE193A50970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45822" y="3682092"/>
            <a:ext cx="1024128" cy="1024128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CF70C3F9-2C80-72F7-130C-554550DD6653}"/>
              </a:ext>
            </a:extLst>
          </p:cNvPr>
          <p:cNvPicPr>
            <a:picLocks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8649" y="839048"/>
            <a:ext cx="1508760" cy="100584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03E7039-F2FE-5100-EFC7-27B34ABE0AD3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03506" y="830201"/>
            <a:ext cx="1508760" cy="1005840"/>
          </a:xfrm>
          <a:prstGeom prst="rect">
            <a:avLst/>
          </a:prstGeom>
          <a:ln>
            <a:noFill/>
          </a:ln>
          <a:effectLst/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E7454892-5DFC-CD4D-F677-6F96DD608AA6}"/>
              </a:ext>
            </a:extLst>
          </p:cNvPr>
          <p:cNvSpPr/>
          <p:nvPr/>
        </p:nvSpPr>
        <p:spPr>
          <a:xfrm>
            <a:off x="6327661" y="3508265"/>
            <a:ext cx="1660451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i="1" dirty="0">
                <a:latin typeface="Franklin Gothic ATF" panose="020B0503060602040204" pitchFamily="34" charset="0"/>
              </a:rPr>
              <a:t>Video Tour</a:t>
            </a:r>
          </a:p>
        </p:txBody>
      </p:sp>
    </p:spTree>
    <p:extLst>
      <p:ext uri="{BB962C8B-B14F-4D97-AF65-F5344CB8AC3E}">
        <p14:creationId xmlns:p14="http://schemas.microsoft.com/office/powerpoint/2010/main" val="4003059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1885</TotalTime>
  <Words>182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Franklin Gothic ATF</vt:lpstr>
      <vt:lpstr>Office Theme</vt:lpstr>
      <vt:lpstr>Price Reduced and AGENT BONUS!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Don’t Peek…</dc:title>
  <dc:creator>A. Thomas Price</dc:creator>
  <cp:lastModifiedBy>A. Thomas Price</cp:lastModifiedBy>
  <cp:revision>96</cp:revision>
  <dcterms:created xsi:type="dcterms:W3CDTF">2016-07-16T19:46:25Z</dcterms:created>
  <dcterms:modified xsi:type="dcterms:W3CDTF">2023-08-17T18:38:33Z</dcterms:modified>
</cp:coreProperties>
</file>