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326A"/>
    <a:srgbClr val="FF7575"/>
    <a:srgbClr val="F582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2438" y="4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2445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169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9966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81629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9/7/2023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865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72EAF3-99EF-42A4-8450-453F282A5E58}" type="datetimeFigureOut">
              <a:rPr lang="en-US" smtClean="0"/>
              <a:t>9/7/2023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7187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72EAF3-99EF-42A4-8450-453F282A5E58}" type="datetimeFigureOut">
              <a:rPr lang="en-US" smtClean="0"/>
              <a:t>9/7/2023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726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72EAF3-99EF-42A4-8450-453F282A5E58}" type="datetimeFigureOut">
              <a:rPr lang="en-US" smtClean="0"/>
              <a:t>9/7/2023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4354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9/7/2023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2489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9/7/2023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243063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9/7/2023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49072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7772EAF3-99EF-42A4-8450-453F282A5E58}" type="datetimeFigureOut">
              <a:rPr lang="en-US" smtClean="0"/>
              <a:t>9/7/2023</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85853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hyperlink" Target="https://vimeo.com/836011638?share=copy"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1582"/>
            <a:ext cx="8229600" cy="841857"/>
          </a:xfrm>
        </p:spPr>
        <p:txBody>
          <a:bodyPr anchor="ctr">
            <a:noAutofit/>
          </a:bodyPr>
          <a:lstStyle/>
          <a:p>
            <a:r>
              <a:rPr lang="en-US" sz="2800" b="1" dirty="0">
                <a:solidFill>
                  <a:srgbClr val="1E326A"/>
                </a:solidFill>
                <a:latin typeface="Franklin Gothic ATF" panose="020B0503060602040204" pitchFamily="34" charset="0"/>
              </a:rPr>
              <a:t>Improved Price At Your Client's Dream Home!</a:t>
            </a:r>
          </a:p>
        </p:txBody>
      </p:sp>
      <p:sp>
        <p:nvSpPr>
          <p:cNvPr id="3" name="Subtitle 2"/>
          <p:cNvSpPr>
            <a:spLocks noGrp="1"/>
          </p:cNvSpPr>
          <p:nvPr>
            <p:ph type="subTitle" idx="1"/>
          </p:nvPr>
        </p:nvSpPr>
        <p:spPr>
          <a:xfrm>
            <a:off x="282295" y="4715082"/>
            <a:ext cx="7656868" cy="4220566"/>
          </a:xfrm>
        </p:spPr>
        <p:txBody>
          <a:bodyPr anchor="ctr">
            <a:noAutofit/>
          </a:bodyPr>
          <a:lstStyle/>
          <a:p>
            <a:pPr>
              <a:lnSpc>
                <a:spcPct val="100000"/>
              </a:lnSpc>
              <a:spcBef>
                <a:spcPts val="0"/>
              </a:spcBef>
            </a:pPr>
            <a:r>
              <a:rPr lang="en-US" sz="1600" dirty="0">
                <a:solidFill>
                  <a:srgbClr val="1E326A"/>
                </a:solidFill>
                <a:latin typeface="Franklin Gothic ATF" panose="020B0503060602040204" pitchFamily="34" charset="0"/>
              </a:rPr>
              <a:t>Jaw dropping views are just one of the many hard to find features of this newly constructed custom elevated home with DOCK PERMIT. This beautiful home (with elevator) offers 4 bedroom suites, a sought after open-concept floor plan, and views from all the right places! </a:t>
            </a:r>
          </a:p>
          <a:p>
            <a:pPr>
              <a:lnSpc>
                <a:spcPct val="100000"/>
              </a:lnSpc>
              <a:spcBef>
                <a:spcPts val="0"/>
              </a:spcBef>
            </a:pPr>
            <a:endParaRPr lang="en-US" sz="1600" dirty="0">
              <a:solidFill>
                <a:srgbClr val="1E326A"/>
              </a:solidFill>
              <a:latin typeface="Franklin Gothic ATF" panose="020B0503060602040204" pitchFamily="34" charset="0"/>
            </a:endParaRPr>
          </a:p>
          <a:p>
            <a:pPr>
              <a:lnSpc>
                <a:spcPct val="100000"/>
              </a:lnSpc>
              <a:spcBef>
                <a:spcPts val="0"/>
              </a:spcBef>
            </a:pPr>
            <a:r>
              <a:rPr lang="en-US" sz="1600" dirty="0">
                <a:solidFill>
                  <a:srgbClr val="1E326A"/>
                </a:solidFill>
                <a:latin typeface="Franklin Gothic ATF" panose="020B0503060602040204" pitchFamily="34" charset="0"/>
              </a:rPr>
              <a:t>Viking appliances in the kitchen, custom wood work throughout the home, Cali Bamboo flooring… the list goes on and on. Bring your clients to see this gem before it is gone! </a:t>
            </a:r>
          </a:p>
          <a:p>
            <a:pPr>
              <a:lnSpc>
                <a:spcPct val="100000"/>
              </a:lnSpc>
              <a:spcBef>
                <a:spcPts val="0"/>
              </a:spcBef>
            </a:pPr>
            <a:endParaRPr lang="en-US" sz="1600" dirty="0">
              <a:solidFill>
                <a:srgbClr val="1E326A"/>
              </a:solidFill>
              <a:latin typeface="Franklin Gothic ATF" panose="020B0503060602040204" pitchFamily="34" charset="0"/>
            </a:endParaRPr>
          </a:p>
          <a:p>
            <a:pPr>
              <a:lnSpc>
                <a:spcPct val="100000"/>
              </a:lnSpc>
              <a:spcBef>
                <a:spcPts val="0"/>
              </a:spcBef>
            </a:pPr>
            <a:r>
              <a:rPr lang="en-US" sz="1600" dirty="0">
                <a:solidFill>
                  <a:srgbClr val="1E326A"/>
                </a:solidFill>
                <a:latin typeface="Franklin Gothic ATF" panose="020B0503060602040204" pitchFamily="34" charset="0"/>
              </a:rPr>
              <a:t>Schedule appointments through showing time and direct all questions to listing agent, Ellen O’Neil at 843-300-8530.</a:t>
            </a:r>
          </a:p>
          <a:p>
            <a:pPr>
              <a:lnSpc>
                <a:spcPct val="100000"/>
              </a:lnSpc>
              <a:spcBef>
                <a:spcPts val="0"/>
              </a:spcBef>
            </a:pPr>
            <a:endParaRPr lang="en-US" sz="1600" dirty="0">
              <a:solidFill>
                <a:srgbClr val="1E326A"/>
              </a:solidFill>
              <a:latin typeface="Franklin Gothic ATF" panose="020B0503060602040204" pitchFamily="34" charset="0"/>
            </a:endParaRPr>
          </a:p>
          <a:p>
            <a:pPr>
              <a:lnSpc>
                <a:spcPct val="100000"/>
              </a:lnSpc>
              <a:spcBef>
                <a:spcPts val="0"/>
              </a:spcBef>
            </a:pPr>
            <a:r>
              <a:rPr lang="en-US" sz="1600" dirty="0">
                <a:solidFill>
                  <a:srgbClr val="1E326A"/>
                </a:solidFill>
                <a:latin typeface="Franklin Gothic ATF" panose="020B0503060602040204" pitchFamily="34" charset="0"/>
                <a:hlinkClick r:id="rId2"/>
              </a:rPr>
              <a:t>Take a video tour of the property!</a:t>
            </a:r>
            <a:endParaRPr lang="en-US" sz="1600" dirty="0">
              <a:solidFill>
                <a:srgbClr val="1E326A"/>
              </a:solidFill>
              <a:latin typeface="Franklin Gothic ATF" panose="020B0503060602040204" pitchFamily="34" charset="0"/>
            </a:endParaRPr>
          </a:p>
        </p:txBody>
      </p:sp>
      <p:sp>
        <p:nvSpPr>
          <p:cNvPr id="15" name="Rectangle 14"/>
          <p:cNvSpPr/>
          <p:nvPr/>
        </p:nvSpPr>
        <p:spPr>
          <a:xfrm>
            <a:off x="1858429" y="3321225"/>
            <a:ext cx="4512742" cy="1384995"/>
          </a:xfrm>
          <a:prstGeom prst="rect">
            <a:avLst/>
          </a:prstGeom>
        </p:spPr>
        <p:txBody>
          <a:bodyPr wrap="square">
            <a:spAutoFit/>
          </a:bodyPr>
          <a:lstStyle/>
          <a:p>
            <a:pPr algn="ctr"/>
            <a:r>
              <a:rPr lang="pl-PL" sz="2400" b="1" dirty="0">
                <a:solidFill>
                  <a:srgbClr val="FF7575"/>
                </a:solidFill>
                <a:latin typeface="Franklin Gothic ATF" panose="020B0503060602040204" pitchFamily="34" charset="0"/>
              </a:rPr>
              <a:t>2157 Sol Legare Road</a:t>
            </a:r>
            <a:endParaRPr lang="en-US" sz="2400" b="1" dirty="0">
              <a:solidFill>
                <a:srgbClr val="FF7575"/>
              </a:solidFill>
              <a:latin typeface="Franklin Gothic ATF" panose="020B0503060602040204" pitchFamily="34" charset="0"/>
            </a:endParaRPr>
          </a:p>
          <a:p>
            <a:pPr algn="ctr"/>
            <a:r>
              <a:rPr lang="en-US" sz="2000" dirty="0">
                <a:solidFill>
                  <a:srgbClr val="FF7575"/>
                </a:solidFill>
                <a:latin typeface="Franklin Gothic ATF" panose="020B0503060602040204" pitchFamily="34" charset="0"/>
              </a:rPr>
              <a:t>Charleston, SC 29412</a:t>
            </a:r>
          </a:p>
          <a:p>
            <a:pPr algn="ctr"/>
            <a:r>
              <a:rPr lang="en-US" sz="2000" dirty="0">
                <a:solidFill>
                  <a:srgbClr val="FF7575"/>
                </a:solidFill>
                <a:latin typeface="Franklin Gothic ATF" panose="020B0503060602040204" pitchFamily="34" charset="0"/>
              </a:rPr>
              <a:t>MLS# 23011944</a:t>
            </a:r>
          </a:p>
          <a:p>
            <a:pPr algn="ctr"/>
            <a:r>
              <a:rPr lang="en-US" sz="2000" dirty="0">
                <a:solidFill>
                  <a:srgbClr val="FF7575"/>
                </a:solidFill>
                <a:latin typeface="Franklin Gothic ATF" panose="020B0503060602040204" pitchFamily="34" charset="0"/>
              </a:rPr>
              <a:t>$1,585,000</a:t>
            </a:r>
          </a:p>
        </p:txBody>
      </p:sp>
      <p:sp>
        <p:nvSpPr>
          <p:cNvPr id="24" name="Rectangle 23">
            <a:extLst>
              <a:ext uri="{FF2B5EF4-FFF2-40B4-BE49-F238E27FC236}">
                <a16:creationId xmlns:a16="http://schemas.microsoft.com/office/drawing/2014/main" id="{319B1B8F-DCEE-4128-BB88-7F5689692D63}"/>
              </a:ext>
            </a:extLst>
          </p:cNvPr>
          <p:cNvSpPr/>
          <p:nvPr/>
        </p:nvSpPr>
        <p:spPr>
          <a:xfrm>
            <a:off x="228600" y="8936245"/>
            <a:ext cx="7772400" cy="1107996"/>
          </a:xfrm>
          <a:prstGeom prst="rect">
            <a:avLst/>
          </a:prstGeom>
        </p:spPr>
        <p:txBody>
          <a:bodyPr wrap="square">
            <a:spAutoFit/>
          </a:bodyPr>
          <a:lstStyle/>
          <a:p>
            <a:pPr algn="ctr"/>
            <a:r>
              <a:rPr lang="en-US" b="1" dirty="0">
                <a:latin typeface="Franklin Gothic ATF" panose="020B0503060602040204" pitchFamily="34" charset="0"/>
              </a:rPr>
              <a:t>Ellen O'Neil</a:t>
            </a:r>
          </a:p>
          <a:p>
            <a:pPr algn="ctr"/>
            <a:r>
              <a:rPr lang="en-US" sz="1200" dirty="0">
                <a:latin typeface="Franklin Gothic ATF" panose="020B0503060602040204" pitchFamily="34" charset="0"/>
              </a:rPr>
              <a:t>Broker/Owner, ABR, e-PRO, CNE</a:t>
            </a:r>
          </a:p>
          <a:p>
            <a:pPr algn="ctr"/>
            <a:r>
              <a:rPr lang="en-US" sz="1200" dirty="0">
                <a:latin typeface="Franklin Gothic ATF" panose="020B0503060602040204" pitchFamily="34" charset="0"/>
              </a:rPr>
              <a:t>Charleston Realtor of Distinction</a:t>
            </a:r>
          </a:p>
          <a:p>
            <a:pPr algn="ctr"/>
            <a:r>
              <a:rPr lang="en-US" sz="1200" dirty="0">
                <a:latin typeface="Franklin Gothic ATF" panose="020B0503060602040204" pitchFamily="34" charset="0"/>
              </a:rPr>
              <a:t>(843) 300-8530</a:t>
            </a:r>
          </a:p>
          <a:p>
            <a:pPr algn="ctr"/>
            <a:r>
              <a:rPr lang="en-US" sz="1200" dirty="0">
                <a:latin typeface="Franklin Gothic ATF" panose="020B0503060602040204" pitchFamily="34" charset="0"/>
              </a:rPr>
              <a:t>www.EllenONeilProperties.com</a:t>
            </a:r>
            <a:endParaRPr lang="en-US" dirty="0">
              <a:latin typeface="Franklin Gothic ATF" panose="020B050306060204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2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86460" y="9170203"/>
            <a:ext cx="1352702" cy="640080"/>
          </a:xfrm>
          <a:prstGeom prst="rect">
            <a:avLst/>
          </a:prstGeom>
          <a:effectLst/>
        </p:spPr>
      </p:pic>
      <p:pic>
        <p:nvPicPr>
          <p:cNvPr id="14" name="Picture 13"/>
          <p:cNvPicPr>
            <a:picLocks noChangeAspect="1"/>
          </p:cNvPicPr>
          <p:nvPr/>
        </p:nvPicPr>
        <p:blipFill>
          <a:blip r:embed="rId5">
            <a:extLst>
              <a:ext uri="{28A0092B-C50C-407E-A947-70E740481C1C}">
                <a14:useLocalDpi xmlns:a14="http://schemas.microsoft.com/office/drawing/2010/main" val="0"/>
              </a:ext>
            </a:extLst>
          </a:blip>
          <a:srcRect/>
          <a:stretch/>
        </p:blipFill>
        <p:spPr>
          <a:xfrm>
            <a:off x="2280324" y="829848"/>
            <a:ext cx="3668952" cy="2447879"/>
          </a:xfrm>
          <a:prstGeom prst="rect">
            <a:avLst/>
          </a:prstGeom>
        </p:spPr>
      </p:pic>
      <p:pic>
        <p:nvPicPr>
          <p:cNvPr id="12" name="Picture 11">
            <a:extLst>
              <a:ext uri="{FF2B5EF4-FFF2-40B4-BE49-F238E27FC236}">
                <a16:creationId xmlns:a16="http://schemas.microsoft.com/office/drawing/2014/main" id="{4747DAF0-BD60-4503-B8E6-9C16CD335B90}"/>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288649" y="2271887"/>
            <a:ext cx="1508760" cy="1005840"/>
          </a:xfrm>
          <a:prstGeom prst="rect">
            <a:avLst/>
          </a:prstGeom>
          <a:ln>
            <a:noFill/>
          </a:ln>
          <a:effectLst/>
        </p:spPr>
      </p:pic>
      <p:pic>
        <p:nvPicPr>
          <p:cNvPr id="17" name="Picture 16">
            <a:extLst>
              <a:ext uri="{FF2B5EF4-FFF2-40B4-BE49-F238E27FC236}">
                <a16:creationId xmlns:a16="http://schemas.microsoft.com/office/drawing/2014/main" id="{C0F5ABF3-94AC-44E7-A6D1-A96368B2C69F}"/>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288649" y="3700380"/>
            <a:ext cx="1508760" cy="1005840"/>
          </a:xfrm>
          <a:prstGeom prst="rect">
            <a:avLst/>
          </a:prstGeom>
          <a:ln>
            <a:noFill/>
          </a:ln>
          <a:effectLst/>
        </p:spPr>
      </p:pic>
      <p:pic>
        <p:nvPicPr>
          <p:cNvPr id="20" name="Picture 19">
            <a:extLst>
              <a:ext uri="{FF2B5EF4-FFF2-40B4-BE49-F238E27FC236}">
                <a16:creationId xmlns:a16="http://schemas.microsoft.com/office/drawing/2014/main" id="{67C64B65-866C-4710-B050-D17BACA94A95}"/>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6404095" y="2271887"/>
            <a:ext cx="1507582" cy="1005840"/>
          </a:xfrm>
          <a:prstGeom prst="rect">
            <a:avLst/>
          </a:prstGeom>
          <a:ln>
            <a:noFill/>
          </a:ln>
          <a:effectLst/>
        </p:spPr>
      </p:pic>
      <p:pic>
        <p:nvPicPr>
          <p:cNvPr id="21" name="Picture 20">
            <a:extLst>
              <a:ext uri="{FF2B5EF4-FFF2-40B4-BE49-F238E27FC236}">
                <a16:creationId xmlns:a16="http://schemas.microsoft.com/office/drawing/2014/main" id="{AA0C36E2-B6DF-4D7E-91C2-7AE193A50970}"/>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6645822" y="3682092"/>
            <a:ext cx="1024128" cy="1024128"/>
          </a:xfrm>
          <a:prstGeom prst="rect">
            <a:avLst/>
          </a:prstGeom>
          <a:ln>
            <a:noFill/>
          </a:ln>
          <a:effectLst/>
        </p:spPr>
      </p:pic>
      <p:pic>
        <p:nvPicPr>
          <p:cNvPr id="18" name="Picture 17">
            <a:extLst>
              <a:ext uri="{FF2B5EF4-FFF2-40B4-BE49-F238E27FC236}">
                <a16:creationId xmlns:a16="http://schemas.microsoft.com/office/drawing/2014/main" id="{CF70C3F9-2C80-72F7-130C-554550DD6653}"/>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288649" y="839048"/>
            <a:ext cx="1508760" cy="1005840"/>
          </a:xfrm>
          <a:prstGeom prst="rect">
            <a:avLst/>
          </a:prstGeom>
          <a:ln>
            <a:noFill/>
          </a:ln>
          <a:effectLst/>
        </p:spPr>
      </p:pic>
      <p:pic>
        <p:nvPicPr>
          <p:cNvPr id="4" name="Picture 3">
            <a:extLst>
              <a:ext uri="{FF2B5EF4-FFF2-40B4-BE49-F238E27FC236}">
                <a16:creationId xmlns:a16="http://schemas.microsoft.com/office/drawing/2014/main" id="{503E7039-F2FE-5100-EFC7-27B34ABE0AD3}"/>
              </a:ext>
            </a:extLst>
          </p:cNvPr>
          <p:cNvPicPr>
            <a:picLocks/>
          </p:cNvPicPr>
          <p:nvPr/>
        </p:nvPicPr>
        <p:blipFill>
          <a:blip r:embed="rId11">
            <a:extLst>
              <a:ext uri="{28A0092B-C50C-407E-A947-70E740481C1C}">
                <a14:useLocalDpi xmlns:a14="http://schemas.microsoft.com/office/drawing/2010/main" val="0"/>
              </a:ext>
            </a:extLst>
          </a:blip>
          <a:srcRect/>
          <a:stretch/>
        </p:blipFill>
        <p:spPr>
          <a:xfrm>
            <a:off x="6403506" y="830201"/>
            <a:ext cx="1508760" cy="1005840"/>
          </a:xfrm>
          <a:prstGeom prst="rect">
            <a:avLst/>
          </a:prstGeom>
          <a:ln>
            <a:noFill/>
          </a:ln>
          <a:effectLst/>
        </p:spPr>
      </p:pic>
      <p:sp>
        <p:nvSpPr>
          <p:cNvPr id="5" name="Rectangle 4">
            <a:extLst>
              <a:ext uri="{FF2B5EF4-FFF2-40B4-BE49-F238E27FC236}">
                <a16:creationId xmlns:a16="http://schemas.microsoft.com/office/drawing/2014/main" id="{E7454892-5DFC-CD4D-F677-6F96DD608AA6}"/>
              </a:ext>
            </a:extLst>
          </p:cNvPr>
          <p:cNvSpPr/>
          <p:nvPr/>
        </p:nvSpPr>
        <p:spPr>
          <a:xfrm>
            <a:off x="6327661" y="3508265"/>
            <a:ext cx="1660451" cy="261610"/>
          </a:xfrm>
          <a:prstGeom prst="rect">
            <a:avLst/>
          </a:prstGeom>
        </p:spPr>
        <p:txBody>
          <a:bodyPr wrap="square">
            <a:spAutoFit/>
          </a:bodyPr>
          <a:lstStyle/>
          <a:p>
            <a:pPr algn="ctr"/>
            <a:r>
              <a:rPr lang="en-US" sz="1050" i="1" dirty="0">
                <a:latin typeface="Franklin Gothic ATF" panose="020B0503060602040204" pitchFamily="34" charset="0"/>
              </a:rPr>
              <a:t>Video Tour</a:t>
            </a:r>
          </a:p>
        </p:txBody>
      </p:sp>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1891</TotalTime>
  <Words>160</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Franklin Gothic ATF</vt:lpstr>
      <vt:lpstr>Office Theme</vt:lpstr>
      <vt:lpstr>Improved Price At Your Client's Dream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98</cp:revision>
  <dcterms:created xsi:type="dcterms:W3CDTF">2016-07-16T19:46:25Z</dcterms:created>
  <dcterms:modified xsi:type="dcterms:W3CDTF">2023-09-07T14:10:31Z</dcterms:modified>
</cp:coreProperties>
</file>