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56" y="38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61396" y="152400"/>
            <a:ext cx="6992409" cy="8478147"/>
          </a:xfrm>
          <a:prstGeom prst="rect">
            <a:avLst/>
          </a:prstGeom>
          <a:noFill/>
          <a:ln w="38100" cmpd="tri">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2474" y="616680"/>
            <a:ext cx="4810253" cy="3211295"/>
          </a:xfrm>
          <a:prstGeom prst="rect">
            <a:avLst/>
          </a:prstGeom>
          <a:ln w="3175">
            <a:noFill/>
          </a:ln>
          <a:effectLst/>
        </p:spPr>
      </p:pic>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0" y="8930233"/>
            <a:ext cx="7315200" cy="923330"/>
          </a:xfrm>
          <a:prstGeom prst="rect">
            <a:avLst/>
          </a:prstGeom>
        </p:spPr>
        <p:txBody>
          <a:bodyPr wrap="square">
            <a:spAutoFit/>
          </a:bodyPr>
          <a:lstStyle/>
          <a:p>
            <a:pPr algn="ctr"/>
            <a:r>
              <a:rPr lang="en-US" sz="1800" dirty="0">
                <a:solidFill>
                  <a:srgbClr val="002060"/>
                </a:solidFill>
                <a:latin typeface="Trebuchet MS" panose="020B0603020202020204" pitchFamily="34" charset="0"/>
              </a:rPr>
              <a:t>Barbara Daniels</a:t>
            </a:r>
          </a:p>
          <a:p>
            <a:pPr algn="ctr"/>
            <a:r>
              <a:rPr lang="en-US" sz="1200" dirty="0">
                <a:solidFill>
                  <a:srgbClr val="002060"/>
                </a:solidFill>
                <a:latin typeface="Trebuchet MS" panose="020B0603020202020204" pitchFamily="34" charset="0"/>
              </a:rPr>
              <a:t>(843) 532-4274</a:t>
            </a:r>
          </a:p>
          <a:p>
            <a:pPr algn="ctr"/>
            <a:r>
              <a:rPr lang="en-US" sz="1200" dirty="0">
                <a:solidFill>
                  <a:srgbClr val="002060"/>
                </a:solidFill>
                <a:latin typeface="Trebuchet MS" panose="020B0603020202020204" pitchFamily="34" charset="0"/>
              </a:rPr>
              <a:t>bdaniels@carolinaone.com</a:t>
            </a:r>
          </a:p>
          <a:p>
            <a:pPr algn="ctr"/>
            <a:r>
              <a:rPr lang="en-US" sz="1200" dirty="0">
                <a:solidFill>
                  <a:srgbClr val="002060"/>
                </a:solidFill>
                <a:latin typeface="Trebuchet MS" panose="020B0603020202020204" pitchFamily="34" charset="0"/>
              </a:rPr>
              <a:t>www.barbaradanielshomes.com</a:t>
            </a:r>
            <a:endParaRPr lang="en-US" sz="1000" dirty="0">
              <a:solidFill>
                <a:srgbClr val="002060"/>
              </a:solidFill>
              <a:latin typeface="Trebuchet MS" panose="020B0603020202020204" pitchFamily="34" charset="0"/>
            </a:endParaRP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39405" y="8980864"/>
            <a:ext cx="914400"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900 N Main St. | Summerville, SC 29483-6633</a:t>
            </a:r>
          </a:p>
        </p:txBody>
      </p:sp>
      <p:sp>
        <p:nvSpPr>
          <p:cNvPr id="23" name="Rectangle 22"/>
          <p:cNvSpPr/>
          <p:nvPr/>
        </p:nvSpPr>
        <p:spPr>
          <a:xfrm>
            <a:off x="3276600" y="-446318"/>
            <a:ext cx="7140839" cy="461665"/>
          </a:xfrm>
          <a:prstGeom prst="rect">
            <a:avLst/>
          </a:prstGeom>
          <a:noFill/>
        </p:spPr>
        <p:txBody>
          <a:bodyPr wrap="square">
            <a:spAutoFit/>
          </a:bodyPr>
          <a:lstStyle/>
          <a:p>
            <a:pPr algn="ctr"/>
            <a:r>
              <a:rPr lang="en-US" sz="2400" b="1" dirty="0">
                <a:solidFill>
                  <a:schemeClr val="tx2"/>
                </a:solidFill>
                <a:latin typeface="Trebuchet MS" panose="020B0603020202020204" pitchFamily="34" charset="0"/>
              </a:rPr>
              <a:t>PRICE REDUCED IN HISTORIC SUMMERVILLE!</a:t>
            </a:r>
            <a:endParaRPr lang="en-US" sz="1800" b="1" dirty="0">
              <a:solidFill>
                <a:schemeClr val="tx2"/>
              </a:solidFill>
              <a:latin typeface="Trebuchet MS" panose="020B0603020202020204" pitchFamily="34" charset="0"/>
            </a:endParaRPr>
          </a:p>
        </p:txBody>
      </p:sp>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l="19514" r="14485"/>
          <a:stretch/>
        </p:blipFill>
        <p:spPr>
          <a:xfrm>
            <a:off x="161396" y="8980864"/>
            <a:ext cx="914401" cy="914400"/>
          </a:xfrm>
          <a:prstGeom prst="rect">
            <a:avLst/>
          </a:prstGeom>
        </p:spPr>
      </p:pic>
      <p:sp>
        <p:nvSpPr>
          <p:cNvPr id="24" name="Rectangle 23"/>
          <p:cNvSpPr/>
          <p:nvPr/>
        </p:nvSpPr>
        <p:spPr>
          <a:xfrm>
            <a:off x="-2096" y="133007"/>
            <a:ext cx="7315200" cy="584775"/>
          </a:xfrm>
          <a:prstGeom prst="rect">
            <a:avLst/>
          </a:prstGeom>
        </p:spPr>
        <p:txBody>
          <a:bodyPr wrap="square">
            <a:spAutoFit/>
          </a:bodyPr>
          <a:lstStyle/>
          <a:p>
            <a:pPr algn="ctr"/>
            <a:r>
              <a:rPr lang="en-US" sz="3200" i="1" dirty="0">
                <a:ln w="3175">
                  <a:solidFill>
                    <a:schemeClr val="accent1"/>
                  </a:solidFill>
                </a:ln>
                <a:solidFill>
                  <a:schemeClr val="tx2"/>
                </a:solidFill>
                <a:latin typeface="Rage Italic" panose="03070502040507070304" pitchFamily="66" charset="0"/>
              </a:rPr>
              <a:t>Price Reduced In Historic Summerville!</a:t>
            </a:r>
          </a:p>
        </p:txBody>
      </p:sp>
      <p:sp>
        <p:nvSpPr>
          <p:cNvPr id="2" name="Rectangle 1"/>
          <p:cNvSpPr/>
          <p:nvPr/>
        </p:nvSpPr>
        <p:spPr>
          <a:xfrm>
            <a:off x="-3200400" y="25941"/>
            <a:ext cx="2401619" cy="584775"/>
          </a:xfrm>
          <a:prstGeom prst="rect">
            <a:avLst/>
          </a:prstGeom>
        </p:spPr>
        <p:txBody>
          <a:bodyPr wrap="none">
            <a:spAutoFit/>
          </a:bodyPr>
          <a:lstStyle/>
          <a:p>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4 bed, 3.5 bath </a:t>
            </a:r>
            <a:endParaRPr lang="en-US" sz="3200" dirty="0"/>
          </a:p>
        </p:txBody>
      </p:sp>
      <p:sp>
        <p:nvSpPr>
          <p:cNvPr id="9" name="Rectangle 8"/>
          <p:cNvSpPr/>
          <p:nvPr/>
        </p:nvSpPr>
        <p:spPr>
          <a:xfrm>
            <a:off x="7848600" y="2728511"/>
            <a:ext cx="7142490" cy="3293209"/>
          </a:xfrm>
          <a:prstGeom prst="rect">
            <a:avLst/>
          </a:prstGeom>
        </p:spPr>
        <p:txBody>
          <a:bodyPr wrap="square">
            <a:spAutoFit/>
          </a:bodyPr>
          <a:lstStyle/>
          <a:p>
            <a:pPr algn="ctr"/>
            <a:r>
              <a:rPr lang="en-US" sz="1300" b="1" dirty="0">
                <a:solidFill>
                  <a:schemeClr val="tx2">
                    <a:lumMod val="75000"/>
                  </a:schemeClr>
                </a:solidFill>
                <a:latin typeface="Trebuchet MS" panose="020B0603020202020204" pitchFamily="34" charset="0"/>
              </a:rPr>
              <a:t>Welcome home to 205 Magnolia Road, the best location in Charleston!</a:t>
            </a:r>
          </a:p>
          <a:p>
            <a:pPr algn="ctr"/>
            <a:endParaRPr lang="en-US" sz="1300" dirty="0">
              <a:solidFill>
                <a:schemeClr val="tx2">
                  <a:lumMod val="75000"/>
                </a:schemeClr>
              </a:solidFill>
              <a:latin typeface="Trebuchet MS" panose="020B0603020202020204" pitchFamily="34" charset="0"/>
            </a:endParaRPr>
          </a:p>
          <a:p>
            <a:pPr algn="ctr"/>
            <a:r>
              <a:rPr lang="en-US" sz="1300" dirty="0">
                <a:solidFill>
                  <a:schemeClr val="tx2">
                    <a:lumMod val="75000"/>
                  </a:schemeClr>
                </a:solidFill>
                <a:latin typeface="Trebuchet MS" panose="020B0603020202020204" pitchFamily="34" charset="0"/>
              </a:rPr>
              <a:t>This 3 bedroom, 2 bath, 1636 </a:t>
            </a:r>
            <a:r>
              <a:rPr lang="en-US" sz="1300" dirty="0" err="1">
                <a:solidFill>
                  <a:schemeClr val="tx2">
                    <a:lumMod val="75000"/>
                  </a:schemeClr>
                </a:solidFill>
                <a:latin typeface="Trebuchet MS" panose="020B0603020202020204" pitchFamily="34" charset="0"/>
              </a:rPr>
              <a:t>sqft</a:t>
            </a:r>
            <a:r>
              <a:rPr lang="en-US" sz="1300" dirty="0">
                <a:solidFill>
                  <a:schemeClr val="tx2">
                    <a:lumMod val="75000"/>
                  </a:schemeClr>
                </a:solidFill>
                <a:latin typeface="Trebuchet MS" panose="020B0603020202020204" pitchFamily="34" charset="0"/>
              </a:rPr>
              <a:t> charming craftsman style cottage is footsteps from the most popular shops and restaurants of Avondale. Loaded with updates and upgrades, there is nothing you won't love about this home. Wonderful curb appeal and an adorable front porch with custom gate. Fresh paint throughout the entire downstairs. Gorgeous original hardwoods. Main floor master bedroom with oversized closet could almost double as an office! Brand new privacy fence captures one of the largest lots in the neighborhood. Kitchen loaded with updates and gas for cooking. Bathrooms have been updated / upgraded, bathtub re-glazed. Lighting has been updated with custom fixtures. Loads of storage. Oversized mudroom/laundry room. Huge storage shed with electrical provides endless options for use. All a few short minutes from downtown for work and play. This is the location and property in excellent condition that everyone's looking for. Come make this charming house your new home!</a:t>
            </a:r>
          </a:p>
          <a:p>
            <a:pPr algn="ctr"/>
            <a:endParaRPr lang="en-US" sz="1300" dirty="0">
              <a:solidFill>
                <a:schemeClr val="tx2">
                  <a:lumMod val="75000"/>
                </a:schemeClr>
              </a:solidFill>
              <a:latin typeface="Trebuchet MS" panose="020B0603020202020204" pitchFamily="34" charset="0"/>
            </a:endParaRPr>
          </a:p>
          <a:p>
            <a:pPr algn="ctr"/>
            <a:r>
              <a:rPr lang="en-US" sz="1300" b="1" dirty="0">
                <a:solidFill>
                  <a:schemeClr val="tx2">
                    <a:lumMod val="75000"/>
                  </a:schemeClr>
                </a:solidFill>
                <a:latin typeface="Trebuchet MS" panose="020B0603020202020204" pitchFamily="34" charset="0"/>
              </a:rPr>
              <a:t>Offered for $470,000</a:t>
            </a:r>
            <a:endParaRPr lang="en-US" sz="1300" b="1" i="1" dirty="0">
              <a:solidFill>
                <a:schemeClr val="accent1"/>
              </a:solidFill>
              <a:latin typeface="Trebuchet MS" panose="020B0603020202020204" pitchFamily="34" charset="0"/>
            </a:endParaRPr>
          </a:p>
        </p:txBody>
      </p:sp>
      <p:sp>
        <p:nvSpPr>
          <p:cNvPr id="10" name="Rectangle 9"/>
          <p:cNvSpPr/>
          <p:nvPr/>
        </p:nvSpPr>
        <p:spPr>
          <a:xfrm>
            <a:off x="1" y="3993503"/>
            <a:ext cx="7314056" cy="892552"/>
          </a:xfrm>
          <a:prstGeom prst="rect">
            <a:avLst/>
          </a:prstGeom>
        </p:spPr>
        <p:txBody>
          <a:bodyPr wrap="square">
            <a:spAutoFit/>
          </a:bodyPr>
          <a:lstStyle/>
          <a:p>
            <a:pPr algn="ctr"/>
            <a:r>
              <a:rPr lang="en-US" b="1" dirty="0">
                <a:solidFill>
                  <a:schemeClr val="tx2"/>
                </a:solidFill>
                <a:latin typeface="Trebuchet MS" panose="020B0603020202020204" pitchFamily="34" charset="0"/>
              </a:rPr>
              <a:t>215 S Gum Street</a:t>
            </a:r>
          </a:p>
          <a:p>
            <a:pPr algn="ctr"/>
            <a:r>
              <a:rPr lang="en-US" sz="1600" b="1" dirty="0">
                <a:solidFill>
                  <a:schemeClr val="tx2"/>
                </a:solidFill>
                <a:latin typeface="Trebuchet MS" panose="020B0603020202020204" pitchFamily="34" charset="0"/>
              </a:rPr>
              <a:t>Historic District ~ Summerville, SC 29483</a:t>
            </a:r>
          </a:p>
          <a:p>
            <a:pPr algn="ctr"/>
            <a:r>
              <a:rPr lang="en-US" sz="1600" b="1" dirty="0">
                <a:solidFill>
                  <a:schemeClr val="tx2"/>
                </a:solidFill>
                <a:latin typeface="Trebuchet MS" panose="020B0603020202020204" pitchFamily="34" charset="0"/>
              </a:rPr>
              <a:t>MLS# 18014038 ~ $339,900</a:t>
            </a:r>
            <a:endParaRPr lang="en-US" sz="1200" b="1" dirty="0">
              <a:solidFill>
                <a:schemeClr val="tx2"/>
              </a:solidFill>
              <a:latin typeface="Trebuchet MS" panose="020B0603020202020204" pitchFamily="34" charset="0"/>
            </a:endParaRPr>
          </a:p>
        </p:txBody>
      </p:sp>
      <p:sp>
        <p:nvSpPr>
          <p:cNvPr id="5" name="Rectangle 4">
            <a:extLst>
              <a:ext uri="{FF2B5EF4-FFF2-40B4-BE49-F238E27FC236}">
                <a16:creationId xmlns:a16="http://schemas.microsoft.com/office/drawing/2014/main" id="{2C6EB94B-CC19-43CD-8D42-03DDDF500F09}"/>
              </a:ext>
            </a:extLst>
          </p:cNvPr>
          <p:cNvSpPr/>
          <p:nvPr/>
        </p:nvSpPr>
        <p:spPr>
          <a:xfrm>
            <a:off x="277729" y="5051583"/>
            <a:ext cx="6759743" cy="2631490"/>
          </a:xfrm>
          <a:prstGeom prst="rect">
            <a:avLst/>
          </a:prstGeom>
        </p:spPr>
        <p:txBody>
          <a:bodyPr wrap="square">
            <a:spAutoFit/>
          </a:bodyPr>
          <a:lstStyle/>
          <a:p>
            <a:pPr algn="ctr"/>
            <a:r>
              <a:rPr lang="en-US" sz="1100" dirty="0">
                <a:solidFill>
                  <a:schemeClr val="tx2"/>
                </a:solidFill>
                <a:latin typeface="Trebuchet MS" panose="020B0603020202020204" pitchFamily="34" charset="0"/>
              </a:rPr>
              <a:t>DRASTIC PRICE REDUCTION ON THIS charming home in HISTORIC section of SUMMERVILLE, a 2 block walk from Hutchinson Square. On a quiet street of well-maintained homes, this 2BR, 2 bath home has hardwoods throughout except ceramic tile in the master bath. Set a spell on the full front porch shaded by huge trees. Enter the home to the living room complete with built-in TV niche/bookshelves and wood-burning fireplace. The French doors lead to the large dining room complete with chair rail. Push the door open into the cozy kitchen which has solid-surface countertops, an island at which to eat, fridge conveys and custom tile backsplash. The master bedroom is large and has a private bath that was added by the previous owner. The secondary bedroom is also large and has a ceiling fan. </a:t>
            </a:r>
          </a:p>
          <a:p>
            <a:pPr algn="ctr"/>
            <a:r>
              <a:rPr lang="en-US" sz="1100" dirty="0">
                <a:solidFill>
                  <a:schemeClr val="tx2"/>
                </a:solidFill>
                <a:latin typeface="Trebuchet MS" panose="020B0603020202020204" pitchFamily="34" charset="0"/>
              </a:rPr>
              <a:t>The hall bathroom, original to the home, has slatted ceiling, tub/shower combo and updated vanity and fixtures. In the center of the home is an office space complete with closet, built-in bookshelves and a doggie door conveniently hidden in one of the shelves! Outside enjoy the deck which has chain link fencing for keeping the dogs and children safe. The carport is huge and the detached garage is home to laundry area and workshop. Enjoy all this on a lot that backs up to woods. Home under termite bond, security system which can transfer at no cost to buyer, and roof is less than 2 years old! </a:t>
            </a:r>
          </a:p>
          <a:p>
            <a:pPr algn="ctr"/>
            <a:r>
              <a:rPr lang="en-US" sz="1100" dirty="0">
                <a:solidFill>
                  <a:schemeClr val="tx2"/>
                </a:solidFill>
                <a:latin typeface="Trebuchet MS" panose="020B0603020202020204" pitchFamily="34" charset="0"/>
              </a:rPr>
              <a:t>Don't let this historic gem slip away!</a:t>
            </a:r>
          </a:p>
        </p:txBody>
      </p:sp>
      <p:grpSp>
        <p:nvGrpSpPr>
          <p:cNvPr id="6" name="Group 5">
            <a:extLst>
              <a:ext uri="{FF2B5EF4-FFF2-40B4-BE49-F238E27FC236}">
                <a16:creationId xmlns:a16="http://schemas.microsoft.com/office/drawing/2014/main" id="{7662E59B-DC10-4A13-89DF-EF4B33AE2076}"/>
              </a:ext>
            </a:extLst>
          </p:cNvPr>
          <p:cNvGrpSpPr/>
          <p:nvPr/>
        </p:nvGrpSpPr>
        <p:grpSpPr>
          <a:xfrm>
            <a:off x="69444" y="725257"/>
            <a:ext cx="7174766" cy="2994141"/>
            <a:chOff x="69444" y="750870"/>
            <a:chExt cx="7174766" cy="2994141"/>
          </a:xfrm>
        </p:grpSpPr>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444" y="750870"/>
              <a:ext cx="1369695" cy="914400"/>
            </a:xfrm>
            <a:prstGeom prst="rect">
              <a:avLst/>
            </a:prstGeom>
            <a:ln w="19050">
              <a:solidFill>
                <a:schemeClr val="accent1"/>
              </a:solidFill>
            </a:ln>
          </p:spPr>
        </p:pic>
        <p:pic>
          <p:nvPicPr>
            <p:cNvPr id="22" name="Picture 21">
              <a:extLst>
                <a:ext uri="{FF2B5EF4-FFF2-40B4-BE49-F238E27FC236}">
                  <a16:creationId xmlns:a16="http://schemas.microsoft.com/office/drawing/2014/main" id="{0A10F734-0326-4371-B510-15193284145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74515" y="750870"/>
              <a:ext cx="1369695" cy="914400"/>
            </a:xfrm>
            <a:prstGeom prst="rect">
              <a:avLst/>
            </a:prstGeom>
            <a:ln w="19050">
              <a:solidFill>
                <a:schemeClr val="accent1"/>
              </a:solidFill>
            </a:ln>
          </p:spPr>
        </p:pic>
        <p:pic>
          <p:nvPicPr>
            <p:cNvPr id="25" name="Picture 24">
              <a:extLst>
                <a:ext uri="{FF2B5EF4-FFF2-40B4-BE49-F238E27FC236}">
                  <a16:creationId xmlns:a16="http://schemas.microsoft.com/office/drawing/2014/main" id="{4E67C524-E0F4-489F-8D82-DD0540686DD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9444" y="1790741"/>
              <a:ext cx="1369695" cy="914400"/>
            </a:xfrm>
            <a:prstGeom prst="rect">
              <a:avLst/>
            </a:prstGeom>
            <a:ln w="19050">
              <a:solidFill>
                <a:schemeClr val="accent1"/>
              </a:solidFill>
            </a:ln>
          </p:spPr>
        </p:pic>
        <p:pic>
          <p:nvPicPr>
            <p:cNvPr id="26" name="Picture 25">
              <a:extLst>
                <a:ext uri="{FF2B5EF4-FFF2-40B4-BE49-F238E27FC236}">
                  <a16:creationId xmlns:a16="http://schemas.microsoft.com/office/drawing/2014/main" id="{340343EA-F737-4D64-BBF5-2783331E2D2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74515" y="1790741"/>
              <a:ext cx="1369695" cy="914400"/>
            </a:xfrm>
            <a:prstGeom prst="rect">
              <a:avLst/>
            </a:prstGeom>
            <a:ln w="19050">
              <a:solidFill>
                <a:schemeClr val="accent1"/>
              </a:solidFill>
            </a:ln>
          </p:spPr>
        </p:pic>
        <p:pic>
          <p:nvPicPr>
            <p:cNvPr id="28" name="Picture 27">
              <a:extLst>
                <a:ext uri="{FF2B5EF4-FFF2-40B4-BE49-F238E27FC236}">
                  <a16:creationId xmlns:a16="http://schemas.microsoft.com/office/drawing/2014/main" id="{5FEC0B45-62F9-4811-8E53-4A2E8574394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9444" y="2830611"/>
              <a:ext cx="1369695" cy="914400"/>
            </a:xfrm>
            <a:prstGeom prst="rect">
              <a:avLst/>
            </a:prstGeom>
            <a:ln w="19050">
              <a:solidFill>
                <a:schemeClr val="accent1"/>
              </a:solidFill>
            </a:ln>
          </p:spPr>
        </p:pic>
        <p:pic>
          <p:nvPicPr>
            <p:cNvPr id="31" name="Picture 30">
              <a:extLst>
                <a:ext uri="{FF2B5EF4-FFF2-40B4-BE49-F238E27FC236}">
                  <a16:creationId xmlns:a16="http://schemas.microsoft.com/office/drawing/2014/main" id="{5478CF8F-A1FA-4483-BDC8-C062E38044A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74515" y="2830611"/>
              <a:ext cx="1369695" cy="914400"/>
            </a:xfrm>
            <a:prstGeom prst="rect">
              <a:avLst/>
            </a:prstGeom>
            <a:ln w="19050">
              <a:solidFill>
                <a:schemeClr val="accent1"/>
              </a:solidFill>
            </a:ln>
          </p:spPr>
        </p:pic>
      </p:grpSp>
      <p:grpSp>
        <p:nvGrpSpPr>
          <p:cNvPr id="7" name="Group 6">
            <a:extLst>
              <a:ext uri="{FF2B5EF4-FFF2-40B4-BE49-F238E27FC236}">
                <a16:creationId xmlns:a16="http://schemas.microsoft.com/office/drawing/2014/main" id="{CB8669C8-7780-47C7-806A-A491EDE24E04}"/>
              </a:ext>
            </a:extLst>
          </p:cNvPr>
          <p:cNvGrpSpPr/>
          <p:nvPr/>
        </p:nvGrpSpPr>
        <p:grpSpPr>
          <a:xfrm>
            <a:off x="70217" y="7848600"/>
            <a:ext cx="7174766" cy="915620"/>
            <a:chOff x="69444" y="7848600"/>
            <a:chExt cx="7174766" cy="915620"/>
          </a:xfrm>
        </p:grpSpPr>
        <p:pic>
          <p:nvPicPr>
            <p:cNvPr id="32" name="Picture 31">
              <a:extLst>
                <a:ext uri="{FF2B5EF4-FFF2-40B4-BE49-F238E27FC236}">
                  <a16:creationId xmlns:a16="http://schemas.microsoft.com/office/drawing/2014/main" id="{FEF51AAA-9C79-4E71-95D5-BAD65C63272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0712" y="7849820"/>
              <a:ext cx="1369695" cy="914400"/>
            </a:xfrm>
            <a:prstGeom prst="rect">
              <a:avLst/>
            </a:prstGeom>
            <a:ln w="19050">
              <a:solidFill>
                <a:schemeClr val="accent1"/>
              </a:solidFill>
            </a:ln>
          </p:spPr>
        </p:pic>
        <p:pic>
          <p:nvPicPr>
            <p:cNvPr id="33" name="Picture 32">
              <a:extLst>
                <a:ext uri="{FF2B5EF4-FFF2-40B4-BE49-F238E27FC236}">
                  <a16:creationId xmlns:a16="http://schemas.microsoft.com/office/drawing/2014/main" id="{2B934FA6-422C-40AE-908E-7D61D45D9284}"/>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423248" y="7848600"/>
              <a:ext cx="1369695" cy="914400"/>
            </a:xfrm>
            <a:prstGeom prst="rect">
              <a:avLst/>
            </a:prstGeom>
            <a:ln w="19050">
              <a:solidFill>
                <a:schemeClr val="accent1"/>
              </a:solidFill>
            </a:ln>
          </p:spPr>
        </p:pic>
        <p:pic>
          <p:nvPicPr>
            <p:cNvPr id="34" name="Picture 33">
              <a:extLst>
                <a:ext uri="{FF2B5EF4-FFF2-40B4-BE49-F238E27FC236}">
                  <a16:creationId xmlns:a16="http://schemas.microsoft.com/office/drawing/2014/main" id="{2BB7F75C-7881-4EDE-837E-52F8CD1BE343}"/>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44" y="7848600"/>
              <a:ext cx="1369695" cy="914400"/>
            </a:xfrm>
            <a:prstGeom prst="rect">
              <a:avLst/>
            </a:prstGeom>
            <a:ln w="19050">
              <a:solidFill>
                <a:schemeClr val="accent1"/>
              </a:solidFill>
            </a:ln>
          </p:spPr>
        </p:pic>
        <p:pic>
          <p:nvPicPr>
            <p:cNvPr id="35" name="Picture 34">
              <a:extLst>
                <a:ext uri="{FF2B5EF4-FFF2-40B4-BE49-F238E27FC236}">
                  <a16:creationId xmlns:a16="http://schemas.microsoft.com/office/drawing/2014/main" id="{5842AE9B-AB5A-4297-827C-9A4760FD361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74515" y="7848600"/>
              <a:ext cx="1369695" cy="914400"/>
            </a:xfrm>
            <a:prstGeom prst="rect">
              <a:avLst/>
            </a:prstGeom>
            <a:ln w="19050">
              <a:solidFill>
                <a:schemeClr val="accent1"/>
              </a:solidFill>
            </a:ln>
          </p:spPr>
        </p:pic>
        <p:pic>
          <p:nvPicPr>
            <p:cNvPr id="36" name="Picture 35">
              <a:extLst>
                <a:ext uri="{FF2B5EF4-FFF2-40B4-BE49-F238E27FC236}">
                  <a16:creationId xmlns:a16="http://schemas.microsoft.com/office/drawing/2014/main" id="{84266397-A1A9-4F01-AC5E-18DF2BB228A1}"/>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971980" y="7849820"/>
              <a:ext cx="1369695" cy="914400"/>
            </a:xfrm>
            <a:prstGeom prst="rect">
              <a:avLst/>
            </a:prstGeom>
            <a:ln w="19050">
              <a:solidFill>
                <a:schemeClr val="accent1"/>
              </a:solidFill>
            </a:ln>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554</TotalTime>
  <Words>534</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2018-07-25T01:07:54Z</dcterms:modified>
</cp:coreProperties>
</file>