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7000" r="-37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6295" y="675651"/>
            <a:ext cx="6229754" cy="4657760"/>
          </a:xfrm>
          <a:prstGeom prst="rect">
            <a:avLst/>
          </a:prstGeom>
          <a:ln>
            <a:noFill/>
          </a:ln>
          <a:effectLst>
            <a:softEdge rad="112500"/>
          </a:effectLst>
        </p:spPr>
      </p:pic>
      <p:sp>
        <p:nvSpPr>
          <p:cNvPr id="3" name="Subtitle 2"/>
          <p:cNvSpPr>
            <a:spLocks noGrp="1"/>
          </p:cNvSpPr>
          <p:nvPr>
            <p:ph type="subTitle" idx="1"/>
          </p:nvPr>
        </p:nvSpPr>
        <p:spPr>
          <a:xfrm>
            <a:off x="1526295" y="5486400"/>
            <a:ext cx="6247315" cy="2258515"/>
          </a:xfrm>
        </p:spPr>
        <p:txBody>
          <a:bodyPr anchor="ctr">
            <a:noAutofit/>
          </a:bodyPr>
          <a:lstStyle/>
          <a:p>
            <a:r>
              <a:rPr lang="en-US" sz="1600" dirty="0">
                <a:solidFill>
                  <a:schemeClr val="tx1"/>
                </a:solidFill>
                <a:latin typeface="Georgia" panose="02040502050405020303" pitchFamily="18" charset="0"/>
              </a:rPr>
              <a:t>This property is within 2 miles of public lake access! Also has a fenced in yard, covered patio, workshop with electricity, separate shed for outdoor equipment, outside half bathroom for pool use, gutters and vinyl siding, stainless steel appliances, brick underpinning, washer and dryer (gas) that stay, and a wood stove. This 3 bedroom, 2.5 bathroom home also has a concrete in-ground swimming pool that is 3-8 feet deep, a one car carport, granite counters, and updated bathrooms that are handicapped accessible.</a:t>
            </a:r>
            <a:endParaRPr lang="en-US" sz="1600" b="1" i="1" dirty="0">
              <a:solidFill>
                <a:schemeClr val="tx1"/>
              </a:solidFill>
              <a:latin typeface="Georgia" panose="02040502050405020303" pitchFamily="18" charset="0"/>
            </a:endParaRP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1412094" y="4191000"/>
            <a:ext cx="6357917" cy="1077218"/>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216 Belvedere Drive</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17022175 | </a:t>
            </a:r>
            <a:r>
              <a:rPr lang="en-US" sz="1800">
                <a:solidFill>
                  <a:schemeClr val="bg1"/>
                </a:solidFill>
                <a:effectLst>
                  <a:outerShdw blurRad="38100" dist="38100" dir="2700000" algn="tl">
                    <a:srgbClr val="000000">
                      <a:alpha val="43137"/>
                    </a:srgbClr>
                  </a:outerShdw>
                </a:effectLst>
                <a:latin typeface="Georgia" panose="02040502050405020303" pitchFamily="18" charset="0"/>
              </a:rPr>
              <a:t>$159,900</a:t>
            </a:r>
            <a:endParaRPr lang="en-US" sz="1800" dirty="0">
              <a:solidFill>
                <a:schemeClr val="bg1"/>
              </a:solidFill>
              <a:effectLst>
                <a:outerShdw blurRad="38100" dist="38100" dir="2700000" algn="tl">
                  <a:srgbClr val="000000">
                    <a:alpha val="43137"/>
                  </a:srgbClr>
                </a:outerShdw>
              </a:effectLst>
              <a:latin typeface="Georgia" panose="02040502050405020303" pitchFamily="18" charset="0"/>
            </a:endParaRP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3 Beds | 2½  Baths | 1,548 Square Feet</a:t>
            </a:r>
            <a:endParaRPr lang="en-US" sz="1800" dirty="0">
              <a:solidFill>
                <a:schemeClr val="bg1"/>
              </a:solidFill>
              <a:effectLst>
                <a:outerShdw blurRad="38100" dist="38100" dir="2700000" algn="tl">
                  <a:srgbClr val="000000">
                    <a:alpha val="43137"/>
                  </a:srgbClr>
                </a:outerShdw>
              </a:effectLst>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675651"/>
            <a:ext cx="1338500" cy="1000748"/>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7991625"/>
            <a:ext cx="1335893" cy="998799"/>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5553616"/>
            <a:ext cx="1335893" cy="998799"/>
          </a:xfrm>
          <a:prstGeom prst="rect">
            <a:avLst/>
          </a:prstGeom>
          <a:ln>
            <a:noFill/>
          </a:ln>
          <a:effectLst>
            <a:outerShdw blurRad="190500" algn="tl" rotWithShape="0">
              <a:srgbClr val="000000">
                <a:alpha val="70000"/>
              </a:srgbClr>
            </a:outerShdw>
          </a:effectLst>
        </p:spPr>
      </p:pic>
      <p:sp>
        <p:nvSpPr>
          <p:cNvPr id="11" name="Rectangle 10"/>
          <p:cNvSpPr/>
          <p:nvPr/>
        </p:nvSpPr>
        <p:spPr>
          <a:xfrm>
            <a:off x="-1" y="-36731"/>
            <a:ext cx="7772401" cy="646331"/>
          </a:xfrm>
          <a:prstGeom prst="rect">
            <a:avLst/>
          </a:prstGeom>
          <a:noFill/>
        </p:spPr>
        <p:txBody>
          <a:bodyPr wrap="square" lIns="91440" tIns="45720" rIns="91440" bIns="45720" anchor="ctr">
            <a:spAutoFit/>
          </a:bodyPr>
          <a:lstStyle/>
          <a:p>
            <a:pPr algn="ctr"/>
            <a:r>
              <a:rPr lang="en-US" sz="1800" i="1" dirty="0">
                <a:ln w="0"/>
                <a:solidFill>
                  <a:schemeClr val="bg1"/>
                </a:solidFill>
                <a:effectLst>
                  <a:outerShdw blurRad="38100" dist="19050" dir="2700000" algn="tl" rotWithShape="0">
                    <a:schemeClr val="dk1">
                      <a:alpha val="40000"/>
                    </a:schemeClr>
                  </a:outerShdw>
                </a:effectLst>
                <a:latin typeface="Georgia" panose="02040502050405020303" pitchFamily="18" charset="0"/>
              </a:rPr>
              <a:t>Awesome property with a Lake view and in ground swimming pool! Minutes to Big Cathead!</a:t>
            </a:r>
            <a:endParaRPr lang="en-US" sz="1800" b="0" i="1" cap="none" spc="0" dirty="0">
              <a:ln w="0"/>
              <a:solidFill>
                <a:schemeClr val="bg1"/>
              </a:solidFill>
              <a:effectLst>
                <a:outerShdw blurRad="38100" dist="19050" dir="2700000" algn="tl" rotWithShape="0">
                  <a:schemeClr val="dk1">
                    <a:alpha val="40000"/>
                  </a:schemeClr>
                </a:outerShdw>
              </a:effectLst>
              <a:latin typeface="Georgia" panose="02040502050405020303" pitchFamily="18" charset="0"/>
            </a:endParaRP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3115608"/>
            <a:ext cx="1335893" cy="998799"/>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4334612"/>
            <a:ext cx="1335893" cy="998799"/>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1896604"/>
            <a:ext cx="1335893" cy="998799"/>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0" y="6772620"/>
            <a:ext cx="1335893" cy="99879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168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27</cp:revision>
  <dcterms:created xsi:type="dcterms:W3CDTF">2006-08-16T00:00:00Z</dcterms:created>
  <dcterms:modified xsi:type="dcterms:W3CDTF">2019-08-07T11:11:45Z</dcterms:modified>
</cp:coreProperties>
</file>