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1/13/2016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susankraber1@gmail.com"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609600"/>
          </a:xfrm>
          <a:solidFill>
            <a:schemeClr val="tx2">
              <a:lumMod val="75000"/>
            </a:schemeClr>
          </a:solidFill>
        </p:spPr>
        <p:txBody>
          <a:bodyPr anchor="b">
            <a:normAutofit fontScale="90000"/>
          </a:bodyPr>
          <a:lstStyle/>
          <a:p>
            <a:r>
              <a:rPr lang="en-US" sz="4400" b="1" i="1" dirty="0" smtClean="0">
                <a:solidFill>
                  <a:schemeClr val="bg1"/>
                </a:solidFill>
                <a:effectLst>
                  <a:innerShdw blurRad="114300">
                    <a:prstClr val="black"/>
                  </a:innerShdw>
                </a:effectLst>
                <a:latin typeface="Cambria" panose="02040503050406030204" pitchFamily="18" charset="0"/>
              </a:rPr>
              <a:t>Beautiful One Story on Large Lot!</a:t>
            </a:r>
            <a:endParaRPr lang="en-US" sz="4400" b="1" i="1" dirty="0">
              <a:solidFill>
                <a:schemeClr val="bg1"/>
              </a:solidFill>
              <a:effectLst>
                <a:innerShdw blurRad="114300">
                  <a:prstClr val="black"/>
                </a:innerShdw>
              </a:effectLst>
              <a:latin typeface="Cambria" panose="020405030504060302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9987" y="810299"/>
            <a:ext cx="5573813" cy="3715875"/>
          </a:xfrm>
          <a:prstGeom prst="rect">
            <a:avLst/>
          </a:prstGeom>
          <a:ln w="12700" cap="sq">
            <a:noFill/>
            <a:miter lim="800000"/>
          </a:ln>
          <a:effectLst>
            <a:outerShdw blurRad="63500" sx="102000" sy="102000" algn="ctr" rotWithShape="0">
              <a:prstClr val="black">
                <a:alpha val="40000"/>
              </a:prstClr>
            </a:outerShdw>
          </a:effectLst>
        </p:spPr>
      </p:pic>
      <p:sp>
        <p:nvSpPr>
          <p:cNvPr id="3" name="Subtitle 2"/>
          <p:cNvSpPr>
            <a:spLocks noGrp="1"/>
          </p:cNvSpPr>
          <p:nvPr>
            <p:ph type="subTitle" idx="1"/>
          </p:nvPr>
        </p:nvSpPr>
        <p:spPr>
          <a:xfrm>
            <a:off x="1946073" y="6132076"/>
            <a:ext cx="5597728" cy="2707123"/>
          </a:xfrm>
        </p:spPr>
        <p:txBody>
          <a:bodyPr anchor="ctr">
            <a:noAutofit/>
          </a:bodyPr>
          <a:lstStyle/>
          <a:p>
            <a:r>
              <a:rPr lang="en-US" sz="1200" dirty="0">
                <a:solidFill>
                  <a:schemeClr val="tx2">
                    <a:lumMod val="75000"/>
                  </a:schemeClr>
                </a:solidFill>
                <a:latin typeface="Cambria" panose="02040503050406030204" pitchFamily="18" charset="0"/>
              </a:rPr>
              <a:t>Beautiful one story in coveted Carolina Bay! With hardwoods in the living area, supersized lot that backs up to a 68 acre preserve that will never be developed on a private </a:t>
            </a:r>
            <a:r>
              <a:rPr lang="en-US" sz="1200" dirty="0" err="1">
                <a:solidFill>
                  <a:schemeClr val="tx2">
                    <a:lumMod val="75000"/>
                  </a:schemeClr>
                </a:solidFill>
                <a:latin typeface="Cambria" panose="02040503050406030204" pitchFamily="18" charset="0"/>
              </a:rPr>
              <a:t>cul</a:t>
            </a:r>
            <a:r>
              <a:rPr lang="en-US" sz="1200" dirty="0">
                <a:solidFill>
                  <a:schemeClr val="tx2">
                    <a:lumMod val="75000"/>
                  </a:schemeClr>
                </a:solidFill>
                <a:latin typeface="Cambria" panose="02040503050406030204" pitchFamily="18" charset="0"/>
              </a:rPr>
              <a:t> de sac! </a:t>
            </a:r>
            <a:endParaRPr lang="en-US" sz="1200" dirty="0" smtClean="0">
              <a:solidFill>
                <a:schemeClr val="tx2">
                  <a:lumMod val="75000"/>
                </a:schemeClr>
              </a:solidFill>
              <a:latin typeface="Cambria" panose="02040503050406030204" pitchFamily="18" charset="0"/>
            </a:endParaRPr>
          </a:p>
          <a:p>
            <a:endParaRPr lang="en-US" sz="1200" dirty="0" smtClean="0">
              <a:solidFill>
                <a:schemeClr val="tx2">
                  <a:lumMod val="75000"/>
                </a:schemeClr>
              </a:solidFill>
              <a:latin typeface="Cambria" panose="02040503050406030204" pitchFamily="18" charset="0"/>
            </a:endParaRPr>
          </a:p>
          <a:p>
            <a:r>
              <a:rPr lang="en-US" sz="1200" dirty="0" smtClean="0">
                <a:solidFill>
                  <a:schemeClr val="tx2">
                    <a:lumMod val="75000"/>
                  </a:schemeClr>
                </a:solidFill>
                <a:latin typeface="Cambria" panose="02040503050406030204" pitchFamily="18" charset="0"/>
              </a:rPr>
              <a:t>Great </a:t>
            </a:r>
            <a:r>
              <a:rPr lang="en-US" sz="1200" dirty="0">
                <a:solidFill>
                  <a:schemeClr val="tx2">
                    <a:lumMod val="75000"/>
                  </a:schemeClr>
                </a:solidFill>
                <a:latin typeface="Cambria" panose="02040503050406030204" pitchFamily="18" charset="0"/>
              </a:rPr>
              <a:t>light, open floor plan, immaculately clean. Separate study or formal dining room as you walk into a large kitchen family room with a fireplace; then walk out into the sunroom after you grab a glass of tea to drink while you are enjoying the private patio and raised garden bed. Grab some lettuce to add to that burger. </a:t>
            </a:r>
            <a:endParaRPr lang="en-US" sz="1200" dirty="0" smtClean="0">
              <a:solidFill>
                <a:schemeClr val="tx2">
                  <a:lumMod val="75000"/>
                </a:schemeClr>
              </a:solidFill>
              <a:latin typeface="Cambria" panose="02040503050406030204" pitchFamily="18" charset="0"/>
            </a:endParaRPr>
          </a:p>
          <a:p>
            <a:endParaRPr lang="en-US" sz="1200" dirty="0">
              <a:solidFill>
                <a:schemeClr val="tx2">
                  <a:lumMod val="75000"/>
                </a:schemeClr>
              </a:solidFill>
              <a:latin typeface="Cambria" panose="02040503050406030204" pitchFamily="18" charset="0"/>
            </a:endParaRPr>
          </a:p>
          <a:p>
            <a:r>
              <a:rPr lang="en-US" sz="1200" dirty="0" smtClean="0">
                <a:solidFill>
                  <a:schemeClr val="tx2">
                    <a:lumMod val="75000"/>
                  </a:schemeClr>
                </a:solidFill>
                <a:latin typeface="Cambria" panose="02040503050406030204" pitchFamily="18" charset="0"/>
              </a:rPr>
              <a:t>When </a:t>
            </a:r>
            <a:r>
              <a:rPr lang="en-US" sz="1200" dirty="0">
                <a:solidFill>
                  <a:schemeClr val="tx2">
                    <a:lumMod val="75000"/>
                  </a:schemeClr>
                </a:solidFill>
                <a:latin typeface="Cambria" panose="02040503050406030204" pitchFamily="18" charset="0"/>
              </a:rPr>
              <a:t>you're tired, saunter into the master for a </a:t>
            </a:r>
            <a:r>
              <a:rPr lang="en-US" sz="1200">
                <a:solidFill>
                  <a:schemeClr val="tx2">
                    <a:lumMod val="75000"/>
                  </a:schemeClr>
                </a:solidFill>
                <a:latin typeface="Cambria" panose="02040503050406030204" pitchFamily="18" charset="0"/>
              </a:rPr>
              <a:t>nice </a:t>
            </a:r>
            <a:r>
              <a:rPr lang="en-US" sz="1200" smtClean="0">
                <a:solidFill>
                  <a:schemeClr val="tx2">
                    <a:lumMod val="75000"/>
                  </a:schemeClr>
                </a:solidFill>
                <a:latin typeface="Cambria" panose="02040503050406030204" pitchFamily="18" charset="0"/>
              </a:rPr>
              <a:t>hot </a:t>
            </a:r>
            <a:r>
              <a:rPr lang="en-US" sz="1200" dirty="0">
                <a:solidFill>
                  <a:schemeClr val="tx2">
                    <a:lumMod val="75000"/>
                  </a:schemeClr>
                </a:solidFill>
                <a:latin typeface="Cambria" panose="02040503050406030204" pitchFamily="18" charset="0"/>
              </a:rPr>
              <a:t>shower in your walk-in shower. Great separate two bedrooms with their own hall and bath so your guests, kids or grandkids will have privacy as well. Shed in the backyard, gas fireplace, HEPA air filter. Clean and serene!</a:t>
            </a:r>
            <a:endParaRPr lang="en-US" sz="1200" i="1"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60157" y="9006478"/>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057106"/>
            <a:ext cx="7772400" cy="707886"/>
          </a:xfrm>
          <a:prstGeom prst="rect">
            <a:avLst/>
          </a:prstGeom>
        </p:spPr>
        <p:txBody>
          <a:bodyPr wrap="square">
            <a:spAutoFit/>
          </a:bodyPr>
          <a:lstStyle/>
          <a:p>
            <a:pPr algn="ctr"/>
            <a:r>
              <a:rPr lang="en-US" sz="1600" b="1" dirty="0">
                <a:latin typeface="Cambria" panose="02040503050406030204" pitchFamily="18" charset="0"/>
              </a:rPr>
              <a:t>Susan Woodworth </a:t>
            </a:r>
            <a:r>
              <a:rPr lang="en-US" sz="1600" b="1" dirty="0" err="1" smtClean="0">
                <a:latin typeface="Cambria" panose="02040503050406030204" pitchFamily="18" charset="0"/>
              </a:rPr>
              <a:t>Kraber</a:t>
            </a:r>
            <a:endParaRPr lang="en-US" sz="1600" b="1" dirty="0" smtClean="0">
              <a:latin typeface="Cambria" panose="02040503050406030204" pitchFamily="18" charset="0"/>
            </a:endParaRPr>
          </a:p>
          <a:p>
            <a:pPr algn="ctr"/>
            <a:r>
              <a:rPr lang="en-US" sz="1200" dirty="0">
                <a:latin typeface="Cambria" panose="02040503050406030204" pitchFamily="18" charset="0"/>
              </a:rPr>
              <a:t>Mobile - (843) 779-9655</a:t>
            </a:r>
          </a:p>
          <a:p>
            <a:pPr algn="ctr"/>
            <a:r>
              <a:rPr lang="en-US" sz="1200" dirty="0" smtClean="0">
                <a:latin typeface="Cambria" panose="02040503050406030204" pitchFamily="18" charset="0"/>
                <a:hlinkClick r:id="rId4"/>
              </a:rPr>
              <a:t>susankraber1@gmail.com</a:t>
            </a:r>
            <a:r>
              <a:rPr lang="en-US" sz="1200" dirty="0" smtClean="0">
                <a:latin typeface="Cambria" panose="02040503050406030204" pitchFamily="18" charset="0"/>
              </a:rPr>
              <a:t> </a:t>
            </a:r>
            <a:endParaRPr lang="en-US" sz="1200" dirty="0" smtClean="0">
              <a:solidFill>
                <a:schemeClr val="accent1">
                  <a:lumMod val="75000"/>
                </a:schemeClr>
              </a:solidFill>
              <a:latin typeface="Cambria" panose="02040503050406030204" pitchFamily="18" charset="0"/>
            </a:endParaRP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a:t>
            </a:r>
            <a:r>
              <a:rPr lang="en-US" sz="900" dirty="0" smtClean="0">
                <a:latin typeface="Cambria" panose="02040503050406030204" pitchFamily="18" charset="0"/>
              </a:rPr>
              <a:t>Realty, 125-F </a:t>
            </a:r>
            <a:r>
              <a:rPr lang="en-US" sz="900" dirty="0" err="1">
                <a:latin typeface="Cambria" panose="02040503050406030204" pitchFamily="18" charset="0"/>
              </a:rPr>
              <a:t>Wappoo</a:t>
            </a:r>
            <a:r>
              <a:rPr lang="en-US" sz="900" dirty="0">
                <a:latin typeface="Cambria" panose="02040503050406030204" pitchFamily="18" charset="0"/>
              </a:rPr>
              <a:t> Creek </a:t>
            </a:r>
            <a:r>
              <a:rPr lang="en-US" sz="900" dirty="0" smtClean="0">
                <a:latin typeface="Cambria" panose="02040503050406030204" pitchFamily="18" charset="0"/>
              </a:rPr>
              <a:t>Dr, Charleston</a:t>
            </a:r>
            <a:r>
              <a:rPr lang="en-US" sz="900" dirty="0">
                <a:latin typeface="Cambria" panose="02040503050406030204" pitchFamily="18" charset="0"/>
              </a:rPr>
              <a:t>, SC </a:t>
            </a:r>
            <a:r>
              <a:rPr lang="en-US" sz="900" dirty="0" smtClean="0">
                <a:latin typeface="Cambria" panose="02040503050406030204" pitchFamily="18" charset="0"/>
              </a:rPr>
              <a:t>29412</a:t>
            </a:r>
            <a:endParaRPr lang="en-US" sz="900" dirty="0">
              <a:latin typeface="Cambria" panose="02040503050406030204" pitchFamily="18" charset="0"/>
            </a:endParaRPr>
          </a:p>
        </p:txBody>
      </p:sp>
      <p:sp>
        <p:nvSpPr>
          <p:cNvPr id="8" name="Rectangle 7"/>
          <p:cNvSpPr/>
          <p:nvPr/>
        </p:nvSpPr>
        <p:spPr>
          <a:xfrm>
            <a:off x="1946073" y="4753462"/>
            <a:ext cx="5597727" cy="1354217"/>
          </a:xfrm>
          <a:prstGeom prst="rect">
            <a:avLst/>
          </a:prstGeom>
        </p:spPr>
        <p:txBody>
          <a:bodyPr wrap="square">
            <a:spAutoFit/>
          </a:bodyPr>
          <a:lstStyle/>
          <a:p>
            <a:pPr algn="ctr"/>
            <a:r>
              <a:rPr lang="en-US" sz="2800" b="1" dirty="0">
                <a:solidFill>
                  <a:schemeClr val="tx2"/>
                </a:solidFill>
                <a:latin typeface="Cambria" panose="02040503050406030204" pitchFamily="18" charset="0"/>
              </a:rPr>
              <a:t>2183 Gammon Street</a:t>
            </a:r>
          </a:p>
          <a:p>
            <a:pPr algn="ctr"/>
            <a:r>
              <a:rPr lang="en-US" sz="1800" b="1" dirty="0">
                <a:solidFill>
                  <a:schemeClr val="accent1">
                    <a:lumMod val="75000"/>
                  </a:schemeClr>
                </a:solidFill>
                <a:latin typeface="Cambria" panose="02040503050406030204" pitchFamily="18" charset="0"/>
              </a:rPr>
              <a:t>Carolina </a:t>
            </a:r>
            <a:r>
              <a:rPr lang="en-US" sz="1800" b="1" dirty="0" smtClean="0">
                <a:solidFill>
                  <a:schemeClr val="accent1">
                    <a:lumMod val="75000"/>
                  </a:schemeClr>
                </a:solidFill>
                <a:latin typeface="Cambria" panose="02040503050406030204" pitchFamily="18" charset="0"/>
              </a:rPr>
              <a:t>Bay</a:t>
            </a:r>
          </a:p>
          <a:p>
            <a:pPr algn="ctr"/>
            <a:r>
              <a:rPr lang="en-US" sz="1800" b="1" dirty="0">
                <a:solidFill>
                  <a:schemeClr val="accent1">
                    <a:lumMod val="75000"/>
                  </a:schemeClr>
                </a:solidFill>
                <a:latin typeface="Cambria" panose="02040503050406030204" pitchFamily="18" charset="0"/>
              </a:rPr>
              <a:t>Charleston, SC 29414</a:t>
            </a:r>
          </a:p>
          <a:p>
            <a:pPr algn="ctr"/>
            <a:r>
              <a:rPr lang="en-US" sz="1800" b="1" dirty="0">
                <a:solidFill>
                  <a:schemeClr val="accent1">
                    <a:lumMod val="75000"/>
                  </a:schemeClr>
                </a:solidFill>
                <a:latin typeface="Cambria" panose="02040503050406030204" pitchFamily="18" charset="0"/>
              </a:rPr>
              <a:t>MLS# </a:t>
            </a:r>
            <a:r>
              <a:rPr lang="en-US" sz="1800" b="1" dirty="0" smtClean="0">
                <a:solidFill>
                  <a:schemeClr val="accent1">
                    <a:lumMod val="75000"/>
                  </a:schemeClr>
                </a:solidFill>
                <a:latin typeface="Cambria" panose="02040503050406030204" pitchFamily="18" charset="0"/>
              </a:rPr>
              <a:t>15030865 ~ $</a:t>
            </a:r>
            <a:r>
              <a:rPr lang="en-US" sz="1800" b="1" dirty="0">
                <a:solidFill>
                  <a:schemeClr val="accent1">
                    <a:lumMod val="75000"/>
                  </a:schemeClr>
                </a:solidFill>
                <a:latin typeface="Cambria" panose="02040503050406030204" pitchFamily="18" charset="0"/>
              </a:rPr>
              <a:t>315,000</a:t>
            </a:r>
          </a:p>
        </p:txBody>
      </p:sp>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9551" y="6664713"/>
            <a:ext cx="1488872" cy="992581"/>
          </a:xfrm>
          <a:prstGeom prst="rect">
            <a:avLst/>
          </a:prstGeom>
          <a:ln w="12700" cap="sq">
            <a:noFill/>
            <a:miter lim="800000"/>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9551" y="7835596"/>
            <a:ext cx="1488872" cy="992581"/>
          </a:xfrm>
          <a:prstGeom prst="rect">
            <a:avLst/>
          </a:prstGeom>
          <a:ln w="12700" cap="sq">
            <a:noFill/>
            <a:miter lim="800000"/>
          </a:ln>
          <a:effectLst>
            <a:outerShdw blurRad="63500" sx="102000" sy="102000" algn="ctr" rotWithShape="0">
              <a:prstClr val="black">
                <a:alpha val="40000"/>
              </a:prstClr>
            </a:outerShdw>
          </a:effectLst>
        </p:spPr>
      </p:pic>
      <p:pic>
        <p:nvPicPr>
          <p:cNvPr id="102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840632" y="9058363"/>
            <a:ext cx="703168" cy="70537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2629645" y="843396"/>
            <a:ext cx="4230581" cy="3724096"/>
          </a:xfrm>
          <a:prstGeom prst="rect">
            <a:avLst/>
          </a:prstGeom>
          <a:noFill/>
        </p:spPr>
        <p:txBody>
          <a:bodyPr wrap="none" lIns="91440" tIns="45720" rIns="91440" bIns="45720">
            <a:spAutoFit/>
          </a:bodyPr>
          <a:lstStyle/>
          <a:p>
            <a:pPr algn="ctr"/>
            <a:r>
              <a:rPr lang="en-US" sz="2800" b="1" i="1"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Brokers Open </a:t>
            </a:r>
            <a:r>
              <a:rPr lang="en-US" sz="2800" b="1" i="1"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House</a:t>
            </a:r>
          </a:p>
          <a:p>
            <a:pPr algn="ctr"/>
            <a:r>
              <a:rPr lang="en-US" sz="2800" b="1" i="1"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Friday, Jan </a:t>
            </a:r>
            <a:r>
              <a:rPr lang="en-US" sz="2800" b="1" i="1"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15 11:30-1:30</a:t>
            </a:r>
          </a:p>
          <a:p>
            <a:pPr algn="ctr"/>
            <a:endParaRPr lang="en-US" sz="2400" b="1" i="1"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a:p>
            <a:pPr algn="ctr"/>
            <a:endParaRPr lang="en-US" sz="2400" b="1" i="1"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a:p>
            <a:pPr algn="ctr"/>
            <a:endParaRPr lang="en-US" sz="2400" b="1" i="1"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a:p>
            <a:pPr algn="ctr"/>
            <a:endParaRPr lang="en-US" sz="2400" b="1" i="1"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a:p>
            <a:pPr algn="ctr"/>
            <a:endParaRPr lang="en-US" sz="2800" b="1" i="1"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a:p>
            <a:pPr algn="ctr"/>
            <a:endParaRPr lang="en-US" sz="2800" b="1" i="1"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a:p>
            <a:pPr algn="ctr"/>
            <a:r>
              <a:rPr lang="en-US" sz="2800" b="1" i="1"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Snacks and gas cards! </a:t>
            </a:r>
            <a:endParaRPr lang="en-US" sz="2800" b="1" i="1" cap="none" spc="0"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p:txBody>
      </p:sp>
      <p:pic>
        <p:nvPicPr>
          <p:cNvPr id="30" name="Picture 2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9551" y="3152064"/>
            <a:ext cx="1488872" cy="992581"/>
          </a:xfrm>
          <a:prstGeom prst="rect">
            <a:avLst/>
          </a:prstGeom>
          <a:ln w="12700" cap="sq">
            <a:noFill/>
            <a:miter lim="800000"/>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9551" y="1981181"/>
            <a:ext cx="1488872" cy="992581"/>
          </a:xfrm>
          <a:prstGeom prst="rect">
            <a:avLst/>
          </a:prstGeom>
          <a:ln w="12700" cap="sq">
            <a:noFill/>
            <a:miter lim="800000"/>
          </a:ln>
          <a:effectLst>
            <a:outerShdw blurRad="63500" sx="102000" sy="102000" algn="ctr" rotWithShape="0">
              <a:prstClr val="black">
                <a:alpha val="40000"/>
              </a:prstClr>
            </a:outerShdw>
          </a:effectLst>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09552" y="4322947"/>
            <a:ext cx="1488871" cy="992581"/>
          </a:xfrm>
          <a:prstGeom prst="rect">
            <a:avLst/>
          </a:prstGeom>
          <a:ln w="12700" cap="sq">
            <a:noFill/>
            <a:miter lim="800000"/>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9552" y="810299"/>
            <a:ext cx="1488871" cy="992580"/>
          </a:xfrm>
          <a:prstGeom prst="rect">
            <a:avLst/>
          </a:prstGeom>
          <a:ln w="12700" cap="sq">
            <a:noFill/>
            <a:miter lim="800000"/>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9552" y="5493830"/>
            <a:ext cx="1488871" cy="992581"/>
          </a:xfrm>
          <a:prstGeom prst="rect">
            <a:avLst/>
          </a:prstGeom>
          <a:ln w="12700" cap="sq">
            <a:noFill/>
            <a:miter lim="800000"/>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6823445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TotalTime>
  <Words>217</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Beautiful One Story on Large Lot!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26</cp:revision>
  <dcterms:created xsi:type="dcterms:W3CDTF">2006-08-16T00:00:00Z</dcterms:created>
  <dcterms:modified xsi:type="dcterms:W3CDTF">2016-01-14T05:37:15Z</dcterms:modified>
</cp:coreProperties>
</file>