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3948379"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12/8/2015</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2600" spc="300" dirty="0">
                <a:ln w="10160">
                  <a:solidFill>
                    <a:schemeClr val="accent1"/>
                  </a:solidFill>
                  <a:prstDash val="solid"/>
                </a:ln>
                <a:effectLst>
                  <a:outerShdw blurRad="38100" dist="38100" dir="2700000" algn="tl">
                    <a:srgbClr val="000000">
                      <a:alpha val="43137"/>
                    </a:srgbClr>
                  </a:outerShdw>
                </a:effectLst>
              </a:rPr>
              <a:t>HISTORICAL CHARLESTON </a:t>
            </a:r>
            <a:r>
              <a:rPr lang="en-US" sz="2600" spc="300" dirty="0" smtClean="0">
                <a:ln w="10160">
                  <a:solidFill>
                    <a:schemeClr val="accent1"/>
                  </a:solidFill>
                  <a:prstDash val="solid"/>
                </a:ln>
                <a:effectLst>
                  <a:outerShdw blurRad="38100" dist="38100" dir="2700000" algn="tl">
                    <a:srgbClr val="000000">
                      <a:alpha val="43137"/>
                    </a:srgbClr>
                  </a:outerShdw>
                </a:effectLst>
              </a:rPr>
              <a:t>WATER FRONT!</a:t>
            </a:r>
            <a:endParaRPr lang="en-US" sz="2600" spc="300" dirty="0">
              <a:ln w="10160">
                <a:solidFill>
                  <a:schemeClr val="accent1"/>
                </a:solidFill>
                <a:prstDash val="solid"/>
              </a:ln>
              <a:effectLst>
                <a:outerShdw blurRad="38100" dist="38100" dir="2700000" algn="tl">
                  <a:srgbClr val="000000">
                    <a:alpha val="43137"/>
                  </a:srgbClr>
                </a:outerShdw>
              </a:effectLst>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6537"/>
          <a:stretch/>
        </p:blipFill>
        <p:spPr>
          <a:xfrm>
            <a:off x="217004" y="8482162"/>
            <a:ext cx="1143000" cy="1526117"/>
          </a:xfrm>
          <a:prstGeom prst="round2DiagRect">
            <a:avLst>
              <a:gd name="adj1" fmla="val 0"/>
              <a:gd name="adj2" fmla="val 14167"/>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tx2">
                    <a:lumMod val="75000"/>
                  </a:schemeClr>
                </a:solidFill>
              </a:rPr>
              <a:t>RE/MAX Pro </a:t>
            </a:r>
            <a:r>
              <a:rPr lang="en-US" sz="1100" dirty="0" smtClean="0">
                <a:solidFill>
                  <a:schemeClr val="tx2">
                    <a:lumMod val="75000"/>
                  </a:schemeClr>
                </a:solidFill>
              </a:rPr>
              <a:t>Realty, 9209 </a:t>
            </a:r>
            <a:r>
              <a:rPr lang="en-US" sz="1100" dirty="0">
                <a:solidFill>
                  <a:schemeClr val="tx2">
                    <a:lumMod val="75000"/>
                  </a:schemeClr>
                </a:solidFill>
              </a:rPr>
              <a:t>University </a:t>
            </a:r>
            <a:r>
              <a:rPr lang="en-US" sz="1100" dirty="0" smtClean="0">
                <a:solidFill>
                  <a:schemeClr val="tx2">
                    <a:lumMod val="75000"/>
                  </a:schemeClr>
                </a:solidFill>
              </a:rPr>
              <a:t>Blvd, Charleston</a:t>
            </a:r>
            <a:r>
              <a:rPr lang="en-US" sz="1100" dirty="0">
                <a:solidFill>
                  <a:schemeClr val="tx2">
                    <a:lumMod val="75000"/>
                  </a:schemeClr>
                </a:solidFill>
              </a:rPr>
              <a:t>, SC 29406</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8742" y="979815"/>
            <a:ext cx="3303251" cy="2265824"/>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1030"/>
            <a:ext cx="3725963" cy="254905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400" dirty="0">
                <a:ln w="18415" cmpd="sng">
                  <a:solidFill>
                    <a:srgbClr val="FFFFFF"/>
                  </a:solidFill>
                  <a:prstDash val="solid"/>
                </a:ln>
                <a:effectLst>
                  <a:outerShdw blurRad="63500" dir="3600000" algn="tl" rotWithShape="0">
                    <a:srgbClr val="000000">
                      <a:alpha val="70000"/>
                    </a:srgbClr>
                  </a:outerShdw>
                </a:effectLst>
              </a:rPr>
              <a:t>218 Wentworth </a:t>
            </a:r>
            <a:r>
              <a:rPr lang="en-US" sz="2400" dirty="0" smtClean="0">
                <a:ln w="18415" cmpd="sng">
                  <a:solidFill>
                    <a:srgbClr val="FFFFFF"/>
                  </a:solidFill>
                  <a:prstDash val="solid"/>
                </a:ln>
                <a:effectLst>
                  <a:outerShdw blurRad="63500" dir="3600000" algn="tl" rotWithShape="0">
                    <a:srgbClr val="000000">
                      <a:alpha val="70000"/>
                    </a:srgbClr>
                  </a:outerShdw>
                </a:effectLst>
              </a:rPr>
              <a:t>Street</a:t>
            </a:r>
          </a:p>
          <a:p>
            <a:pPr algn="r"/>
            <a:endParaRPr lang="en-US" sz="2400" dirty="0" smtClean="0">
              <a:ln w="18415" cmpd="sng">
                <a:solidFill>
                  <a:srgbClr val="FFFFFF"/>
                </a:solidFill>
                <a:prstDash val="solid"/>
              </a:ln>
              <a:effectLst>
                <a:outerShdw blurRad="63500" dir="3600000" algn="tl" rotWithShape="0">
                  <a:srgbClr val="000000">
                    <a:alpha val="70000"/>
                  </a:srgbClr>
                </a:outerShdw>
              </a:effectLst>
            </a:endParaRPr>
          </a:p>
          <a:p>
            <a:pPr algn="r"/>
            <a:r>
              <a:rPr lang="fr-FR" sz="2400" dirty="0" err="1">
                <a:ln w="18415" cmpd="sng">
                  <a:solidFill>
                    <a:srgbClr val="FFFFFF"/>
                  </a:solidFill>
                  <a:prstDash val="solid"/>
                </a:ln>
                <a:effectLst>
                  <a:outerShdw blurRad="63500" dir="3600000" algn="tl" rotWithShape="0">
                    <a:srgbClr val="000000">
                      <a:alpha val="70000"/>
                    </a:srgbClr>
                  </a:outerShdw>
                </a:effectLst>
              </a:rPr>
              <a:t>Harleston</a:t>
            </a:r>
            <a:r>
              <a:rPr lang="fr-FR" sz="2400" dirty="0">
                <a:ln w="18415" cmpd="sng">
                  <a:solidFill>
                    <a:srgbClr val="FFFFFF"/>
                  </a:solidFill>
                  <a:prstDash val="solid"/>
                </a:ln>
                <a:effectLst>
                  <a:outerShdw blurRad="63500" dir="3600000" algn="tl" rotWithShape="0">
                    <a:srgbClr val="000000">
                      <a:alpha val="70000"/>
                    </a:srgbClr>
                  </a:outerShdw>
                </a:effectLst>
              </a:rPr>
              <a:t> Village</a:t>
            </a:r>
          </a:p>
          <a:p>
            <a:pPr algn="r"/>
            <a:r>
              <a:rPr lang="fr-FR" sz="2400" dirty="0">
                <a:ln w="18415" cmpd="sng">
                  <a:solidFill>
                    <a:srgbClr val="FFFFFF"/>
                  </a:solidFill>
                  <a:prstDash val="solid"/>
                </a:ln>
                <a:effectLst>
                  <a:outerShdw blurRad="63500" dir="3600000" algn="tl" rotWithShape="0">
                    <a:srgbClr val="000000">
                      <a:alpha val="70000"/>
                    </a:srgbClr>
                  </a:outerShdw>
                </a:effectLst>
              </a:rPr>
              <a:t>Charleston, SC 29401</a:t>
            </a:r>
          </a:p>
          <a:p>
            <a:pPr algn="r"/>
            <a:r>
              <a:rPr lang="fr-FR" sz="2400" dirty="0">
                <a:ln w="18415" cmpd="sng">
                  <a:solidFill>
                    <a:srgbClr val="FFFFFF"/>
                  </a:solidFill>
                  <a:prstDash val="solid"/>
                </a:ln>
                <a:effectLst>
                  <a:outerShdw blurRad="63500" dir="3600000" algn="tl" rotWithShape="0">
                    <a:srgbClr val="000000">
                      <a:alpha val="70000"/>
                    </a:srgbClr>
                  </a:outerShdw>
                </a:effectLst>
              </a:rPr>
              <a:t>MLS# 1327495</a:t>
            </a:r>
          </a:p>
          <a:p>
            <a:pPr algn="r"/>
            <a:r>
              <a:rPr lang="fr-FR" sz="2400" dirty="0">
                <a:ln w="18415" cmpd="sng">
                  <a:solidFill>
                    <a:srgbClr val="FFFFFF"/>
                  </a:solidFill>
                  <a:prstDash val="solid"/>
                </a:ln>
                <a:effectLst>
                  <a:outerShdw blurRad="63500" dir="3600000" algn="tl" rotWithShape="0">
                    <a:srgbClr val="000000">
                      <a:alpha val="70000"/>
                    </a:srgbClr>
                  </a:outerShdw>
                </a:effectLst>
              </a:rPr>
              <a:t>$1,265,000</a:t>
            </a:r>
            <a:endParaRPr lang="en-US" sz="2400" dirty="0">
              <a:ln w="18415" cmpd="sng">
                <a:solidFill>
                  <a:srgbClr val="FFFFFF"/>
                </a:solidFill>
                <a:prstDash val="solid"/>
              </a:ln>
              <a:effectLst>
                <a:outerShdw blurRad="63500" dir="3600000" algn="tl" rotWithShape="0">
                  <a:srgbClr val="000000">
                    <a:alpha val="70000"/>
                  </a:srgbClr>
                </a:outerShdw>
              </a:effectLst>
            </a:endParaRP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84869" y="8091532"/>
            <a:ext cx="1514284" cy="1012677"/>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83716" y="5794608"/>
            <a:ext cx="1515437" cy="1013448"/>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83715" y="3521337"/>
            <a:ext cx="1515438" cy="1013449"/>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03042" y="4647842"/>
            <a:ext cx="1476783" cy="1026826"/>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52400" y="3372531"/>
            <a:ext cx="5731315" cy="4971369"/>
          </a:xfrm>
        </p:spPr>
        <p:txBody>
          <a:bodyPr>
            <a:noAutofit/>
          </a:bodyPr>
          <a:lstStyle/>
          <a:p>
            <a:r>
              <a:rPr lang="en-US" sz="1300" dirty="0">
                <a:solidFill>
                  <a:schemeClr val="tx1"/>
                </a:solidFill>
              </a:rPr>
              <a:t>Beautifully restored home with waterfront views (Gorgeous Sunsets and Ashley River views) located within a short walk of The Market, Broad Street, Fine Dining, Historic Sites and downtown </a:t>
            </a:r>
            <a:r>
              <a:rPr lang="en-US" sz="1300" dirty="0" smtClean="0">
                <a:solidFill>
                  <a:schemeClr val="tx1"/>
                </a:solidFill>
              </a:rPr>
              <a:t>events.</a:t>
            </a:r>
          </a:p>
          <a:p>
            <a:endParaRPr lang="en-US" sz="1300" dirty="0" smtClean="0">
              <a:solidFill>
                <a:schemeClr val="tx1"/>
              </a:solidFill>
            </a:endParaRPr>
          </a:p>
          <a:p>
            <a:r>
              <a:rPr lang="en-US" sz="1300" dirty="0" smtClean="0">
                <a:solidFill>
                  <a:schemeClr val="tx1"/>
                </a:solidFill>
              </a:rPr>
              <a:t>This </a:t>
            </a:r>
            <a:r>
              <a:rPr lang="en-US" sz="1300" dirty="0">
                <a:solidFill>
                  <a:schemeClr val="tx1"/>
                </a:solidFill>
              </a:rPr>
              <a:t>magnificent, Circa 1839 home is situated on a private, professionally landscaped, (Iron and Square Pillar) fenced lot and offers 84 feet of Southern Piazza </a:t>
            </a:r>
            <a:r>
              <a:rPr lang="en-US" sz="1300" dirty="0" smtClean="0">
                <a:solidFill>
                  <a:schemeClr val="tx1"/>
                </a:solidFill>
              </a:rPr>
              <a:t>Porches.</a:t>
            </a:r>
          </a:p>
          <a:p>
            <a:endParaRPr lang="en-US" sz="1300" dirty="0" smtClean="0">
              <a:solidFill>
                <a:schemeClr val="tx1"/>
              </a:solidFill>
            </a:endParaRPr>
          </a:p>
          <a:p>
            <a:r>
              <a:rPr lang="en-US" sz="1300" dirty="0" smtClean="0">
                <a:solidFill>
                  <a:schemeClr val="tx1"/>
                </a:solidFill>
              </a:rPr>
              <a:t>This </a:t>
            </a:r>
            <a:r>
              <a:rPr lang="en-US" sz="1300" dirty="0">
                <a:solidFill>
                  <a:schemeClr val="tx1"/>
                </a:solidFill>
              </a:rPr>
              <a:t>Classic home offers, original wood floors, on the second and third level, 5 large bedrooms including the spacious master bedroom suite with a private bathroom, 2 additional full bathrooms, the main floor offers the stunning high ceilings with crafted plaster and wood moldings, authentic wood flooring in the formal living room, elegant dining room, the kitchen has been improved with crafted wood cabinets, granite counter tops, stainless </a:t>
            </a:r>
            <a:r>
              <a:rPr lang="en-US" sz="1300" dirty="0" smtClean="0">
                <a:solidFill>
                  <a:schemeClr val="tx1"/>
                </a:solidFill>
              </a:rPr>
              <a:t>appliances.</a:t>
            </a:r>
          </a:p>
          <a:p>
            <a:endParaRPr lang="en-US" sz="1300" dirty="0" smtClean="0">
              <a:solidFill>
                <a:schemeClr val="tx1"/>
              </a:solidFill>
            </a:endParaRPr>
          </a:p>
          <a:p>
            <a:r>
              <a:rPr lang="en-US" sz="1300" dirty="0" smtClean="0">
                <a:solidFill>
                  <a:schemeClr val="tx1"/>
                </a:solidFill>
              </a:rPr>
              <a:t>Attention </a:t>
            </a:r>
            <a:r>
              <a:rPr lang="en-US" sz="1300" dirty="0">
                <a:solidFill>
                  <a:schemeClr val="tx1"/>
                </a:solidFill>
              </a:rPr>
              <a:t>to detail is enhanced through-out including five fireplace (two working) and mantles, distinctive chandeliers and </a:t>
            </a:r>
            <a:r>
              <a:rPr lang="en-US" sz="1300" dirty="0" smtClean="0">
                <a:solidFill>
                  <a:schemeClr val="tx1"/>
                </a:solidFill>
              </a:rPr>
              <a:t>more.</a:t>
            </a:r>
          </a:p>
          <a:p>
            <a:endParaRPr lang="en-US" sz="1300" dirty="0">
              <a:solidFill>
                <a:schemeClr val="tx1"/>
              </a:solidFill>
            </a:endParaRPr>
          </a:p>
          <a:p>
            <a:r>
              <a:rPr lang="en-US" sz="1300" dirty="0" smtClean="0">
                <a:solidFill>
                  <a:schemeClr val="tx1"/>
                </a:solidFill>
              </a:rPr>
              <a:t>A </a:t>
            </a:r>
            <a:r>
              <a:rPr lang="en-US" sz="1300" dirty="0">
                <a:solidFill>
                  <a:schemeClr val="tx1"/>
                </a:solidFill>
              </a:rPr>
              <a:t>list of additional improvements are available. Age, </a:t>
            </a:r>
            <a:r>
              <a:rPr lang="en-US" sz="1300" dirty="0" err="1" smtClean="0">
                <a:solidFill>
                  <a:schemeClr val="tx1"/>
                </a:solidFill>
              </a:rPr>
              <a:t>sq</a:t>
            </a:r>
            <a:r>
              <a:rPr lang="en-US" sz="1300" dirty="0" smtClean="0">
                <a:solidFill>
                  <a:schemeClr val="tx1"/>
                </a:solidFill>
              </a:rPr>
              <a:t> </a:t>
            </a:r>
            <a:r>
              <a:rPr lang="en-US" sz="1300" dirty="0" err="1" smtClean="0">
                <a:solidFill>
                  <a:schemeClr val="tx1"/>
                </a:solidFill>
              </a:rPr>
              <a:t>ft</a:t>
            </a:r>
            <a:r>
              <a:rPr lang="en-US" sz="1300" dirty="0">
                <a:solidFill>
                  <a:schemeClr val="tx1"/>
                </a:solidFill>
              </a:rPr>
              <a:t>, taxes, acreage</a:t>
            </a:r>
            <a:r>
              <a:rPr lang="en-US" sz="1300" dirty="0" smtClean="0">
                <a:solidFill>
                  <a:schemeClr val="tx1"/>
                </a:solidFill>
              </a:rPr>
              <a:t>, HOA/dues </a:t>
            </a:r>
            <a:r>
              <a:rPr lang="en-US" sz="1300" dirty="0">
                <a:solidFill>
                  <a:schemeClr val="tx1"/>
                </a:solidFill>
              </a:rPr>
              <a:t>and schools are approx. buyer to verify.</a:t>
            </a: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84869" y="6940964"/>
            <a:ext cx="1514284" cy="1010311"/>
          </a:xfrm>
          <a:prstGeom prst="roundRect">
            <a:avLst/>
          </a:prstGeom>
          <a:ln>
            <a:noFill/>
          </a:ln>
          <a:effectLst>
            <a:outerShdw blurRad="190500" algn="tl" rotWithShape="0">
              <a:srgbClr val="000000">
                <a:alpha val="70000"/>
              </a:srgbClr>
            </a:outerShdw>
          </a:effectLst>
        </p:spPr>
      </p:pic>
      <p:sp>
        <p:nvSpPr>
          <p:cNvPr id="21" name="Rectangle 20"/>
          <p:cNvSpPr/>
          <p:nvPr/>
        </p:nvSpPr>
        <p:spPr>
          <a:xfrm>
            <a:off x="1360004" y="8568112"/>
            <a:ext cx="3390900" cy="1354217"/>
          </a:xfrm>
          <a:prstGeom prst="rect">
            <a:avLst/>
          </a:prstGeom>
        </p:spPr>
        <p:txBody>
          <a:bodyPr wrap="square">
            <a:spAutoFit/>
          </a:bodyPr>
          <a:ls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a:lstStyle>
          <a:p>
            <a:r>
              <a:rPr lang="en-US" sz="1800" b="1" dirty="0">
                <a:solidFill>
                  <a:schemeClr val="tx2">
                    <a:lumMod val="75000"/>
                  </a:schemeClr>
                </a:solidFill>
              </a:rPr>
              <a:t>Bill Everett, Jr</a:t>
            </a:r>
          </a:p>
          <a:p>
            <a:r>
              <a:rPr lang="en-US" sz="1800" i="1" dirty="0" smtClean="0">
                <a:solidFill>
                  <a:schemeClr val="tx2">
                    <a:lumMod val="75000"/>
                  </a:schemeClr>
                </a:solidFill>
              </a:rPr>
              <a:t>Broker</a:t>
            </a:r>
          </a:p>
          <a:p>
            <a:endParaRPr lang="en-US" sz="1800" i="1" dirty="0">
              <a:solidFill>
                <a:schemeClr val="tx2">
                  <a:lumMod val="75000"/>
                </a:schemeClr>
              </a:solidFill>
            </a:endParaRPr>
          </a:p>
          <a:p>
            <a:r>
              <a:rPr lang="en-US" sz="1400" dirty="0" smtClean="0">
                <a:solidFill>
                  <a:schemeClr val="tx2">
                    <a:lumMod val="75000"/>
                  </a:schemeClr>
                </a:solidFill>
              </a:rPr>
              <a:t>843-693-8539</a:t>
            </a:r>
            <a:endParaRPr lang="en-US" sz="1400" dirty="0" smtClean="0">
              <a:solidFill>
                <a:schemeClr val="tx2">
                  <a:lumMod val="75000"/>
                </a:schemeClr>
              </a:solidFill>
            </a:endParaRPr>
          </a:p>
          <a:p>
            <a:r>
              <a:rPr lang="en-US" sz="1400" dirty="0">
                <a:solidFill>
                  <a:schemeClr val="tx2">
                    <a:lumMod val="75000"/>
                  </a:schemeClr>
                </a:solidFill>
              </a:rPr>
              <a:t>Bill@TheEverettGroup.net</a:t>
            </a:r>
          </a:p>
        </p:txBody>
      </p:sp>
    </p:spTree>
    <p:extLst>
      <p:ext uri="{BB962C8B-B14F-4D97-AF65-F5344CB8AC3E}">
        <p14:creationId xmlns:p14="http://schemas.microsoft.com/office/powerpoint/2010/main" val="11027493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108</TotalTime>
  <Words>233</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HISTORICAL CHARLESTON WATER FRONT!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21</cp:revision>
  <dcterms:created xsi:type="dcterms:W3CDTF">2006-08-16T00:00:00Z</dcterms:created>
  <dcterms:modified xsi:type="dcterms:W3CDTF">2015-12-08T21:23:20Z</dcterms:modified>
</cp:coreProperties>
</file>