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68" y="18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0" y="9078444"/>
            <a:ext cx="7315198" cy="985839"/>
          </a:xfrm>
          <a:prstGeom prst="rect">
            <a:avLst/>
          </a:prstGeom>
          <a:solidFill>
            <a:schemeClr val="bg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763" y="5524400"/>
            <a:ext cx="7315199" cy="2195911"/>
          </a:xfrm>
        </p:spPr>
        <p:txBody>
          <a:bodyPr anchor="ctr">
            <a:noAutofit/>
          </a:bodyPr>
          <a:lstStyle/>
          <a:p>
            <a:r>
              <a:rPr lang="en-US" sz="1600" dirty="0">
                <a:latin typeface="Trebuchet MS" panose="020B0603020202020204" pitchFamily="34" charset="0"/>
              </a:rPr>
              <a:t>Step into this charming freshly painted beauty and make yourself at home! Set on a cul-de-sac with a large lush yard that includes a brick wood burning grill. There are also two covered patios one on the front and back that make the perfect places to sit back and relax. The kitchen and dining area are open and perfect for entertaining. Three spacious bedrooms are located upstairs as well as a small loft area for either a office space or extra space for the kids toys. And if you need a space for your exercise equipment or a ''man'' cave there's a great workshop room just a few steps away from the </a:t>
            </a:r>
            <a:r>
              <a:rPr lang="en-US" sz="1600" dirty="0" err="1">
                <a:latin typeface="Trebuchet MS" panose="020B0603020202020204" pitchFamily="34" charset="0"/>
              </a:rPr>
              <a:t>the</a:t>
            </a:r>
            <a:r>
              <a:rPr lang="en-US" sz="1600" dirty="0">
                <a:latin typeface="Trebuchet MS" panose="020B0603020202020204" pitchFamily="34" charset="0"/>
              </a:rPr>
              <a:t> back door.</a:t>
            </a:r>
            <a:endParaRPr lang="en-US" sz="1600" dirty="0">
              <a:latin typeface="Trebuchet MS" panose="020B0603020202020204" pitchFamily="34" charset="0"/>
            </a:endParaRPr>
          </a:p>
        </p:txBody>
      </p:sp>
      <p:sp>
        <p:nvSpPr>
          <p:cNvPr id="17" name="Rectangle 16"/>
          <p:cNvSpPr/>
          <p:nvPr/>
        </p:nvSpPr>
        <p:spPr>
          <a:xfrm>
            <a:off x="991365" y="9160570"/>
            <a:ext cx="3166682" cy="823302"/>
          </a:xfrm>
          <a:prstGeom prst="rect">
            <a:avLst/>
          </a:prstGeom>
        </p:spPr>
        <p:txBody>
          <a:bodyPr wrap="square">
            <a:spAutoFit/>
          </a:bodyPr>
          <a:lstStyle/>
          <a:p>
            <a:r>
              <a:rPr lang="en-US" sz="1600" dirty="0">
                <a:effectLst>
                  <a:outerShdw blurRad="38100" dist="38100" dir="2700000" algn="tl">
                    <a:srgbClr val="000000">
                      <a:alpha val="43137"/>
                    </a:srgbClr>
                  </a:outerShdw>
                </a:effectLst>
                <a:latin typeface="Trebuchet MS" panose="020B0603020202020204" pitchFamily="34" charset="0"/>
              </a:rPr>
              <a:t>Heather </a:t>
            </a:r>
            <a:r>
              <a:rPr lang="en-US" sz="1600" dirty="0" err="1" smtClean="0">
                <a:effectLst>
                  <a:outerShdw blurRad="38100" dist="38100" dir="2700000" algn="tl">
                    <a:srgbClr val="000000">
                      <a:alpha val="43137"/>
                    </a:srgbClr>
                  </a:outerShdw>
                </a:effectLst>
                <a:latin typeface="Trebuchet MS" panose="020B0603020202020204" pitchFamily="34" charset="0"/>
              </a:rPr>
              <a:t>Broadwell-Derexson</a:t>
            </a:r>
            <a:endParaRPr lang="en-US" sz="1600" dirty="0" smtClean="0">
              <a:effectLst>
                <a:outerShdw blurRad="38100" dist="38100" dir="2700000" algn="tl">
                  <a:srgbClr val="000000">
                    <a:alpha val="43137"/>
                  </a:srgbClr>
                </a:outerShdw>
              </a:effectLst>
              <a:latin typeface="Trebuchet MS" panose="020B0603020202020204" pitchFamily="34" charset="0"/>
            </a:endParaRPr>
          </a:p>
          <a:p>
            <a:r>
              <a:rPr lang="en-US" sz="1050" dirty="0">
                <a:effectLst>
                  <a:outerShdw blurRad="38100" dist="38100" dir="2700000" algn="tl">
                    <a:srgbClr val="000000">
                      <a:alpha val="43137"/>
                    </a:srgbClr>
                  </a:outerShdw>
                </a:effectLst>
                <a:latin typeface="Trebuchet MS" panose="020B0603020202020204" pitchFamily="34" charset="0"/>
              </a:rPr>
              <a:t>(843) </a:t>
            </a:r>
            <a:r>
              <a:rPr lang="en-US" sz="1050" dirty="0" smtClean="0">
                <a:effectLst>
                  <a:outerShdw blurRad="38100" dist="38100" dir="2700000" algn="tl">
                    <a:srgbClr val="000000">
                      <a:alpha val="43137"/>
                    </a:srgbClr>
                  </a:outerShdw>
                </a:effectLst>
                <a:latin typeface="Trebuchet MS" panose="020B0603020202020204" pitchFamily="34" charset="0"/>
              </a:rPr>
              <a:t>303-2065 – C</a:t>
            </a:r>
            <a:br>
              <a:rPr lang="en-US" sz="1050" dirty="0" smtClean="0">
                <a:effectLst>
                  <a:outerShdw blurRad="38100" dist="38100" dir="2700000" algn="tl">
                    <a:srgbClr val="000000">
                      <a:alpha val="43137"/>
                    </a:srgbClr>
                  </a:outerShdw>
                </a:effectLst>
                <a:latin typeface="Trebuchet MS" panose="020B0603020202020204" pitchFamily="34" charset="0"/>
              </a:rPr>
            </a:br>
            <a:r>
              <a:rPr lang="en-US" sz="1050" dirty="0">
                <a:effectLst>
                  <a:outerShdw blurRad="38100" dist="38100" dir="2700000" algn="tl">
                    <a:srgbClr val="000000">
                      <a:alpha val="43137"/>
                    </a:srgbClr>
                  </a:outerShdw>
                </a:effectLst>
                <a:latin typeface="Trebuchet MS" panose="020B0603020202020204" pitchFamily="34" charset="0"/>
              </a:rPr>
              <a:t>heather.derexson@carolinaoneplus.com</a:t>
            </a:r>
          </a:p>
          <a:p>
            <a:r>
              <a:rPr lang="en-US" sz="1050" dirty="0">
                <a:effectLst>
                  <a:outerShdw blurRad="38100" dist="38100" dir="2700000" algn="tl">
                    <a:srgbClr val="000000">
                      <a:alpha val="43137"/>
                    </a:srgbClr>
                  </a:outerShdw>
                </a:effectLst>
                <a:latin typeface="Trebuchet MS" panose="020B0603020202020204" pitchFamily="34" charset="0"/>
              </a:rPr>
              <a:t>www.Lowcountryhomesbyheather.com</a:t>
            </a:r>
          </a:p>
        </p:txBody>
      </p:sp>
      <p:sp>
        <p:nvSpPr>
          <p:cNvPr id="18" name="Rectangle 17"/>
          <p:cNvSpPr/>
          <p:nvPr/>
        </p:nvSpPr>
        <p:spPr>
          <a:xfrm>
            <a:off x="4158047" y="9283681"/>
            <a:ext cx="2156264" cy="577081"/>
          </a:xfrm>
          <a:prstGeom prst="rect">
            <a:avLst/>
          </a:prstGeom>
        </p:spPr>
        <p:txBody>
          <a:bodyPr wrap="square" anchor="ctr">
            <a:spAutoFit/>
          </a:bodyPr>
          <a:lstStyle/>
          <a:p>
            <a:pPr algn="r"/>
            <a:r>
              <a:rPr lang="en-US" sz="1050" dirty="0">
                <a:effectLst>
                  <a:outerShdw blurRad="38100" dist="38100" dir="2700000" algn="tl">
                    <a:srgbClr val="000000">
                      <a:alpha val="43137"/>
                    </a:srgbClr>
                  </a:outerShdw>
                </a:effectLst>
                <a:latin typeface="Trebuchet MS" panose="020B0603020202020204" pitchFamily="34" charset="0"/>
              </a:rPr>
              <a:t>Carolina One Real </a:t>
            </a:r>
            <a:r>
              <a:rPr lang="en-US" sz="1050" dirty="0" smtClean="0">
                <a:effectLst>
                  <a:outerShdw blurRad="38100" dist="38100" dir="2700000" algn="tl">
                    <a:srgbClr val="000000">
                      <a:alpha val="43137"/>
                    </a:srgbClr>
                  </a:outerShdw>
                </a:effectLst>
                <a:latin typeface="Trebuchet MS" panose="020B0603020202020204" pitchFamily="34" charset="0"/>
              </a:rPr>
              <a:t>Estate</a:t>
            </a:r>
            <a:endParaRPr lang="en-US" sz="1050" dirty="0">
              <a:effectLst>
                <a:outerShdw blurRad="38100" dist="38100" dir="2700000" algn="tl">
                  <a:srgbClr val="000000">
                    <a:alpha val="43137"/>
                  </a:srgbClr>
                </a:outerShdw>
              </a:effectLst>
              <a:latin typeface="Trebuchet MS" panose="020B0603020202020204" pitchFamily="34" charset="0"/>
            </a:endParaRPr>
          </a:p>
          <a:p>
            <a:pPr algn="r"/>
            <a:r>
              <a:rPr lang="en-US" sz="1050" dirty="0">
                <a:effectLst>
                  <a:outerShdw blurRad="38100" dist="38100" dir="2700000" algn="tl">
                    <a:srgbClr val="000000">
                      <a:alpha val="43137"/>
                    </a:srgbClr>
                  </a:outerShdw>
                </a:effectLst>
                <a:latin typeface="Trebuchet MS" panose="020B0603020202020204" pitchFamily="34" charset="0"/>
              </a:rPr>
              <a:t>900 N Main St.</a:t>
            </a:r>
          </a:p>
          <a:p>
            <a:pPr algn="r"/>
            <a:r>
              <a:rPr lang="en-US" sz="1050" dirty="0">
                <a:effectLst>
                  <a:outerShdw blurRad="38100" dist="38100" dir="2700000" algn="tl">
                    <a:srgbClr val="000000">
                      <a:alpha val="43137"/>
                    </a:srgbClr>
                  </a:outerShdw>
                </a:effectLst>
                <a:latin typeface="Trebuchet MS" panose="020B0603020202020204" pitchFamily="34" charset="0"/>
              </a:rPr>
              <a:t>Summerville, SC 29483</a:t>
            </a:r>
          </a:p>
        </p:txBody>
      </p:sp>
      <p:sp>
        <p:nvSpPr>
          <p:cNvPr id="23" name="Rectangle 22"/>
          <p:cNvSpPr/>
          <p:nvPr/>
        </p:nvSpPr>
        <p:spPr>
          <a:xfrm>
            <a:off x="7543800" y="11132"/>
            <a:ext cx="2171701" cy="954107"/>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2" name="Title 1"/>
          <p:cNvSpPr>
            <a:spLocks noGrp="1"/>
          </p:cNvSpPr>
          <p:nvPr>
            <p:ph type="ctrTitle"/>
          </p:nvPr>
        </p:nvSpPr>
        <p:spPr>
          <a:xfrm>
            <a:off x="-9526" y="3529753"/>
            <a:ext cx="7324724" cy="65282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2194 Becky Road</a:t>
            </a:r>
            <a: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Pierpont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Charleston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15020607 ·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$235,900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a:t>
            </a:r>
            <a:endPar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052" r="15380"/>
          <a:stretch/>
        </p:blipFill>
        <p:spPr bwMode="auto">
          <a:xfrm>
            <a:off x="-9526" y="9078445"/>
            <a:ext cx="1000891" cy="9875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314310" y="9079302"/>
            <a:ext cx="1000889" cy="985839"/>
          </a:xfrm>
          <a:prstGeom prst="rect">
            <a:avLst/>
          </a:prstGeom>
        </p:spPr>
      </p:pic>
      <p:grpSp>
        <p:nvGrpSpPr>
          <p:cNvPr id="11" name="Group 10"/>
          <p:cNvGrpSpPr/>
          <p:nvPr/>
        </p:nvGrpSpPr>
        <p:grpSpPr>
          <a:xfrm>
            <a:off x="106449" y="86379"/>
            <a:ext cx="7092775" cy="3333127"/>
            <a:chOff x="85342" y="86379"/>
            <a:chExt cx="7092775" cy="3333127"/>
          </a:xfrm>
        </p:grpSpPr>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5342" y="86380"/>
              <a:ext cx="4444168" cy="3333126"/>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678272" y="86379"/>
              <a:ext cx="2499845" cy="333312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2" name="Group 11"/>
          <p:cNvGrpSpPr/>
          <p:nvPr/>
        </p:nvGrpSpPr>
        <p:grpSpPr>
          <a:xfrm>
            <a:off x="106449" y="4292822"/>
            <a:ext cx="7092775" cy="1121331"/>
            <a:chOff x="106449" y="4495800"/>
            <a:chExt cx="7092775" cy="1121331"/>
          </a:xfrm>
        </p:grpSpPr>
        <p:pic>
          <p:nvPicPr>
            <p:cNvPr id="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838227" y="449580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972338" y="449580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6449" y="449580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04116" y="449580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3" name="Group 12"/>
          <p:cNvGrpSpPr/>
          <p:nvPr/>
        </p:nvGrpSpPr>
        <p:grpSpPr>
          <a:xfrm>
            <a:off x="106449" y="7830559"/>
            <a:ext cx="7092775" cy="1121331"/>
            <a:chOff x="106449" y="7830559"/>
            <a:chExt cx="7092775" cy="1121331"/>
          </a:xfrm>
        </p:grpSpPr>
        <p:pic>
          <p:nvPicPr>
            <p:cNvPr id="3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838227" y="783055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972338" y="783055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6449" y="783055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704116" y="783055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4" name="Group 13"/>
          <p:cNvGrpSpPr/>
          <p:nvPr/>
        </p:nvGrpSpPr>
        <p:grpSpPr>
          <a:xfrm rot="16200000">
            <a:off x="-9229" y="-54308"/>
            <a:ext cx="1752599" cy="1861216"/>
            <a:chOff x="7772402" y="1112716"/>
            <a:chExt cx="1676398" cy="1726304"/>
          </a:xfrm>
        </p:grpSpPr>
        <p:sp>
          <p:nvSpPr>
            <p:cNvPr id="5" name="Diagonal Stripe 4"/>
            <p:cNvSpPr/>
            <p:nvPr/>
          </p:nvSpPr>
          <p:spPr>
            <a:xfrm rot="5400000">
              <a:off x="7772401" y="1162622"/>
              <a:ext cx="1676399" cy="1676398"/>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71067">
              <a:off x="8118717" y="1468115"/>
              <a:ext cx="1329028" cy="618229"/>
            </a:xfrm>
            <a:prstGeom prst="rect">
              <a:avLst/>
            </a:prstGeom>
            <a:noFill/>
          </p:spPr>
          <p:txBody>
            <a:bodyPr wrap="none" rtlCol="0">
              <a:spAutoFit/>
            </a:bodyPr>
            <a:lstStyle/>
            <a:p>
              <a:pPr algn="ctr"/>
              <a:r>
                <a:rPr lang="en-US" sz="1800" b="1" i="1" dirty="0">
                  <a:solidFill>
                    <a:schemeClr val="bg2"/>
                  </a:solidFill>
                  <a:effectLst>
                    <a:outerShdw blurRad="38100" dist="38100" dir="2700000" algn="tl">
                      <a:srgbClr val="000000">
                        <a:alpha val="43137"/>
                      </a:srgbClr>
                    </a:outerShdw>
                  </a:effectLst>
                  <a:latin typeface="Trebuchet MS" panose="020B0603020202020204" pitchFamily="34" charset="0"/>
                </a:rPr>
                <a:t>Cute </a:t>
              </a:r>
              <a:r>
                <a:rPr lang="en-US" sz="1800" b="1" i="1" dirty="0" smtClean="0">
                  <a:solidFill>
                    <a:schemeClr val="bg2"/>
                  </a:solidFill>
                  <a:effectLst>
                    <a:outerShdw blurRad="38100" dist="38100" dir="2700000" algn="tl">
                      <a:srgbClr val="000000">
                        <a:alpha val="43137"/>
                      </a:srgbClr>
                    </a:outerShdw>
                  </a:effectLst>
                  <a:latin typeface="Trebuchet MS" panose="020B0603020202020204" pitchFamily="34" charset="0"/>
                </a:rPr>
                <a:t>&amp;</a:t>
              </a:r>
            </a:p>
            <a:p>
              <a:pPr algn="ctr"/>
              <a:r>
                <a:rPr lang="en-US" sz="1800" b="1" i="1" dirty="0">
                  <a:solidFill>
                    <a:schemeClr val="bg2"/>
                  </a:solidFill>
                  <a:effectLst>
                    <a:outerShdw blurRad="38100" dist="38100" dir="2700000" algn="tl">
                      <a:srgbClr val="000000">
                        <a:alpha val="43137"/>
                      </a:srgbClr>
                    </a:outerShdw>
                  </a:effectLst>
                  <a:latin typeface="Trebuchet MS" panose="020B0603020202020204" pitchFamily="34" charset="0"/>
                </a:rPr>
                <a:t>A</a:t>
              </a:r>
              <a:r>
                <a:rPr lang="en-US" sz="1800" b="1" i="1" dirty="0" smtClean="0">
                  <a:solidFill>
                    <a:schemeClr val="bg2"/>
                  </a:solidFill>
                  <a:effectLst>
                    <a:outerShdw blurRad="38100" dist="38100" dir="2700000" algn="tl">
                      <a:srgbClr val="000000">
                        <a:alpha val="43137"/>
                      </a:srgbClr>
                    </a:outerShdw>
                  </a:effectLst>
                  <a:latin typeface="Trebuchet MS" panose="020B0603020202020204" pitchFamily="34" charset="0"/>
                </a:rPr>
                <a:t>ffordable</a:t>
              </a:r>
              <a:r>
                <a:rPr lang="en-US" sz="1800" b="1" i="1" dirty="0">
                  <a:solidFill>
                    <a:schemeClr val="bg2"/>
                  </a:solidFill>
                  <a:effectLst>
                    <a:outerShdw blurRad="38100" dist="38100" dir="2700000" algn="tl">
                      <a:srgbClr val="000000">
                        <a:alpha val="43137"/>
                      </a:srgbClr>
                    </a:outerShdw>
                  </a:effectLst>
                  <a:latin typeface="Trebuchet MS" panose="020B0603020202020204" pitchFamily="34" charset="0"/>
                </a:rPr>
                <a:t>!</a:t>
              </a:r>
              <a:endParaRPr lang="en-US" sz="1800" b="1" i="1" dirty="0">
                <a:solidFill>
                  <a:schemeClr val="bg2"/>
                </a:solidFill>
                <a:effectLst>
                  <a:outerShdw blurRad="38100" dist="38100" dir="2700000" algn="tl">
                    <a:srgbClr val="000000">
                      <a:alpha val="43137"/>
                    </a:srgbClr>
                  </a:outerShdw>
                </a:effectLst>
                <a:latin typeface="Trebuchet MS" panose="020B0603020202020204" pitchFamily="34" charset="0"/>
              </a:endParaRPr>
            </a:p>
          </p:txBody>
        </p:sp>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372</TotalTime>
  <Words>155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2194 Becky Road · Pierpont · Charleston · MLS# 15020607 · $235,900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46</cp:revision>
  <dcterms:created xsi:type="dcterms:W3CDTF">2006-08-16T00:00:00Z</dcterms:created>
  <dcterms:modified xsi:type="dcterms:W3CDTF">2015-08-27T16:49:30Z</dcterms:modified>
</cp:coreProperties>
</file>