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26A"/>
    <a:srgbClr val="F5831F"/>
    <a:srgbClr val="19469D"/>
    <a:srgbClr val="19479E"/>
    <a:srgbClr val="FF7575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9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6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2EAF3-99EF-42A4-8450-453F282A5E5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9.jpg"/><Relationship Id="rId18" Type="http://schemas.openxmlformats.org/officeDocument/2006/relationships/image" Target="../media/image14.svg"/><Relationship Id="rId26" Type="http://schemas.openxmlformats.org/officeDocument/2006/relationships/image" Target="../media/image22.png"/><Relationship Id="rId3" Type="http://schemas.openxmlformats.org/officeDocument/2006/relationships/hyperlink" Target="https://virtualrealtyllc.gofullframe.com/bt/2196_Beckenham.html" TargetMode="External"/><Relationship Id="rId21" Type="http://schemas.openxmlformats.org/officeDocument/2006/relationships/image" Target="../media/image17.png"/><Relationship Id="rId7" Type="http://schemas.openxmlformats.org/officeDocument/2006/relationships/image" Target="../media/image3.jp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image" Target="../media/image1.jpg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image" Target="../media/image20.svg"/><Relationship Id="rId5" Type="http://schemas.openxmlformats.org/officeDocument/2006/relationships/hyperlink" Target="https://vimeo.com/1103235746?share=copy" TargetMode="External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hyperlink" Target="https://2196beckenhamdr.ellenoneilstories.com/" TargetMode="External"/><Relationship Id="rId9" Type="http://schemas.openxmlformats.org/officeDocument/2006/relationships/image" Target="../media/image5.jpg"/><Relationship Id="rId14" Type="http://schemas.openxmlformats.org/officeDocument/2006/relationships/image" Target="../media/image10.jpg"/><Relationship Id="rId22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6"/>
          <a:stretch>
            <a:fillRect/>
          </a:stretch>
        </p:blipFill>
        <p:spPr>
          <a:xfrm>
            <a:off x="0" y="1"/>
            <a:ext cx="8229599" cy="4651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-38100"/>
            <a:ext cx="8229600" cy="390577"/>
          </a:xfrm>
        </p:spPr>
        <p:txBody>
          <a:bodyPr anchor="ctr">
            <a:noAutofit/>
          </a:bodyPr>
          <a:lstStyle/>
          <a:p>
            <a:r>
              <a:rPr lang="en-US" sz="1800" b="1" dirty="0">
                <a:ln w="31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ATF" panose="020B0503060602040204" pitchFamily="34" charset="0"/>
              </a:rPr>
              <a:t>SIGNIFICANT PRICE IMPROVEMENT – WATERFRONT LUXURY IN MOUNT PLEASANT!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746172"/>
            <a:ext cx="8229598" cy="3206473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19469D"/>
                </a:solidFill>
                <a:latin typeface="Franklin Gothic ATF" panose="020B0503060602040204" pitchFamily="34" charset="0"/>
              </a:rPr>
              <a:t>🏡 This exceptional 7,900+ sq ft custom-built home in </a:t>
            </a:r>
            <a:r>
              <a:rPr lang="en-US" sz="1600" dirty="0" err="1">
                <a:solidFill>
                  <a:srgbClr val="19469D"/>
                </a:solidFill>
                <a:latin typeface="Franklin Gothic ATF" panose="020B0503060602040204" pitchFamily="34" charset="0"/>
              </a:rPr>
              <a:t>Masonborough</a:t>
            </a:r>
            <a:r>
              <a:rPr lang="en-US" sz="1600" dirty="0">
                <a:solidFill>
                  <a:srgbClr val="19469D"/>
                </a:solidFill>
                <a:latin typeface="Franklin Gothic ATF" panose="020B0503060602040204" pitchFamily="34" charset="0"/>
              </a:rPr>
              <a:t> at Park West combines timeless Lowcountry charm with unmatched luxury. Featuring 6 bedrooms, 6.5 baths, a chef’s kitchen, theater room, private dock with boat lift, and resort-style outdoor living with pool &amp; spa—this home is designed for comfort, style, and unforgettable memories.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19469D"/>
                </a:solidFill>
                <a:latin typeface="Franklin Gothic ATF" panose="020B0503060602040204" pitchFamily="34" charset="0"/>
              </a:rPr>
              <a:t>With a significant price improvement, now is the perfect time to make this Charleston masterpiece yours.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rgbClr val="19469D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19469D"/>
                </a:solidFill>
                <a:latin typeface="Franklin Gothic ATF" panose="020B0503060602040204" pitchFamily="34" charset="0"/>
              </a:rPr>
              <a:t>📲 Call Ellen O’Neil directly at 843-300-8530 to arrange your private tour or ask questions today!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rgbClr val="19469D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19469D"/>
                </a:solidFill>
                <a:latin typeface="Franklin Gothic ATF" panose="020B0503060602040204" pitchFamily="34" charset="0"/>
              </a:rPr>
              <a:t>Don’t wait—this rare opportunity won’t last!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b="1" dirty="0">
              <a:solidFill>
                <a:srgbClr val="19469D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1E326A"/>
                </a:solidFill>
                <a:latin typeface="Franklin Gothic ATF" panose="020B0503060602040204" pitchFamily="34" charset="0"/>
                <a:hlinkClick r:id="rId3"/>
              </a:rPr>
              <a:t>Property Website</a:t>
            </a:r>
            <a:r>
              <a:rPr lang="en-US" sz="1600" dirty="0">
                <a:solidFill>
                  <a:srgbClr val="1E326A"/>
                </a:solidFill>
                <a:latin typeface="Franklin Gothic ATF" panose="020B0503060602040204" pitchFamily="34" charset="0"/>
              </a:rPr>
              <a:t> | </a:t>
            </a:r>
            <a:r>
              <a:rPr lang="en-US" sz="1600" dirty="0">
                <a:solidFill>
                  <a:srgbClr val="1E326A"/>
                </a:solidFill>
                <a:latin typeface="Franklin Gothic ATF" panose="020B0503060602040204" pitchFamily="34" charset="0"/>
                <a:hlinkClick r:id="rId4"/>
              </a:rPr>
              <a:t>Storybook</a:t>
            </a:r>
            <a:r>
              <a:rPr lang="en-US" sz="1600" dirty="0">
                <a:solidFill>
                  <a:srgbClr val="1E326A"/>
                </a:solidFill>
                <a:latin typeface="Franklin Gothic ATF" panose="020B0503060602040204" pitchFamily="34" charset="0"/>
              </a:rPr>
              <a:t> | </a:t>
            </a:r>
            <a:r>
              <a:rPr lang="en-US" sz="1600" dirty="0">
                <a:solidFill>
                  <a:srgbClr val="1E326A"/>
                </a:solidFill>
                <a:latin typeface="Franklin Gothic ATF" panose="020B0503060602040204" pitchFamily="34" charset="0"/>
                <a:hlinkClick r:id="rId5"/>
              </a:rPr>
              <a:t>Video Tour </a:t>
            </a:r>
            <a:endParaRPr lang="en-US" sz="1600" dirty="0">
              <a:solidFill>
                <a:srgbClr val="1E326A"/>
              </a:solidFill>
              <a:latin typeface="Franklin Gothic ATF" panose="020B050306060204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9B1B8F-DCEE-4128-BB88-7F5689692D63}"/>
              </a:ext>
            </a:extLst>
          </p:cNvPr>
          <p:cNvSpPr/>
          <p:nvPr/>
        </p:nvSpPr>
        <p:spPr>
          <a:xfrm>
            <a:off x="228600" y="8936245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Franklin Gothic ATF" panose="020B0503060602040204" pitchFamily="34" charset="0"/>
              </a:rPr>
              <a:t>Ellen O'Neil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Broker/Owner, ABR, e-PRO, CNE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Charleston Realtor of Distinction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843-300-8530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www.EllenONeilProperties.com</a:t>
            </a:r>
            <a:endParaRPr lang="en-US" dirty="0">
              <a:latin typeface="Franklin Gothic ATF" panose="020B050306060204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00855F7-5DD9-4E0A-A245-FD11596518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60" y="9170203"/>
            <a:ext cx="1352702" cy="640080"/>
          </a:xfrm>
          <a:prstGeom prst="rect">
            <a:avLst/>
          </a:prstGeom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47DAF0-BD60-4503-B8E6-9C16CD335B90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3760" y="4679357"/>
            <a:ext cx="1618488" cy="10789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70C3F9-2C80-72F7-130C-554550DD6653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9" y="4679357"/>
            <a:ext cx="1618488" cy="10789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3E7039-F2FE-5100-EFC7-27B34ABE0AD3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8662" y="4679357"/>
            <a:ext cx="1618488" cy="10789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6CF06C8-84EC-DAA5-7913-EE361CEB8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0438" y="9170203"/>
            <a:ext cx="1406527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A35077D-D136-00FE-DA97-DA4139A8F1AE}"/>
              </a:ext>
            </a:extLst>
          </p:cNvPr>
          <p:cNvGrpSpPr/>
          <p:nvPr/>
        </p:nvGrpSpPr>
        <p:grpSpPr>
          <a:xfrm>
            <a:off x="163868" y="3446695"/>
            <a:ext cx="779433" cy="1108426"/>
            <a:chOff x="6704477" y="3470276"/>
            <a:chExt cx="779433" cy="11084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454892-5DFC-CD4D-F677-6F96DD608AA6}"/>
                </a:ext>
              </a:extLst>
            </p:cNvPr>
            <p:cNvSpPr/>
            <p:nvPr/>
          </p:nvSpPr>
          <p:spPr>
            <a:xfrm>
              <a:off x="6704477" y="3470276"/>
              <a:ext cx="77943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i="1" dirty="0">
                  <a:solidFill>
                    <a:schemeClr val="bg1"/>
                  </a:solidFill>
                  <a:latin typeface="Franklin Gothic ATF" panose="020B0503060602040204" pitchFamily="34" charset="0"/>
                </a:rPr>
                <a:t>Storybook</a:t>
              </a: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81FAB4B6-02CB-ADE0-494B-5BA4535436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710145" y="3810606"/>
              <a:ext cx="768096" cy="768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145662-CB6B-69E3-A212-130E9C70E7C2}"/>
              </a:ext>
            </a:extLst>
          </p:cNvPr>
          <p:cNvGrpSpPr/>
          <p:nvPr/>
        </p:nvGrpSpPr>
        <p:grpSpPr>
          <a:xfrm>
            <a:off x="7288062" y="3446695"/>
            <a:ext cx="772002" cy="1108426"/>
            <a:chOff x="763012" y="3470276"/>
            <a:chExt cx="772002" cy="110842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4BEC40-6AB2-6ACD-796A-D1BB692F85AA}"/>
                </a:ext>
              </a:extLst>
            </p:cNvPr>
            <p:cNvSpPr/>
            <p:nvPr/>
          </p:nvSpPr>
          <p:spPr>
            <a:xfrm>
              <a:off x="763012" y="3470276"/>
              <a:ext cx="772002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i="1" dirty="0">
                  <a:solidFill>
                    <a:schemeClr val="bg1"/>
                  </a:solidFill>
                  <a:latin typeface="Franklin Gothic ATF" panose="020B0503060602040204" pitchFamily="34" charset="0"/>
                </a:rPr>
                <a:t>Video</a:t>
              </a:r>
            </a:p>
          </p:txBody>
        </p:sp>
        <p:pic>
          <p:nvPicPr>
            <p:cNvPr id="8" name="Picture 2" descr="QR Code Image">
              <a:extLst>
                <a:ext uri="{FF2B5EF4-FFF2-40B4-BE49-F238E27FC236}">
                  <a16:creationId xmlns:a16="http://schemas.microsoft.com/office/drawing/2014/main" id="{779CC203-32E0-AA5C-F1EF-876E5BF52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965" y="3810606"/>
              <a:ext cx="768096" cy="768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90EB890-3D61-6602-B7A1-B75D3062D6E0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6211" y="4679357"/>
            <a:ext cx="1618488" cy="10789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CC29B6-D3C7-944D-0D68-7960E40C8213}"/>
              </a:ext>
            </a:extLst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1112" y="4679357"/>
            <a:ext cx="1618488" cy="107899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0" y="22606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ln w="3175">
                  <a:noFill/>
                </a:ln>
                <a:solidFill>
                  <a:srgbClr val="1E326A"/>
                </a:solidFill>
                <a:latin typeface="Franklin Gothic ATF" panose="020B0503060602040204" pitchFamily="34" charset="0"/>
              </a:rPr>
              <a:t>2196 Beckenham Drive</a:t>
            </a:r>
          </a:p>
          <a:p>
            <a:pPr algn="ctr"/>
            <a:r>
              <a:rPr lang="en-US" sz="1400" dirty="0">
                <a:ln w="3175">
                  <a:noFill/>
                </a:ln>
                <a:solidFill>
                  <a:srgbClr val="1E326A"/>
                </a:solidFill>
                <a:latin typeface="Franklin Gothic ATF" panose="020B0503060602040204" pitchFamily="34" charset="0"/>
              </a:rPr>
              <a:t>Park West | Mount Pleasant, SC 29466 | MLS# 25020041 | $3,599,000</a:t>
            </a:r>
          </a:p>
        </p:txBody>
      </p:sp>
      <p:pic>
        <p:nvPicPr>
          <p:cNvPr id="17" name="Graphic 16" descr="Arrow: Counter-clockwise curve outline">
            <a:extLst>
              <a:ext uri="{FF2B5EF4-FFF2-40B4-BE49-F238E27FC236}">
                <a16:creationId xmlns:a16="http://schemas.microsoft.com/office/drawing/2014/main" id="{45D5CB98-55B7-EA7A-B266-6B0183AA008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3487421">
            <a:off x="-3207026" y="1702531"/>
            <a:ext cx="914400" cy="914400"/>
          </a:xfrm>
          <a:prstGeom prst="rect">
            <a:avLst/>
          </a:prstGeom>
        </p:spPr>
      </p:pic>
      <p:pic>
        <p:nvPicPr>
          <p:cNvPr id="20" name="Graphic 19" descr="Arrow: Rotate left outline">
            <a:extLst>
              <a:ext uri="{FF2B5EF4-FFF2-40B4-BE49-F238E27FC236}">
                <a16:creationId xmlns:a16="http://schemas.microsoft.com/office/drawing/2014/main" id="{8A13BCE3-301C-7C4C-C068-124ED8F30A8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3057026" y="2869416"/>
            <a:ext cx="914400" cy="914400"/>
          </a:xfrm>
          <a:prstGeom prst="rect">
            <a:avLst/>
          </a:prstGeom>
        </p:spPr>
      </p:pic>
      <p:pic>
        <p:nvPicPr>
          <p:cNvPr id="22" name="Graphic 21" descr="Arrow: Slight curve with solid fill">
            <a:extLst>
              <a:ext uri="{FF2B5EF4-FFF2-40B4-BE49-F238E27FC236}">
                <a16:creationId xmlns:a16="http://schemas.microsoft.com/office/drawing/2014/main" id="{BB850EB1-8106-71F4-87C5-D4832A0344A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5400000">
            <a:off x="-2907026" y="4036301"/>
            <a:ext cx="914400" cy="914400"/>
          </a:xfrm>
          <a:prstGeom prst="rect">
            <a:avLst/>
          </a:prstGeom>
        </p:spPr>
      </p:pic>
      <p:pic>
        <p:nvPicPr>
          <p:cNvPr id="25" name="Graphic 24" descr="Arrow: Rotate left with solid fill">
            <a:extLst>
              <a:ext uri="{FF2B5EF4-FFF2-40B4-BE49-F238E27FC236}">
                <a16:creationId xmlns:a16="http://schemas.microsoft.com/office/drawing/2014/main" id="{DA3FE246-C4A0-2199-BC23-29C5B59AE60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2757026" y="5203186"/>
            <a:ext cx="914400" cy="914400"/>
          </a:xfrm>
          <a:prstGeom prst="rect">
            <a:avLst/>
          </a:prstGeom>
        </p:spPr>
      </p:pic>
      <p:pic>
        <p:nvPicPr>
          <p:cNvPr id="28" name="Graphic 27" descr="Back with solid fill">
            <a:extLst>
              <a:ext uri="{FF2B5EF4-FFF2-40B4-BE49-F238E27FC236}">
                <a16:creationId xmlns:a16="http://schemas.microsoft.com/office/drawing/2014/main" id="{2CCFAF0A-80AD-0FDC-240F-21EA83F75C4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17976735">
            <a:off x="-1453513" y="2004211"/>
            <a:ext cx="914400" cy="914400"/>
          </a:xfrm>
          <a:prstGeom prst="rect">
            <a:avLst/>
          </a:prstGeom>
        </p:spPr>
      </p:pic>
      <p:pic>
        <p:nvPicPr>
          <p:cNvPr id="6" name="Picture 2" descr="QR Code Image">
            <a:hlinkClick r:id="rId5"/>
            <a:extLst>
              <a:ext uri="{FF2B5EF4-FFF2-40B4-BE49-F238E27FC236}">
                <a16:creationId xmlns:a16="http://schemas.microsoft.com/office/drawing/2014/main" id="{9D233C84-CD95-EF3E-757F-3087169A1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968" y="3787025"/>
            <a:ext cx="768096" cy="76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R Code Image">
            <a:hlinkClick r:id="rId4"/>
            <a:extLst>
              <a:ext uri="{FF2B5EF4-FFF2-40B4-BE49-F238E27FC236}">
                <a16:creationId xmlns:a16="http://schemas.microsoft.com/office/drawing/2014/main" id="{D65C02A8-316F-16DF-E794-E30C55025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68" y="3787025"/>
            <a:ext cx="768096" cy="76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05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2034</TotalTime>
  <Words>166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Franklin Gothic ATF</vt:lpstr>
      <vt:lpstr>Office Theme</vt:lpstr>
      <vt:lpstr>SIGNIFICANT PRICE IMPROVEMENT – WATERFRONT LUXURY IN MOUNT PLEASANT!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Peek…</dc:title>
  <dc:creator>A. Thomas Price</dc:creator>
  <cp:lastModifiedBy>A. Thomas Price</cp:lastModifiedBy>
  <cp:revision>125</cp:revision>
  <dcterms:created xsi:type="dcterms:W3CDTF">2016-07-16T19:46:25Z</dcterms:created>
  <dcterms:modified xsi:type="dcterms:W3CDTF">2025-09-10T15:06:20Z</dcterms:modified>
</cp:coreProperties>
</file>