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884" y="-75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3/31/2020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rcRect/>
          <a:stretch/>
        </p:blipFill>
        <p:spPr>
          <a:xfrm>
            <a:off x="1506700" y="633464"/>
            <a:ext cx="5216200" cy="3477467"/>
          </a:xfrm>
          <a:prstGeom prst="rect">
            <a:avLst/>
          </a:prstGeom>
          <a:ln>
            <a:noFill/>
          </a:ln>
          <a:effectLst>
            <a:outerShdw blurRad="50800" dist="38100" dir="2700000" algn="tl" rotWithShape="0">
              <a:prstClr val="black">
                <a:alpha val="40000"/>
              </a:prstClr>
            </a:outerShdw>
          </a:effectLst>
        </p:spPr>
      </p:pic>
      <p:sp>
        <p:nvSpPr>
          <p:cNvPr id="4" name="Rectangle 3"/>
          <p:cNvSpPr/>
          <p:nvPr/>
        </p:nvSpPr>
        <p:spPr>
          <a:xfrm>
            <a:off x="1" y="4201887"/>
            <a:ext cx="8214212" cy="738664"/>
          </a:xfrm>
          <a:prstGeom prst="rect">
            <a:avLst/>
          </a:prstGeom>
        </p:spPr>
        <p:txBody>
          <a:bodyPr wrap="square">
            <a:spAutoFit/>
          </a:bodyPr>
          <a:lstStyle/>
          <a:p>
            <a:pPr algn="ctr"/>
            <a:r>
              <a:rPr lang="en-US" sz="2400" b="1"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219 </a:t>
            </a:r>
            <a:r>
              <a:rPr lang="en-US" sz="2400" b="1" dirty="0" err="1">
                <a:ln w="3175">
                  <a:noFill/>
                </a:ln>
                <a:solidFill>
                  <a:schemeClr val="bg1"/>
                </a:solidFill>
                <a:effectLst>
                  <a:outerShdw blurRad="38100" dist="38100" dir="2700000" algn="tl">
                    <a:srgbClr val="000000">
                      <a:alpha val="43137"/>
                    </a:srgbClr>
                  </a:outerShdw>
                </a:effectLst>
                <a:latin typeface="Lucida Sans" panose="020B0602030504020204" pitchFamily="34" charset="0"/>
              </a:rPr>
              <a:t>Lotz</a:t>
            </a:r>
            <a:r>
              <a:rPr lang="en-US" sz="2400" b="1"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 Drive</a:t>
            </a:r>
          </a:p>
          <a:p>
            <a:pPr algn="ctr"/>
            <a:r>
              <a:rPr lang="en-US" sz="1800"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The Ponds ~ Summerville, SC 29483 ~ MLS# 20008116 ~ $285,900</a:t>
            </a:r>
            <a:endParaRPr lang="en-US" sz="1600" i="1" dirty="0">
              <a:ln w="3175">
                <a:noFill/>
              </a:ln>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30" name="Rectangle 29"/>
          <p:cNvSpPr/>
          <p:nvPr/>
        </p:nvSpPr>
        <p:spPr>
          <a:xfrm>
            <a:off x="1980010" y="9064823"/>
            <a:ext cx="4267200" cy="630942"/>
          </a:xfrm>
          <a:prstGeom prst="rect">
            <a:avLst/>
          </a:prstGeom>
        </p:spPr>
        <p:txBody>
          <a:bodyPr wrap="square">
            <a:spAutoFit/>
          </a:bodyPr>
          <a:lstStyle/>
          <a:p>
            <a:pPr algn="ctr"/>
            <a:r>
              <a:rPr lang="en-US" sz="1400" dirty="0">
                <a:solidFill>
                  <a:schemeClr val="bg1"/>
                </a:solidFill>
                <a:latin typeface="Lucida Sans" panose="020B0602030504020204" pitchFamily="34" charset="0"/>
              </a:rPr>
              <a:t>Laurie Loparo</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(843) 442-1290 | laurieloparo@gmail.com</a:t>
            </a:r>
          </a:p>
          <a:p>
            <a:pPr algn="ctr"/>
            <a:r>
              <a:rPr lang="en-US" sz="1050" dirty="0">
                <a:solidFill>
                  <a:schemeClr val="bg1"/>
                </a:solidFill>
                <a:latin typeface="Lucida Sans" panose="020B0602030504020204" pitchFamily="34" charset="0"/>
              </a:rPr>
              <a:t>www.lauriesellscharleston.com</a:t>
            </a:r>
          </a:p>
        </p:txBody>
      </p:sp>
      <p:sp>
        <p:nvSpPr>
          <p:cNvPr id="35" name="Rectangle 34"/>
          <p:cNvSpPr/>
          <p:nvPr/>
        </p:nvSpPr>
        <p:spPr>
          <a:xfrm>
            <a:off x="227412" y="9842956"/>
            <a:ext cx="7772396" cy="21544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Carolina One Real Estate | 873 Orleans Road, Ste 102 | Charleston, SC 29407-5753</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513707" y="9058249"/>
            <a:ext cx="1352317" cy="89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678" y="9182170"/>
            <a:ext cx="1728723" cy="648271"/>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1343640" y="0"/>
            <a:ext cx="5542321" cy="542508"/>
          </a:xfrm>
          <a:effectLst/>
        </p:spPr>
        <p:txBody>
          <a:bodyPr anchor="t">
            <a:noAutofit/>
          </a:bodyPr>
          <a:lstStyle/>
          <a:p>
            <a:r>
              <a:rPr lang="en-US" sz="3200" b="1" i="1" dirty="0">
                <a:ln w="3175">
                  <a:solidFill>
                    <a:schemeClr val="tx2"/>
                  </a:solidFill>
                </a:ln>
                <a:solidFill>
                  <a:srgbClr val="FFFF00"/>
                </a:solidFill>
                <a:effectLst>
                  <a:outerShdw blurRad="38100" dist="38100" dir="2700000" algn="tl">
                    <a:srgbClr val="000000">
                      <a:alpha val="43137"/>
                    </a:srgbClr>
                  </a:outerShdw>
                </a:effectLst>
                <a:latin typeface="Lucida Sans" panose="020B0602030504020204" pitchFamily="34" charset="0"/>
              </a:rPr>
              <a:t>Move in Ready!! </a:t>
            </a:r>
          </a:p>
        </p:txBody>
      </p:sp>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572210" y="1876966"/>
            <a:ext cx="1619282" cy="1081023"/>
          </a:xfrm>
          <a:prstGeom prst="rect">
            <a:avLst/>
          </a:prstGeom>
          <a:ln>
            <a:noFill/>
          </a:ln>
          <a:effectLst>
            <a:outerShdw blurRad="292100" dist="139700" dir="2700000" algn="tl" rotWithShape="0">
              <a:srgbClr val="333333">
                <a:alpha val="65000"/>
              </a:srgbClr>
            </a:outerShdw>
          </a:effectLst>
        </p:spPr>
      </p:pic>
      <p:pic>
        <p:nvPicPr>
          <p:cNvPr id="6" name="Picture 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2572210" y="4418951"/>
            <a:ext cx="1619282" cy="1081023"/>
          </a:xfrm>
          <a:prstGeom prst="rect">
            <a:avLst/>
          </a:prstGeom>
          <a:ln>
            <a:noFill/>
          </a:ln>
          <a:effectLst>
            <a:outerShdw blurRad="292100" dist="139700" dir="2700000" algn="tl" rotWithShape="0">
              <a:srgbClr val="333333">
                <a:alpha val="65000"/>
              </a:srgbClr>
            </a:outerShdw>
          </a:effectLst>
        </p:spPr>
      </p:pic>
      <p:pic>
        <p:nvPicPr>
          <p:cNvPr id="7" name="Picture 6"/>
          <p:cNvPicPr>
            <a:picLocks/>
          </p:cNvPicPr>
          <p:nvPr/>
        </p:nvPicPr>
        <p:blipFill>
          <a:blip r:embed="rId9" cstate="print">
            <a:extLst>
              <a:ext uri="{28A0092B-C50C-407E-A947-70E740481C1C}">
                <a14:useLocalDpi xmlns:a14="http://schemas.microsoft.com/office/drawing/2010/main" val="0"/>
              </a:ext>
            </a:extLst>
          </a:blip>
          <a:srcRect/>
          <a:stretch/>
        </p:blipFill>
        <p:spPr>
          <a:xfrm>
            <a:off x="152400" y="7910049"/>
            <a:ext cx="1441364" cy="960909"/>
          </a:xfrm>
          <a:prstGeom prst="rect">
            <a:avLst/>
          </a:prstGeom>
          <a:ln>
            <a:noFill/>
          </a:ln>
          <a:effectLst>
            <a:outerShdw blurRad="292100" dist="139700" dir="2700000" algn="tl" rotWithShape="0">
              <a:srgbClr val="333333">
                <a:alpha val="65000"/>
              </a:srgbClr>
            </a:outerShdw>
          </a:effectLst>
        </p:spPr>
      </p:pic>
      <p:pic>
        <p:nvPicPr>
          <p:cNvPr id="8" name="Picture 7"/>
          <p:cNvPicPr>
            <a:picLocks/>
          </p:cNvPicPr>
          <p:nvPr/>
        </p:nvPicPr>
        <p:blipFill>
          <a:blip r:embed="rId10" cstate="print">
            <a:extLst>
              <a:ext uri="{28A0092B-C50C-407E-A947-70E740481C1C}">
                <a14:useLocalDpi xmlns:a14="http://schemas.microsoft.com/office/drawing/2010/main" val="0"/>
              </a:ext>
            </a:extLst>
          </a:blip>
          <a:srcRect/>
          <a:stretch/>
        </p:blipFill>
        <p:spPr>
          <a:xfrm>
            <a:off x="6635836" y="7910049"/>
            <a:ext cx="1441364" cy="960909"/>
          </a:xfrm>
          <a:prstGeom prst="rect">
            <a:avLst/>
          </a:prstGeom>
          <a:ln>
            <a:noFill/>
          </a:ln>
          <a:effectLst>
            <a:outerShdw blurRad="292100" dist="139700" dir="2700000" algn="tl" rotWithShape="0">
              <a:srgbClr val="333333">
                <a:alpha val="65000"/>
              </a:srgbClr>
            </a:outerShdw>
          </a:effectLst>
        </p:spPr>
      </p:pic>
      <p:pic>
        <p:nvPicPr>
          <p:cNvPr id="14" name="Picture 1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2572210" y="3147958"/>
            <a:ext cx="1619282" cy="1081023"/>
          </a:xfrm>
          <a:prstGeom prst="rect">
            <a:avLst/>
          </a:prstGeom>
          <a:ln>
            <a:noFill/>
          </a:ln>
          <a:effectLst>
            <a:outerShdw blurRad="292100" dist="139700" dir="2700000" algn="tl" rotWithShape="0">
              <a:srgbClr val="333333">
                <a:alpha val="65000"/>
              </a:srgbClr>
            </a:outerShdw>
          </a:effectLst>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rcRect/>
          <a:stretch/>
        </p:blipFill>
        <p:spPr>
          <a:xfrm>
            <a:off x="1773259" y="7910049"/>
            <a:ext cx="1441364" cy="960909"/>
          </a:xfrm>
          <a:prstGeom prst="rect">
            <a:avLst/>
          </a:prstGeom>
          <a:ln>
            <a:noFill/>
          </a:ln>
          <a:effectLst>
            <a:outerShdw blurRad="292100" dist="139700" dir="2700000" algn="tl" rotWithShape="0">
              <a:srgbClr val="333333">
                <a:alpha val="65000"/>
              </a:srgbClr>
            </a:outerShdw>
          </a:effectLst>
        </p:spPr>
      </p:pic>
      <p:pic>
        <p:nvPicPr>
          <p:cNvPr id="16" name="Picture 1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2572210" y="605974"/>
            <a:ext cx="1619282" cy="1081023"/>
          </a:xfrm>
          <a:prstGeom prst="rect">
            <a:avLst/>
          </a:prstGeom>
          <a:ln>
            <a:noFill/>
          </a:ln>
          <a:effectLst>
            <a:outerShdw blurRad="292100" dist="139700" dir="2700000" algn="tl" rotWithShape="0">
              <a:srgbClr val="333333">
                <a:alpha val="65000"/>
              </a:srgbClr>
            </a:outerShdw>
          </a:effectLst>
        </p:spPr>
      </p:pic>
      <p:pic>
        <p:nvPicPr>
          <p:cNvPr id="17" name="Picture 16"/>
          <p:cNvPicPr>
            <a:picLocks/>
          </p:cNvPicPr>
          <p:nvPr/>
        </p:nvPicPr>
        <p:blipFill>
          <a:blip r:embed="rId14" cstate="print">
            <a:extLst>
              <a:ext uri="{28A0092B-C50C-407E-A947-70E740481C1C}">
                <a14:useLocalDpi xmlns:a14="http://schemas.microsoft.com/office/drawing/2010/main" val="0"/>
              </a:ext>
            </a:extLst>
          </a:blip>
          <a:srcRect/>
          <a:stretch/>
        </p:blipFill>
        <p:spPr>
          <a:xfrm>
            <a:off x="5014977" y="7910049"/>
            <a:ext cx="1441364" cy="960909"/>
          </a:xfrm>
          <a:prstGeom prst="rect">
            <a:avLst/>
          </a:prstGeom>
          <a:ln>
            <a:noFill/>
          </a:ln>
          <a:effectLst>
            <a:outerShdw blurRad="292100" dist="139700" dir="2700000" algn="tl" rotWithShape="0">
              <a:srgbClr val="333333">
                <a:alpha val="65000"/>
              </a:srgbClr>
            </a:outerShdw>
          </a:effectLst>
        </p:spPr>
      </p:pic>
      <p:sp>
        <p:nvSpPr>
          <p:cNvPr id="3" name="Subtitle 2"/>
          <p:cNvSpPr>
            <a:spLocks noGrp="1"/>
          </p:cNvSpPr>
          <p:nvPr>
            <p:ph type="subTitle" idx="1"/>
          </p:nvPr>
        </p:nvSpPr>
        <p:spPr>
          <a:xfrm>
            <a:off x="0" y="5031507"/>
            <a:ext cx="8214213" cy="2883920"/>
          </a:xfrm>
        </p:spPr>
        <p:txBody>
          <a:bodyPr anchor="ctr">
            <a:noAutofit/>
          </a:bodyPr>
          <a:lstStyle/>
          <a:p>
            <a:r>
              <a:rPr lang="en-US" sz="1100" dirty="0">
                <a:solidFill>
                  <a:schemeClr val="bg1"/>
                </a:solidFill>
                <a:effectLst>
                  <a:outerShdw blurRad="38100" dist="38100" dir="2700000" algn="tl">
                    <a:srgbClr val="000000">
                      <a:alpha val="43137"/>
                    </a:srgbClr>
                  </a:outerShdw>
                </a:effectLst>
                <a:latin typeface="Lucida Sans" panose="020B0602030504020204" pitchFamily="34" charset="0"/>
              </a:rPr>
              <a:t>If your Buyer is looking for a Slower pace and a Move-in-Ready home, Bring them </a:t>
            </a:r>
            <a:r>
              <a:rPr lang="en-US" sz="1100">
                <a:solidFill>
                  <a:schemeClr val="bg1"/>
                </a:solidFill>
                <a:effectLst>
                  <a:outerShdw blurRad="38100" dist="38100" dir="2700000" algn="tl">
                    <a:srgbClr val="000000">
                      <a:alpha val="43137"/>
                    </a:srgbClr>
                  </a:outerShdw>
                </a:effectLst>
                <a:latin typeface="Lucida Sans" panose="020B0602030504020204" pitchFamily="34" charset="0"/>
              </a:rPr>
              <a:t>Now! </a:t>
            </a:r>
          </a:p>
          <a:p>
            <a:r>
              <a:rPr lang="en-US" sz="1100">
                <a:solidFill>
                  <a:schemeClr val="bg1"/>
                </a:solidFill>
                <a:effectLst>
                  <a:outerShdw blurRad="38100" dist="38100" dir="2700000" algn="tl">
                    <a:srgbClr val="000000">
                      <a:alpha val="43137"/>
                    </a:srgbClr>
                  </a:outerShdw>
                </a:effectLst>
                <a:latin typeface="Lucida Sans" panose="020B0602030504020204" pitchFamily="34" charset="0"/>
              </a:rPr>
              <a:t>This </a:t>
            </a:r>
            <a:r>
              <a:rPr lang="en-US" sz="1100" dirty="0">
                <a:solidFill>
                  <a:schemeClr val="bg1"/>
                </a:solidFill>
                <a:effectLst>
                  <a:outerShdw blurRad="38100" dist="38100" dir="2700000" algn="tl">
                    <a:srgbClr val="000000">
                      <a:alpha val="43137"/>
                    </a:srgbClr>
                  </a:outerShdw>
                </a:effectLst>
                <a:latin typeface="Lucida Sans" panose="020B0602030504020204" pitchFamily="34" charset="0"/>
              </a:rPr>
              <a:t>beautiful, well kept home with a balcony over looking a park, in The Ponds, is ready for you NOW! The Ponds offers miles of walking trails, a lake for kayaking, numerous opportunities for social gatherings. Everything you need for relaxation when you leave work and need to unwind and live a little. When you enter this 3 story home, you are greeted by a spacious foyer and hardwood flowing throughout the downstairs. The private office is to the left (could be used as a formal dining room if prefer). Past the half bath you enter into the main living area, where you will spend quality family time. The kitchen with an island, ample cabinets, 2 pantries, is open to the family room. Patio is located off the eat-in area for extended entertaining or grilling. Or for quiet/reflective moments you can sit in the back on the deck next to the Koi pond. Back inside, upstairs on the second floor find the spacious master bedroom with its own private balcony for early morning coffee or an adult beverage to unwind at the end of the day. Master bath has a garden tub, separate shower, granite counter with dual sinks, walk-in closet and a water closet. Two additional secondary bedrooms, a full bath and the laundry are down the hall. Continue to the third floor to find the 4th bedroom (has a closet) or could be a bonus room with another Full bath! There are storage areas in the 3rd floor, as well as numerous closets throughout the home. This home has the space you need indoors, and the life style you need outdoors. This home has lots of extras, including a vent over the stove to the outside. </a:t>
            </a:r>
          </a:p>
          <a:p>
            <a:r>
              <a:rPr lang="en-US" sz="1100" dirty="0">
                <a:solidFill>
                  <a:schemeClr val="bg1"/>
                </a:solidFill>
                <a:effectLst>
                  <a:outerShdw blurRad="38100" dist="38100" dir="2700000" algn="tl">
                    <a:srgbClr val="000000">
                      <a:alpha val="43137"/>
                    </a:srgbClr>
                  </a:outerShdw>
                </a:effectLst>
                <a:latin typeface="Lucida Sans" panose="020B0602030504020204" pitchFamily="34" charset="0"/>
              </a:rPr>
              <a:t>Call today for your private showing and to see the details in person.</a:t>
            </a:r>
          </a:p>
        </p:txBody>
      </p:sp>
      <p:pic>
        <p:nvPicPr>
          <p:cNvPr id="18" name="Picture 17">
            <a:extLst>
              <a:ext uri="{FF2B5EF4-FFF2-40B4-BE49-F238E27FC236}">
                <a16:creationId xmlns:a16="http://schemas.microsoft.com/office/drawing/2014/main" id="{266F7AB7-9A23-4479-8B2A-C55908BD6B4E}"/>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3394118" y="7910049"/>
            <a:ext cx="1441364" cy="9609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414</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Move in Ready!!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70</cp:revision>
  <dcterms:created xsi:type="dcterms:W3CDTF">2006-08-16T00:00:00Z</dcterms:created>
  <dcterms:modified xsi:type="dcterms:W3CDTF">2020-03-31T19:50:19Z</dcterms:modified>
</cp:coreProperties>
</file>