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10/16/2015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14754" y="4257462"/>
            <a:ext cx="4481115" cy="4276937"/>
          </a:xfrm>
        </p:spPr>
        <p:txBody>
          <a:bodyPr anchor="ctr">
            <a:noAutofit/>
          </a:bodyPr>
          <a:lstStyle/>
          <a:p>
            <a:r>
              <a:rPr lang="en-US" sz="1300" dirty="0">
                <a:solidFill>
                  <a:schemeClr val="tx2">
                    <a:lumMod val="75000"/>
                  </a:schemeClr>
                </a:solidFill>
                <a:latin typeface="Trebuchet MS" panose="020B0603020202020204" pitchFamily="34" charset="0"/>
              </a:rPr>
              <a:t>Rare opportunity to live in the exclusive Country Club of Charleston community. A stunning estate situated on over 3/4 of an acre boasting magnificent live oak trees, meticulously maintained landscaping and overlooking the 13th hole of the Country Club golf course. Enjoy single level living with formal and casual living spaces allowing for easy entertaining both inside and out. The custom designed kitchen complete with sitting area and fireplace flows easily into the family room and informal dining room creating an inviting space for family and guests. A generously sized master suite which has access to the terrace and takes advantage of the golf course views, two guest rooms, a beautiful wood paneled study and office nook complete the left wing. The formal dining room, and great room are situated on the back of the home allowing for easy access to the terrace and kitchen. The fourth bedroom and full bathroom are located over the garage and is currently used as a media/pool room. With heavy moldings, exquisite paneling, custom built cabinetry and plantation shutters throughout this home will not disappoint.</a:t>
            </a:r>
            <a:endParaRPr lang="en-US" sz="13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455143"/>
            <a:ext cx="7315199" cy="888257"/>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lumMod val="50000"/>
                  </a:schemeClr>
                </a:solidFill>
                <a:effectLst/>
                <a:latin typeface="Trebuchet MS" panose="020B0603020202020204" pitchFamily="34" charset="0"/>
              </a:rPr>
              <a:t>21 Country Club Drive</a:t>
            </a:r>
            <a:r>
              <a:rPr lang="en-US" sz="2000" cap="none" dirty="0" smtClean="0">
                <a:ln w="10541" cmpd="sng">
                  <a:noFill/>
                  <a:prstDash val="solid"/>
                </a:ln>
                <a:solidFill>
                  <a:schemeClr val="tx2">
                    <a:lumMod val="50000"/>
                  </a:schemeClr>
                </a:solidFill>
                <a:effectLst/>
                <a:latin typeface="Trebuchet MS" panose="020B0603020202020204" pitchFamily="34" charset="0"/>
              </a:rPr>
              <a:t/>
            </a:r>
            <a:br>
              <a:rPr lang="en-US" sz="2000" cap="none" dirty="0" smtClean="0">
                <a:ln w="10541" cmpd="sng">
                  <a:noFill/>
                  <a:prstDash val="solid"/>
                </a:ln>
                <a:solidFill>
                  <a:schemeClr val="tx2">
                    <a:lumMod val="50000"/>
                  </a:schemeClr>
                </a:solidFill>
                <a:effectLst/>
                <a:latin typeface="Trebuchet MS" panose="020B0603020202020204" pitchFamily="34" charset="0"/>
              </a:rPr>
            </a:br>
            <a:r>
              <a:rPr lang="en-US" sz="1600" cap="none" dirty="0">
                <a:ln w="10541" cmpd="sng">
                  <a:noFill/>
                  <a:prstDash val="solid"/>
                </a:ln>
                <a:solidFill>
                  <a:schemeClr val="tx2">
                    <a:lumMod val="50000"/>
                  </a:schemeClr>
                </a:solidFill>
                <a:effectLst/>
                <a:latin typeface="Trebuchet MS" panose="020B0603020202020204" pitchFamily="34" charset="0"/>
              </a:rPr>
              <a:t>Country Club of Charleston ~ Charleston</a:t>
            </a:r>
            <a:br>
              <a:rPr lang="en-US" sz="1600" cap="none" dirty="0">
                <a:ln w="10541" cmpd="sng">
                  <a:noFill/>
                  <a:prstDash val="solid"/>
                </a:ln>
                <a:solidFill>
                  <a:schemeClr val="tx2">
                    <a:lumMod val="50000"/>
                  </a:schemeClr>
                </a:solidFill>
                <a:effectLst/>
                <a:latin typeface="Trebuchet MS" panose="020B0603020202020204" pitchFamily="34" charset="0"/>
              </a:rPr>
            </a:br>
            <a:r>
              <a:rPr lang="en-US" sz="1600" cap="none" dirty="0">
                <a:ln w="10541" cmpd="sng">
                  <a:noFill/>
                  <a:prstDash val="solid"/>
                </a:ln>
                <a:solidFill>
                  <a:schemeClr val="tx2">
                    <a:lumMod val="50000"/>
                  </a:schemeClr>
                </a:solidFill>
                <a:effectLst/>
                <a:latin typeface="Trebuchet MS" panose="020B0603020202020204" pitchFamily="34" charset="0"/>
              </a:rPr>
              <a:t>MLS# 15024530 ~ $1,800,000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34" y="8768150"/>
            <a:ext cx="1827427"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Katherine Cox</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it-IT" sz="1100" dirty="0">
                <a:solidFill>
                  <a:schemeClr val="bg1"/>
                </a:solidFill>
                <a:effectLst>
                  <a:outerShdw blurRad="38100" dist="38100" dir="2700000" algn="tl">
                    <a:srgbClr val="000000">
                      <a:alpha val="43137"/>
                    </a:srgbClr>
                  </a:outerShdw>
                </a:effectLst>
                <a:latin typeface="Trebuchet MS" panose="020B0603020202020204" pitchFamily="34" charset="0"/>
              </a:rPr>
              <a:t>REALTOR</a:t>
            </a:r>
          </a:p>
          <a:p>
            <a:pPr algn="ctr"/>
            <a:endParaRPr lang="it-IT"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it-IT"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568-3193</a:t>
            </a:r>
          </a:p>
          <a:p>
            <a:pPr algn="ctr"/>
            <a:r>
              <a:rPr lang="it-IT" sz="1100" dirty="0">
                <a:solidFill>
                  <a:schemeClr val="bg1"/>
                </a:solidFill>
                <a:effectLst>
                  <a:outerShdw blurRad="38100" dist="38100" dir="2700000" algn="tl">
                    <a:srgbClr val="000000">
                      <a:alpha val="43137"/>
                    </a:srgbClr>
                  </a:outerShdw>
                </a:effectLst>
                <a:latin typeface="Trebuchet MS" panose="020B0603020202020204" pitchFamily="34" charset="0"/>
              </a:rPr>
              <a:t>katherine.cox@carolinaone.com</a:t>
            </a:r>
          </a:p>
          <a:p>
            <a:pPr algn="ctr"/>
            <a:r>
              <a:rPr lang="it-IT" sz="1100" dirty="0" smtClean="0">
                <a:solidFill>
                  <a:schemeClr val="bg1"/>
                </a:solidFill>
                <a:effectLst>
                  <a:outerShdw blurRad="38100" dist="38100" dir="2700000" algn="tl">
                    <a:srgbClr val="000000">
                      <a:alpha val="43137"/>
                    </a:srgbClr>
                  </a:outerShdw>
                </a:effectLst>
                <a:latin typeface="Trebuchet MS" panose="020B0603020202020204" pitchFamily="34" charset="0"/>
              </a:rPr>
              <a:t>www.carolinaonerealestate.com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endParaRPr lang="en-US" sz="700" dirty="0">
                <a:solidFill>
                  <a:schemeClr val="bg1"/>
                </a:solidFill>
                <a:latin typeface="Trebuchet MS" panose="020B0603020202020204" pitchFamily="34" charset="0"/>
              </a:endParaRPr>
            </a:p>
          </p:txBody>
        </p:sp>
      </p:gr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904" y="7650931"/>
            <a:ext cx="1327904" cy="880977"/>
          </a:xfrm>
          <a:prstGeom prst="rect">
            <a:avLst/>
          </a:prstGeom>
          <a:ln w="19050">
            <a:noFill/>
          </a:ln>
          <a:effectLst>
            <a:outerShdw blurRad="63500" sx="102000" sy="102000" algn="ctr" rotWithShape="0">
              <a:prstClr val="black">
                <a:alpha val="40000"/>
              </a:prstClr>
            </a:outerShdw>
          </a:effectLst>
        </p:spPr>
      </p:pic>
      <p:sp>
        <p:nvSpPr>
          <p:cNvPr id="23" name="Rectangle 22"/>
          <p:cNvSpPr/>
          <p:nvPr/>
        </p:nvSpPr>
        <p:spPr>
          <a:xfrm>
            <a:off x="-2288" y="0"/>
            <a:ext cx="7315200" cy="507831"/>
          </a:xfrm>
          <a:prstGeom prst="rect">
            <a:avLst/>
          </a:prstGeom>
        </p:spPr>
        <p:txBody>
          <a:bodyPr wrap="square">
            <a:spAutoFit/>
          </a:bodyPr>
          <a:lstStyle/>
          <a:p>
            <a:pPr algn="ctr"/>
            <a:r>
              <a:rPr lang="en-US" sz="2700" i="1" dirty="0">
                <a:solidFill>
                  <a:schemeClr val="tx2"/>
                </a:solidFill>
                <a:effectLst>
                  <a:outerShdw blurRad="60007" dist="310007" dir="7680000" sy="30000" kx="1300200" algn="ctr" rotWithShape="0">
                    <a:prstClr val="black">
                      <a:alpha val="32000"/>
                    </a:prstClr>
                  </a:outerShdw>
                </a:effectLst>
                <a:latin typeface="Trebuchet MS" panose="020B0603020202020204" pitchFamily="34" charset="0"/>
              </a:rPr>
              <a:t>Stunning Estate in Country Club of Charleston</a:t>
            </a:r>
            <a:endParaRPr lang="en-US" sz="2700" i="1" dirty="0">
              <a:solidFill>
                <a:schemeClr val="tx2"/>
              </a:solidFill>
              <a:effectLst>
                <a:outerShdw blurRad="60007" dist="310007" dir="7680000" sy="30000" kx="1300200" algn="ctr" rotWithShape="0">
                  <a:prstClr val="black">
                    <a:alpha val="32000"/>
                  </a:prstClr>
                </a:outerShdw>
              </a:effectLst>
              <a:latin typeface="Trebuchet MS" panose="020B0603020202020204" pitchFamily="34" charset="0"/>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2053" y="594817"/>
            <a:ext cx="4226519" cy="2804020"/>
          </a:xfrm>
          <a:prstGeom prst="rect">
            <a:avLst/>
          </a:prstGeom>
          <a:ln w="3175">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2904" y="594817"/>
            <a:ext cx="1331021" cy="883045"/>
          </a:xfrm>
          <a:prstGeom prst="rect">
            <a:avLst/>
          </a:prstGeom>
          <a:ln w="3175">
            <a:noFill/>
          </a:ln>
          <a:effectLst>
            <a:outerShdw blurRad="63500" sx="102000" sy="102000" algn="ctr" rotWithShape="0">
              <a:prstClr val="black">
                <a:alpha val="40000"/>
              </a:prstClr>
            </a:outerShdw>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2904" y="1770836"/>
            <a:ext cx="1331021" cy="883045"/>
          </a:xfrm>
          <a:prstGeom prst="rect">
            <a:avLst/>
          </a:prstGeom>
          <a:ln w="3175">
            <a:noFill/>
          </a:ln>
          <a:effectLst>
            <a:outerShdw blurRad="63500" sx="102000" sy="102000" algn="ctr" rotWithShape="0">
              <a:prstClr val="black">
                <a:alpha val="40000"/>
              </a:prstClr>
            </a:outerShdw>
          </a:effectLst>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2904" y="2946855"/>
            <a:ext cx="1331021" cy="883045"/>
          </a:xfrm>
          <a:prstGeom prst="rect">
            <a:avLst/>
          </a:prstGeom>
          <a:ln w="3175">
            <a:no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904" y="4122874"/>
            <a:ext cx="1331021" cy="883045"/>
          </a:xfrm>
          <a:prstGeom prst="rect">
            <a:avLst/>
          </a:prstGeom>
          <a:ln w="3175">
            <a:noFill/>
          </a:ln>
          <a:effectLst>
            <a:outerShdw blurRad="63500" sx="102000" sy="102000" algn="ctr" rotWithShape="0">
              <a:prstClr val="black">
                <a:alpha val="40000"/>
              </a:prstClr>
            </a:outerShdw>
          </a:effectLst>
        </p:spPr>
      </p:pic>
      <p:pic>
        <p:nvPicPr>
          <p:cNvPr id="31" name="Picture 30"/>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2904" y="5298893"/>
            <a:ext cx="1331021" cy="883045"/>
          </a:xfrm>
          <a:prstGeom prst="rect">
            <a:avLst/>
          </a:prstGeom>
          <a:ln w="3175">
            <a:noFill/>
          </a:ln>
          <a:effectLst>
            <a:outerShdw blurRad="63500" sx="102000" sy="102000" algn="ctr" rotWithShape="0">
              <a:prstClr val="black">
                <a:alpha val="40000"/>
              </a:prstClr>
            </a:outerShdw>
          </a:effectLst>
        </p:spPr>
      </p:pic>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82904" y="6474912"/>
            <a:ext cx="1331021" cy="883045"/>
          </a:xfrm>
          <a:prstGeom prst="rect">
            <a:avLst/>
          </a:prstGeom>
          <a:ln w="3175">
            <a:noFill/>
          </a:ln>
          <a:effectLst>
            <a:outerShdw blurRad="63500" sx="102000" sy="102000" algn="ctr" rotWithShape="0">
              <a:prstClr val="black">
                <a:alpha val="40000"/>
              </a:prst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06674" y="7650931"/>
            <a:ext cx="1327904" cy="880977"/>
          </a:xfrm>
          <a:prstGeom prst="rect">
            <a:avLst/>
          </a:prstGeom>
          <a:ln w="19050">
            <a:noFill/>
          </a:ln>
          <a:effectLst>
            <a:outerShdw blurRad="63500" sx="102000" sy="102000" algn="ctr" rotWithShape="0">
              <a:prstClr val="black">
                <a:alpha val="40000"/>
              </a:prst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06674" y="594817"/>
            <a:ext cx="1331021" cy="883045"/>
          </a:xfrm>
          <a:prstGeom prst="rect">
            <a:avLst/>
          </a:prstGeom>
          <a:ln w="3175">
            <a:noFill/>
          </a:ln>
          <a:effectLst>
            <a:outerShdw blurRad="63500" sx="102000" sy="102000" algn="ctr" rotWithShape="0">
              <a:prstClr val="black">
                <a:alpha val="40000"/>
              </a:prstClr>
            </a:outerShdw>
          </a:effectLst>
        </p:spPr>
      </p:pic>
      <p:pic>
        <p:nvPicPr>
          <p:cNvPr id="36" name="Picture 3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06674" y="1770836"/>
            <a:ext cx="1331021" cy="883045"/>
          </a:xfrm>
          <a:prstGeom prst="rect">
            <a:avLst/>
          </a:prstGeom>
          <a:ln w="3175">
            <a:noFill/>
          </a:ln>
          <a:effectLst>
            <a:outerShdw blurRad="63500" sx="102000" sy="102000" algn="ctr" rotWithShape="0">
              <a:prstClr val="black">
                <a:alpha val="40000"/>
              </a:prstClr>
            </a:outerShdw>
          </a:effectLst>
        </p:spPr>
      </p:pic>
      <p:pic>
        <p:nvPicPr>
          <p:cNvPr id="37" name="Picture 36"/>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5906674" y="2946855"/>
            <a:ext cx="1331021" cy="883045"/>
          </a:xfrm>
          <a:prstGeom prst="rect">
            <a:avLst/>
          </a:prstGeom>
          <a:ln w="3175">
            <a:noFill/>
          </a:ln>
          <a:effectLst>
            <a:outerShdw blurRad="63500" sx="102000" sy="102000" algn="ctr" rotWithShape="0">
              <a:prstClr val="black">
                <a:alpha val="40000"/>
              </a:prstClr>
            </a:outerShdw>
          </a:effectLst>
        </p:spPr>
      </p:pic>
      <p:pic>
        <p:nvPicPr>
          <p:cNvPr id="38" name="Picture 3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906674" y="4122874"/>
            <a:ext cx="1331021" cy="883045"/>
          </a:xfrm>
          <a:prstGeom prst="rect">
            <a:avLst/>
          </a:prstGeom>
          <a:ln w="3175">
            <a:noFill/>
          </a:ln>
          <a:effectLst>
            <a:outerShdw blurRad="63500" sx="102000" sy="102000" algn="ctr" rotWithShape="0">
              <a:prstClr val="black">
                <a:alpha val="40000"/>
              </a:prstClr>
            </a:outerShdw>
          </a:effectLst>
        </p:spPr>
      </p:pic>
      <p:pic>
        <p:nvPicPr>
          <p:cNvPr id="39" name="Picture 38"/>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5906674" y="5298893"/>
            <a:ext cx="1331021" cy="883045"/>
          </a:xfrm>
          <a:prstGeom prst="rect">
            <a:avLst/>
          </a:prstGeom>
          <a:ln w="3175">
            <a:noFill/>
          </a:ln>
          <a:effectLst>
            <a:outerShdw blurRad="63500" sx="102000" sy="102000" algn="ctr" rotWithShape="0">
              <a:prstClr val="black">
                <a:alpha val="40000"/>
              </a:prstClr>
            </a:outerShdw>
          </a:effectLst>
        </p:spPr>
      </p:pic>
      <p:pic>
        <p:nvPicPr>
          <p:cNvPr id="40" name="Picture 39"/>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5906674" y="6474912"/>
            <a:ext cx="1331021" cy="883045"/>
          </a:xfrm>
          <a:prstGeom prst="rect">
            <a:avLst/>
          </a:prstGeom>
          <a:ln w="3175">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84</TotalTime>
  <Words>222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21 Country Club Drive Country Club of Charleston ~ Charleston MLS# 15024530 ~ $1,800,000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2015-10-16T19:33:13Z</dcterms:modified>
</cp:coreProperties>
</file>