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404" y="8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0" y="8763000"/>
            <a:ext cx="7772400" cy="13292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0" y="9753600"/>
            <a:ext cx="7772400" cy="274320"/>
          </a:xfrm>
          <a:prstGeom prst="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Century 21 Expert Advisors | 100 Seven Oaks Lane | Summerville, SC 29485-8514</a:t>
            </a:r>
          </a:p>
        </p:txBody>
      </p:sp>
      <p:sp>
        <p:nvSpPr>
          <p:cNvPr id="5" name="Rectangle 4"/>
          <p:cNvSpPr/>
          <p:nvPr/>
        </p:nvSpPr>
        <p:spPr>
          <a:xfrm>
            <a:off x="5486400" y="0"/>
            <a:ext cx="2286000" cy="1077218"/>
          </a:xfrm>
          <a:prstGeom prst="rect">
            <a:avLst/>
          </a:prstGeom>
        </p:spPr>
        <p:txBody>
          <a:bodyPr wrap="square">
            <a:spAutoFit/>
          </a:bodyPr>
          <a:lstStyle/>
          <a:p>
            <a:pPr algn="r"/>
            <a:r>
              <a:rPr lang="en-US" sz="1600" b="1" dirty="0">
                <a:latin typeface="Century Gothic" panose="020B0502020202020204" pitchFamily="34" charset="0"/>
              </a:rPr>
              <a:t>Jacqui Swain</a:t>
            </a:r>
          </a:p>
          <a:p>
            <a:pPr algn="r"/>
            <a:r>
              <a:rPr lang="en-US" sz="1200" dirty="0">
                <a:latin typeface="Century Gothic" panose="020B0502020202020204" pitchFamily="34" charset="0"/>
              </a:rPr>
              <a:t>Office (843) 871-1710</a:t>
            </a:r>
          </a:p>
          <a:p>
            <a:pPr algn="r"/>
            <a:r>
              <a:rPr lang="en-US" sz="1200" dirty="0">
                <a:latin typeface="Century Gothic" panose="020B0502020202020204" pitchFamily="34" charset="0"/>
              </a:rPr>
              <a:t>Mobile (843) 295-9484</a:t>
            </a:r>
          </a:p>
          <a:p>
            <a:pPr algn="r"/>
            <a:r>
              <a:rPr lang="en-US" sz="1200" dirty="0">
                <a:latin typeface="Century Gothic" panose="020B0502020202020204" pitchFamily="34" charset="0"/>
              </a:rPr>
              <a:t>jacquiswainc21@gmail.com</a:t>
            </a:r>
          </a:p>
          <a:p>
            <a:pPr algn="r"/>
            <a:r>
              <a:rPr lang="en-US" sz="1200" dirty="0">
                <a:latin typeface="Century Gothic" panose="020B0502020202020204" pitchFamily="34" charset="0"/>
              </a:rPr>
              <a:t>www.JacquiSwain.c21.com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7912" y="1810797"/>
            <a:ext cx="7476576" cy="4986818"/>
          </a:xfrm>
          <a:prstGeom prst="rect">
            <a:avLst/>
          </a:prstGeom>
          <a:ln>
            <a:noFill/>
          </a:ln>
        </p:spPr>
      </p:pic>
      <p:sp>
        <p:nvSpPr>
          <p:cNvPr id="2" name="Rectangle 1"/>
          <p:cNvSpPr/>
          <p:nvPr/>
        </p:nvSpPr>
        <p:spPr>
          <a:xfrm>
            <a:off x="8229600" y="3943350"/>
            <a:ext cx="1447800" cy="914400"/>
          </a:xfrm>
          <a:prstGeom prst="rect">
            <a:avLst/>
          </a:prstGeom>
          <a:gradFill>
            <a:gsLst>
              <a:gs pos="0">
                <a:schemeClr val="bg1">
                  <a:alpha val="0"/>
                </a:schemeClr>
              </a:gs>
              <a:gs pos="50000">
                <a:schemeClr val="bg1">
                  <a:alpha val="5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912" y="6797615"/>
            <a:ext cx="7476576" cy="2054662"/>
          </a:xfrm>
        </p:spPr>
        <p:txBody>
          <a:bodyPr anchor="ctr">
            <a:noAutofit/>
          </a:bodyPr>
          <a:lstStyle/>
          <a:p>
            <a:r>
              <a:rPr lang="en-US" sz="1400" dirty="0">
                <a:latin typeface="Century Gothic" panose="020B0502020202020204" pitchFamily="34" charset="0"/>
              </a:rPr>
              <a:t>Welcome home to this charming 5 Bedroom 2 bath brick ranch home in a well-established neighborhood in Summerville. Home has ample living space, large kitchen, nice floorplan, wood burning fireplace in living room, sunroom with decorative wood trim on ceiling, hardwood and tile floors (vinyl in laundry room), spacious backyard with barn house chicken coop and separate man cave with pull down murphy bed.(currently being used for storage) Spacious FROG with large walk in closet (5th </a:t>
            </a:r>
            <a:r>
              <a:rPr lang="en-US" sz="1400" dirty="0" err="1">
                <a:latin typeface="Century Gothic" panose="020B0502020202020204" pitchFamily="34" charset="0"/>
              </a:rPr>
              <a:t>bdrm</a:t>
            </a:r>
            <a:r>
              <a:rPr lang="en-US" sz="1400" dirty="0">
                <a:latin typeface="Century Gothic" panose="020B0502020202020204" pitchFamily="34" charset="0"/>
              </a:rPr>
              <a:t>). With crown molding, fresh paint, lots of attention to detail, this is a Must See! Schedule your Private Showing today.</a:t>
            </a:r>
            <a:endParaRPr lang="en-US" sz="1050" dirty="0">
              <a:latin typeface="Century Gothic" panose="020B0502020202020204" pitchFamily="34" charset="0"/>
            </a:endParaRPr>
          </a:p>
        </p:txBody>
      </p:sp>
      <p:sp>
        <p:nvSpPr>
          <p:cNvPr id="6" name="Rectangle 5"/>
          <p:cNvSpPr/>
          <p:nvPr/>
        </p:nvSpPr>
        <p:spPr>
          <a:xfrm>
            <a:off x="0" y="1076325"/>
            <a:ext cx="7772400" cy="587752"/>
          </a:xfrm>
          <a:prstGeom prst="rect">
            <a:avLst/>
          </a:prstGeom>
          <a:solidFill>
            <a:srgbClr val="FFC000"/>
          </a:solidFill>
          <a:ln>
            <a:solidFill>
              <a:srgbClr val="FFC000"/>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00869"/>
            <a:ext cx="7772400" cy="738664"/>
          </a:xfrm>
          <a:prstGeom prst="rect">
            <a:avLst/>
          </a:prstGeom>
        </p:spPr>
        <p:txBody>
          <a:bodyPr wrap="square" anchor="ctr">
            <a:spAutoFit/>
          </a:bodyPr>
          <a:lstStyle/>
          <a:p>
            <a:pPr algn="ct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220 </a:t>
            </a:r>
            <a:r>
              <a:rPr lang="en-US" sz="2400" b="1" i="1" dirty="0" err="1">
                <a:solidFill>
                  <a:srgbClr val="C00000"/>
                </a:solidFill>
                <a:effectLst>
                  <a:outerShdw blurRad="38100" dist="38100" dir="2700000" algn="tl">
                    <a:srgbClr val="000000">
                      <a:alpha val="43137"/>
                    </a:srgbClr>
                  </a:outerShdw>
                </a:effectLst>
                <a:latin typeface="Century Gothic" panose="020B0502020202020204" pitchFamily="34" charset="0"/>
              </a:rPr>
              <a:t>Brailsford</a:t>
            </a:r>
            <a:r>
              <a:rPr lang="en-US" sz="2400" b="1" i="1" dirty="0">
                <a:solidFill>
                  <a:srgbClr val="C00000"/>
                </a:solidFill>
                <a:effectLst>
                  <a:outerShdw blurRad="38100" dist="38100" dir="2700000" algn="tl">
                    <a:srgbClr val="000000">
                      <a:alpha val="43137"/>
                    </a:srgbClr>
                  </a:outerShdw>
                </a:effectLst>
                <a:latin typeface="Century Gothic" panose="020B0502020202020204" pitchFamily="34" charset="0"/>
              </a:rPr>
              <a:t> Road</a:t>
            </a:r>
            <a:b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br>
            <a:r>
              <a:rPr lang="en-US" sz="1800" i="1" dirty="0">
                <a:solidFill>
                  <a:srgbClr val="C00000"/>
                </a:solidFill>
                <a:effectLst>
                  <a:outerShdw blurRad="38100" dist="38100" dir="2700000" algn="tl">
                    <a:srgbClr val="000000">
                      <a:alpha val="43137"/>
                    </a:srgbClr>
                  </a:outerShdw>
                </a:effectLst>
                <a:latin typeface="Century Gothic" panose="020B0502020202020204" pitchFamily="34" charset="0"/>
              </a:rPr>
              <a:t>Quail Arbor V · Summerville, SC 29485</a:t>
            </a:r>
            <a:r>
              <a:rPr lang="en-US" sz="1600" i="1" dirty="0">
                <a:solidFill>
                  <a:srgbClr val="C00000"/>
                </a:solidFill>
                <a:effectLst>
                  <a:outerShdw blurRad="38100" dist="38100" dir="2700000" algn="tl">
                    <a:srgbClr val="000000">
                      <a:alpha val="43137"/>
                    </a:srgbClr>
                  </a:outerShdw>
                </a:effectLst>
                <a:latin typeface="Century Gothic" panose="020B0502020202020204" pitchFamily="34" charset="0"/>
              </a:rPr>
              <a:t> · $245,000</a:t>
            </a:r>
            <a:endParaRPr lang="en-US" sz="1600" i="1" dirty="0">
              <a:solidFill>
                <a:srgbClr val="C00000"/>
              </a:solidFill>
              <a:latin typeface="Century Gothic" panose="020B0502020202020204" pitchFamily="34" charset="0"/>
            </a:endParaRPr>
          </a:p>
        </p:txBody>
      </p:sp>
      <p:pic>
        <p:nvPicPr>
          <p:cNvPr id="14"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16715" t="15678" r="12246"/>
          <a:stretch/>
        </p:blipFill>
        <p:spPr bwMode="auto">
          <a:xfrm>
            <a:off x="25400" y="42246"/>
            <a:ext cx="1216629" cy="1176954"/>
          </a:xfrm>
          <a:prstGeom prst="rect">
            <a:avLst/>
          </a:prstGeom>
          <a:noFill/>
          <a:ln w="12700">
            <a:solidFill>
              <a:srgbClr val="FFC000"/>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330802" y="105898"/>
            <a:ext cx="4244371" cy="646331"/>
          </a:xfrm>
          <a:prstGeom prst="rect">
            <a:avLst/>
          </a:prstGeom>
        </p:spPr>
        <p:txBody>
          <a:bodyPr wrap="square">
            <a:spAutoFit/>
          </a:bodyPr>
          <a:lstStyle/>
          <a:p>
            <a:r>
              <a:rPr lang="en-US" sz="3600" dirty="0">
                <a:solidFill>
                  <a:srgbClr val="C00000"/>
                </a:solidFill>
                <a:effectLst>
                  <a:outerShdw blurRad="38100" dist="38100" dir="2700000" algn="tl">
                    <a:srgbClr val="000000">
                      <a:alpha val="43137"/>
                    </a:srgbClr>
                  </a:outerShdw>
                </a:effectLst>
                <a:latin typeface="IncognitoMeridies" panose="00000400000000000000" pitchFamily="2" charset="0"/>
              </a:rPr>
              <a:t>Coming  Soon!</a:t>
            </a:r>
            <a:endParaRPr lang="en-US" sz="2800" dirty="0">
              <a:solidFill>
                <a:srgbClr val="C00000"/>
              </a:solidFill>
              <a:latin typeface="IncognitoMeridies" panose="00000400000000000000" pitchFamily="2" charset="0"/>
            </a:endParaRPr>
          </a:p>
        </p:txBody>
      </p:sp>
      <p:sp>
        <p:nvSpPr>
          <p:cNvPr id="30" name="Diagonal Stripe 29"/>
          <p:cNvSpPr/>
          <p:nvPr/>
        </p:nvSpPr>
        <p:spPr>
          <a:xfrm>
            <a:off x="145634" y="1811076"/>
            <a:ext cx="1835566" cy="1770324"/>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31" name="TextBox 30"/>
          <p:cNvSpPr txBox="1"/>
          <p:nvPr/>
        </p:nvSpPr>
        <p:spPr>
          <a:xfrm rot="18975461">
            <a:off x="-160359" y="2156396"/>
            <a:ext cx="1930337" cy="646331"/>
          </a:xfrm>
          <a:prstGeom prst="rect">
            <a:avLst/>
          </a:prstGeom>
          <a:noFill/>
        </p:spPr>
        <p:txBody>
          <a:bodyPr wrap="none" rtlCol="0">
            <a:spAutoFit/>
          </a:bodyPr>
          <a:lstStyle/>
          <a:p>
            <a:pPr algn="ctr"/>
            <a:r>
              <a:rPr lang="en-US" sz="1800" dirty="0">
                <a:solidFill>
                  <a:schemeClr val="bg1"/>
                </a:solidFill>
                <a:latin typeface="Century Gothic" panose="020B0502020202020204" pitchFamily="34" charset="0"/>
              </a:rPr>
              <a:t>2,451 </a:t>
            </a:r>
            <a:r>
              <a:rPr lang="en-US" sz="1800" dirty="0" err="1">
                <a:solidFill>
                  <a:schemeClr val="bg1"/>
                </a:solidFill>
                <a:latin typeface="Century Gothic" panose="020B0502020202020204" pitchFamily="34" charset="0"/>
              </a:rPr>
              <a:t>sq</a:t>
            </a:r>
            <a:r>
              <a:rPr lang="en-US" sz="1800" dirty="0">
                <a:solidFill>
                  <a:schemeClr val="bg1"/>
                </a:solidFill>
                <a:latin typeface="Century Gothic" panose="020B0502020202020204" pitchFamily="34" charset="0"/>
              </a:rPr>
              <a:t> </a:t>
            </a:r>
            <a:r>
              <a:rPr lang="en-US" sz="1800" dirty="0" err="1">
                <a:solidFill>
                  <a:schemeClr val="bg1"/>
                </a:solidFill>
                <a:latin typeface="Century Gothic" panose="020B0502020202020204" pitchFamily="34" charset="0"/>
              </a:rPr>
              <a:t>ft</a:t>
            </a:r>
            <a:r>
              <a:rPr lang="en-US" sz="1800" dirty="0">
                <a:solidFill>
                  <a:schemeClr val="bg1"/>
                </a:solidFill>
                <a:latin typeface="Century Gothic" panose="020B0502020202020204" pitchFamily="34" charset="0"/>
              </a:rPr>
              <a:t> </a:t>
            </a:r>
          </a:p>
          <a:p>
            <a:pPr algn="ctr"/>
            <a:r>
              <a:rPr lang="en-US" sz="1800" dirty="0">
                <a:solidFill>
                  <a:schemeClr val="bg1"/>
                </a:solidFill>
                <a:latin typeface="Century Gothic" panose="020B0502020202020204" pitchFamily="34" charset="0"/>
              </a:rPr>
              <a:t>5 beds</a:t>
            </a:r>
            <a:r>
              <a:rPr lang="en-US" sz="1800" i="1" dirty="0">
                <a:solidFill>
                  <a:schemeClr val="bg1"/>
                </a:solidFill>
                <a:effectLst>
                  <a:outerShdw blurRad="38100" dist="38100" dir="2700000" algn="tl">
                    <a:srgbClr val="000000">
                      <a:alpha val="43137"/>
                    </a:srgbClr>
                  </a:outerShdw>
                </a:effectLst>
                <a:latin typeface="Century Gothic" panose="020B0502020202020204" pitchFamily="34" charset="0"/>
              </a:rPr>
              <a:t> · </a:t>
            </a:r>
            <a:r>
              <a:rPr lang="en-US" sz="1800" dirty="0">
                <a:solidFill>
                  <a:schemeClr val="bg1"/>
                </a:solidFill>
                <a:latin typeface="Century Gothic" panose="020B0502020202020204" pitchFamily="34" charset="0"/>
              </a:rPr>
              <a:t>2 baths</a:t>
            </a:r>
          </a:p>
        </p:txBody>
      </p:sp>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127</TotalTime>
  <Words>157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IncognitoMeridies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26</cp:revision>
  <dcterms:created xsi:type="dcterms:W3CDTF">2006-08-16T00:00:00Z</dcterms:created>
  <dcterms:modified xsi:type="dcterms:W3CDTF">2017-10-06T12:45:24Z</dcterms:modified>
</cp:coreProperties>
</file>