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4" autoAdjust="0"/>
    <p:restoredTop sz="94660"/>
  </p:normalViewPr>
  <p:slideViewPr>
    <p:cSldViewPr>
      <p:cViewPr varScale="1">
        <p:scale>
          <a:sx n="47" d="100"/>
          <a:sy n="47" d="100"/>
        </p:scale>
        <p:origin x="2190"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5/17/2017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8915400"/>
            <a:ext cx="7772400" cy="1143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39" y="761279"/>
            <a:ext cx="7741920" cy="2550451"/>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739979"/>
            <a:ext cx="3429000" cy="2571751"/>
          </a:xfrm>
          <a:prstGeom prst="rect">
            <a:avLst/>
          </a:prstGeom>
          <a:ln>
            <a:solidFill>
              <a:schemeClr val="bg1"/>
            </a:solidFill>
          </a:ln>
        </p:spPr>
      </p:pic>
      <p:sp>
        <p:nvSpPr>
          <p:cNvPr id="3" name="Subtitle 2"/>
          <p:cNvSpPr>
            <a:spLocks noGrp="1"/>
          </p:cNvSpPr>
          <p:nvPr>
            <p:ph type="subTitle" idx="1"/>
          </p:nvPr>
        </p:nvSpPr>
        <p:spPr>
          <a:xfrm>
            <a:off x="0" y="4335777"/>
            <a:ext cx="7772400" cy="3624143"/>
          </a:xfrm>
        </p:spPr>
        <p:txBody>
          <a:bodyPr numCol="1" anchor="ctr">
            <a:noAutofit/>
          </a:bodyPr>
          <a:lstStyle/>
          <a:p>
            <a:r>
              <a:rPr lang="en-US" sz="1600" dirty="0">
                <a:solidFill>
                  <a:schemeClr val="tx1">
                    <a:lumMod val="95000"/>
                    <a:lumOff val="5000"/>
                  </a:schemeClr>
                </a:solidFill>
                <a:latin typeface="Microsoft Sans Serif" panose="020B0604020202020204" pitchFamily="34" charset="0"/>
                <a:cs typeface="Microsoft Sans Serif" panose="020B0604020202020204" pitchFamily="34" charset="0"/>
              </a:rPr>
              <a:t>Looking for a "GONE with the Wind" southern feel, complete with an ancient avenue of oaks? This is it! On the Riverland Terrace Gem! </a:t>
            </a:r>
          </a:p>
          <a:p>
            <a:endParaRPr lang="en-US" sz="1600" dirty="0">
              <a:solidFill>
                <a:schemeClr val="tx1">
                  <a:lumMod val="95000"/>
                  <a:lumOff val="5000"/>
                </a:schemeClr>
              </a:solidFill>
              <a:latin typeface="Microsoft Sans Serif" panose="020B0604020202020204" pitchFamily="34" charset="0"/>
              <a:cs typeface="Microsoft Sans Serif" panose="020B0604020202020204" pitchFamily="34" charset="0"/>
            </a:endParaRPr>
          </a:p>
          <a:p>
            <a:r>
              <a:rPr lang="en-US" sz="1600" dirty="0">
                <a:solidFill>
                  <a:schemeClr val="tx1">
                    <a:lumMod val="95000"/>
                    <a:lumOff val="5000"/>
                  </a:schemeClr>
                </a:solidFill>
                <a:latin typeface="Microsoft Sans Serif" panose="020B0604020202020204" pitchFamily="34" charset="0"/>
                <a:cs typeface="Microsoft Sans Serif" panose="020B0604020202020204" pitchFamily="34" charset="0"/>
              </a:rPr>
              <a:t>Warm, inviting brick home nestled under a grand canopy of live oaks on the most desirable street on James Island! Half block from the Stono River, with gorgeous sunsets and south westerly breezes. Quiet, natural setting, yet 10-minute walk to popular Riverland Terrace restaurants and theater. Rejuvenating, low-maintenance in ground saltwater pool with new liner and pump! Ground level 1 bed 1 bath mother-in-law-suite with a bonus room. </a:t>
            </a:r>
          </a:p>
          <a:p>
            <a:endParaRPr lang="en-US" sz="1600" dirty="0">
              <a:solidFill>
                <a:schemeClr val="tx1">
                  <a:lumMod val="95000"/>
                  <a:lumOff val="5000"/>
                </a:schemeClr>
              </a:solidFill>
              <a:latin typeface="Microsoft Sans Serif" panose="020B0604020202020204" pitchFamily="34" charset="0"/>
              <a:cs typeface="Microsoft Sans Serif" panose="020B0604020202020204" pitchFamily="34" charset="0"/>
            </a:endParaRPr>
          </a:p>
          <a:p>
            <a:r>
              <a:rPr lang="en-US" sz="1600" dirty="0">
                <a:solidFill>
                  <a:schemeClr val="tx1">
                    <a:lumMod val="95000"/>
                    <a:lumOff val="5000"/>
                  </a:schemeClr>
                </a:solidFill>
                <a:latin typeface="Microsoft Sans Serif" panose="020B0604020202020204" pitchFamily="34" charset="0"/>
                <a:cs typeface="Microsoft Sans Serif" panose="020B0604020202020204" pitchFamily="34" charset="0"/>
              </a:rPr>
              <a:t>Save thousands on insurance: NOT in a flood zone, NOT in </a:t>
            </a:r>
            <a:r>
              <a:rPr lang="en-US" sz="1600" dirty="0" err="1">
                <a:solidFill>
                  <a:schemeClr val="tx1">
                    <a:lumMod val="95000"/>
                    <a:lumOff val="5000"/>
                  </a:schemeClr>
                </a:solidFill>
                <a:latin typeface="Microsoft Sans Serif" panose="020B0604020202020204" pitchFamily="34" charset="0"/>
                <a:cs typeface="Microsoft Sans Serif" panose="020B0604020202020204" pitchFamily="34" charset="0"/>
              </a:rPr>
              <a:t>windpool</a:t>
            </a:r>
            <a:r>
              <a:rPr lang="en-US" sz="1600" dirty="0">
                <a:solidFill>
                  <a:schemeClr val="tx1">
                    <a:lumMod val="95000"/>
                    <a:lumOff val="5000"/>
                  </a:schemeClr>
                </a:solidFill>
                <a:latin typeface="Microsoft Sans Serif" panose="020B0604020202020204" pitchFamily="34" charset="0"/>
                <a:cs typeface="Microsoft Sans Serif" panose="020B0604020202020204" pitchFamily="34" charset="0"/>
              </a:rPr>
              <a:t>! Hardwood floors, fireplace, double gas oven, travertine counter tops. Neighborhood boat landing, play park, farmers market. Dual zone HVAC (1 year old)! Newer roof and windows.</a:t>
            </a:r>
          </a:p>
        </p:txBody>
      </p:sp>
      <p:sp>
        <p:nvSpPr>
          <p:cNvPr id="4" name="Rectangle 3"/>
          <p:cNvSpPr/>
          <p:nvPr/>
        </p:nvSpPr>
        <p:spPr>
          <a:xfrm>
            <a:off x="0" y="0"/>
            <a:ext cx="7772400" cy="762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7772400" cy="762000"/>
          </a:xfrm>
          <a:ln>
            <a:solidFill>
              <a:schemeClr val="bg1"/>
            </a:solidFill>
          </a:ln>
        </p:spPr>
        <p:txBody>
          <a:bodyPr>
            <a:noAutofit/>
          </a:bodyPr>
          <a:lstStyle/>
          <a:p>
            <a:r>
              <a:rPr lang="en-US" sz="2800" i="1"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Rare Find In A Spectacular Setting!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461043"/>
            <a:ext cx="1166316" cy="874737"/>
          </a:xfrm>
          <a:prstGeom prst="rect">
            <a:avLst/>
          </a:prstGeom>
          <a:ln>
            <a:solidFill>
              <a:schemeClr val="bg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218" y="3461043"/>
            <a:ext cx="1166316" cy="874737"/>
          </a:xfrm>
          <a:prstGeom prst="rect">
            <a:avLst/>
          </a:prstGeom>
          <a:ln>
            <a:solidFill>
              <a:schemeClr val="bg1"/>
            </a:solidFill>
          </a:ln>
        </p:spPr>
      </p:pic>
      <p:sp>
        <p:nvSpPr>
          <p:cNvPr id="11" name="Rectangle 10"/>
          <p:cNvSpPr/>
          <p:nvPr/>
        </p:nvSpPr>
        <p:spPr>
          <a:xfrm>
            <a:off x="-1" y="861734"/>
            <a:ext cx="4466078" cy="2339102"/>
          </a:xfrm>
          <a:prstGeom prst="rect">
            <a:avLst/>
          </a:prstGeom>
        </p:spPr>
        <p:txBody>
          <a:bodyPr wrap="square">
            <a:spAutoFit/>
          </a:bodyPr>
          <a:lstStyle/>
          <a:p>
            <a:pPr algn="ctr"/>
            <a:r>
              <a:rPr lang="en-US" b="1"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2217 Wappoo Drive</a:t>
            </a: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err="1">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Riverland</a:t>
            </a: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Terrace</a:t>
            </a: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Charleston, SC 29412</a:t>
            </a: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MLS# 17006626 | </a:t>
            </a:r>
            <a:r>
              <a:rPr lang="en-US" sz="180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$659,000</a:t>
            </a: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4 Bedrooms :: 3½  Bath :: 2,550 sf</a:t>
            </a:r>
            <a:endParaRPr lang="en-US" sz="1800" dirty="0">
              <a:solidFill>
                <a:schemeClr val="accent5">
                  <a:lumMod val="50000"/>
                </a:schemeClr>
              </a:solidFill>
            </a:endParaRPr>
          </a:p>
        </p:txBody>
      </p:sp>
      <p:sp>
        <p:nvSpPr>
          <p:cNvPr id="14" name="Rectangle 13"/>
          <p:cNvSpPr/>
          <p:nvPr/>
        </p:nvSpPr>
        <p:spPr>
          <a:xfrm>
            <a:off x="0" y="9858345"/>
            <a:ext cx="7772400" cy="200055"/>
          </a:xfrm>
          <a:prstGeom prst="rect">
            <a:avLst/>
          </a:prstGeom>
        </p:spPr>
        <p:txBody>
          <a:bodyPr wrap="square">
            <a:spAutoFit/>
          </a:bodyPr>
          <a:lstStyle/>
          <a:p>
            <a:pPr algn="ctr"/>
            <a:r>
              <a:rPr lang="en-US" sz="700" dirty="0">
                <a:solidFill>
                  <a:schemeClr val="accent5">
                    <a:lumMod val="50000"/>
                  </a:schemeClr>
                </a:solidFill>
                <a:latin typeface="Microsoft Sans Serif" panose="020B0604020202020204" pitchFamily="34" charset="0"/>
                <a:cs typeface="Microsoft Sans Serif" panose="020B0604020202020204" pitchFamily="34" charset="0"/>
              </a:rPr>
              <a:t>Charleston Real Estate Group | 792 Folly Rd. C1 | Charleston, SC 29412</a:t>
            </a:r>
            <a:endParaRPr lang="en-US" sz="400" dirty="0">
              <a:solidFill>
                <a:schemeClr val="accent5">
                  <a:lumMod val="50000"/>
                </a:schemeClr>
              </a:solidFill>
            </a:endParaRPr>
          </a:p>
        </p:txBody>
      </p:sp>
      <p:grpSp>
        <p:nvGrpSpPr>
          <p:cNvPr id="17" name="Group 16"/>
          <p:cNvGrpSpPr/>
          <p:nvPr/>
        </p:nvGrpSpPr>
        <p:grpSpPr>
          <a:xfrm>
            <a:off x="3055382" y="9076578"/>
            <a:ext cx="1649882" cy="820644"/>
            <a:chOff x="178918" y="9091519"/>
            <a:chExt cx="1649882" cy="820644"/>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2192" y="9091519"/>
              <a:ext cx="1303334" cy="6516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8918" y="9712108"/>
              <a:ext cx="1649882" cy="200055"/>
            </a:xfrm>
            <a:prstGeom prst="rect">
              <a:avLst/>
            </a:prstGeom>
          </p:spPr>
          <p:txBody>
            <a:bodyPr wrap="square">
              <a:spAutoFit/>
            </a:bodyPr>
            <a:lstStyle/>
            <a:p>
              <a:pPr algn="ctr"/>
              <a:r>
                <a:rPr lang="en-US" sz="700" dirty="0">
                  <a:solidFill>
                    <a:schemeClr val="accent5">
                      <a:lumMod val="50000"/>
                    </a:schemeClr>
                  </a:solidFill>
                  <a:latin typeface="Microsoft Sans Serif" panose="020B0604020202020204" pitchFamily="34" charset="0"/>
                  <a:cs typeface="Microsoft Sans Serif" panose="020B0604020202020204" pitchFamily="34" charset="0"/>
                </a:rPr>
                <a:t>www.charlestonrealestategroup.com</a:t>
              </a:r>
            </a:p>
          </p:txBody>
        </p:sp>
      </p:grpSp>
      <p:sp>
        <p:nvSpPr>
          <p:cNvPr id="19" name="Rectangle 18"/>
          <p:cNvSpPr/>
          <p:nvPr/>
        </p:nvSpPr>
        <p:spPr>
          <a:xfrm>
            <a:off x="4621408" y="9179124"/>
            <a:ext cx="2236592" cy="615553"/>
          </a:xfrm>
          <a:prstGeom prst="rect">
            <a:avLst/>
          </a:prstGeom>
        </p:spPr>
        <p:txBody>
          <a:bodyPr wrap="square">
            <a:spAutoFit/>
          </a:bodyPr>
          <a:lstStyle/>
          <a:p>
            <a:pPr algn="r"/>
            <a:r>
              <a:rPr lang="en-US" sz="1400" dirty="0">
                <a:solidFill>
                  <a:schemeClr val="accent5">
                    <a:lumMod val="50000"/>
                  </a:schemeClr>
                </a:solidFill>
                <a:latin typeface="Microsoft Sans Serif" panose="020B0604020202020204" pitchFamily="34" charset="0"/>
                <a:cs typeface="Microsoft Sans Serif" panose="020B0604020202020204" pitchFamily="34" charset="0"/>
              </a:rPr>
              <a:t>Jon Moore</a:t>
            </a:r>
          </a:p>
          <a:p>
            <a:pPr algn="r"/>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(843) 732-3365</a:t>
            </a:r>
          </a:p>
          <a:p>
            <a:pPr algn="r"/>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jonathanwyattmoore@gmail.com</a:t>
            </a:r>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888803" y="9188533"/>
            <a:ext cx="795644" cy="5967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4871" y="3461043"/>
            <a:ext cx="1166314" cy="874736"/>
          </a:xfrm>
          <a:prstGeom prst="rect">
            <a:avLst/>
          </a:prstGeom>
          <a:ln>
            <a:solidFill>
              <a:schemeClr val="bg1"/>
            </a:solidFill>
          </a:ln>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6086" y="3461043"/>
            <a:ext cx="1166314" cy="874736"/>
          </a:xfrm>
          <a:prstGeom prst="rect">
            <a:avLst/>
          </a:prstGeom>
          <a:ln>
            <a:solidFill>
              <a:schemeClr val="bg1"/>
            </a:solidFill>
          </a:ln>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2437" y="3461043"/>
            <a:ext cx="1166314" cy="874736"/>
          </a:xfrm>
          <a:prstGeom prst="rect">
            <a:avLst/>
          </a:prstGeom>
          <a:ln>
            <a:solidFill>
              <a:schemeClr val="bg1"/>
            </a:solidFill>
          </a:ln>
        </p:spPr>
      </p:pic>
      <p:sp>
        <p:nvSpPr>
          <p:cNvPr id="33" name="Rectangle 32"/>
          <p:cNvSpPr/>
          <p:nvPr/>
        </p:nvSpPr>
        <p:spPr>
          <a:xfrm>
            <a:off x="914400" y="9179124"/>
            <a:ext cx="2236592" cy="615553"/>
          </a:xfrm>
          <a:prstGeom prst="rect">
            <a:avLst/>
          </a:prstGeom>
        </p:spPr>
        <p:txBody>
          <a:bodyPr wrap="square">
            <a:spAutoFit/>
          </a:bodyPr>
          <a:lstStyle/>
          <a:p>
            <a:r>
              <a:rPr lang="en-US" sz="1400" dirty="0">
                <a:solidFill>
                  <a:schemeClr val="accent5">
                    <a:lumMod val="50000"/>
                  </a:schemeClr>
                </a:solidFill>
                <a:latin typeface="Microsoft Sans Serif" panose="020B0604020202020204" pitchFamily="34" charset="0"/>
                <a:cs typeface="Microsoft Sans Serif" panose="020B0604020202020204" pitchFamily="34" charset="0"/>
              </a:rPr>
              <a:t>Eric Draper</a:t>
            </a:r>
          </a:p>
          <a:p>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(843) 442-7118</a:t>
            </a:r>
          </a:p>
          <a:p>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eric.draper@gmail.com</a:t>
            </a:r>
          </a:p>
        </p:txBody>
      </p:sp>
      <p:pic>
        <p:nvPicPr>
          <p:cNvPr id="3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6200" y="9188533"/>
            <a:ext cx="795644" cy="59673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63654" y="3461043"/>
            <a:ext cx="1166314" cy="874735"/>
          </a:xfrm>
          <a:prstGeom prst="rect">
            <a:avLst/>
          </a:prstGeom>
          <a:ln>
            <a:solidFill>
              <a:schemeClr val="bg1"/>
            </a:solidFill>
          </a:ln>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39" y="7959923"/>
            <a:ext cx="1166316" cy="874737"/>
          </a:xfrm>
          <a:prstGeom prst="rect">
            <a:avLst/>
          </a:prstGeom>
          <a:ln>
            <a:solidFill>
              <a:schemeClr val="bg1"/>
            </a:solidFill>
          </a:ln>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23758" y="7959923"/>
            <a:ext cx="1166316" cy="874737"/>
          </a:xfrm>
          <a:prstGeom prst="rect">
            <a:avLst/>
          </a:prstGeom>
          <a:ln>
            <a:solidFill>
              <a:schemeClr val="bg1"/>
            </a:solidFill>
          </a:ln>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06087" y="7959923"/>
            <a:ext cx="1166313" cy="874735"/>
          </a:xfrm>
          <a:prstGeom prst="rect">
            <a:avLst/>
          </a:prstGeom>
          <a:ln>
            <a:solidFill>
              <a:schemeClr val="bg1"/>
            </a:solidFill>
          </a:ln>
        </p:spPr>
      </p:pic>
      <p:pic>
        <p:nvPicPr>
          <p:cNvPr id="38" name="Picture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84871" y="7959923"/>
            <a:ext cx="1166314" cy="874735"/>
          </a:xfrm>
          <a:prstGeom prst="rect">
            <a:avLst/>
          </a:prstGeom>
          <a:ln>
            <a:solidFill>
              <a:schemeClr val="bg1"/>
            </a:solidFill>
          </a:ln>
        </p:spPr>
      </p:pic>
      <p:pic>
        <p:nvPicPr>
          <p:cNvPr id="39" name="Picture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44977" y="7959923"/>
            <a:ext cx="1166314" cy="874735"/>
          </a:xfrm>
          <a:prstGeom prst="rect">
            <a:avLst/>
          </a:prstGeom>
          <a:ln>
            <a:solidFill>
              <a:schemeClr val="bg1"/>
            </a:solidFill>
          </a:ln>
        </p:spPr>
      </p:pic>
      <p:pic>
        <p:nvPicPr>
          <p:cNvPr id="40" name="Picture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66194" y="7959923"/>
            <a:ext cx="1166313" cy="874735"/>
          </a:xfrm>
          <a:prstGeom prst="rect">
            <a:avLst/>
          </a:prstGeom>
          <a:ln>
            <a:solidFill>
              <a:schemeClr val="bg1"/>
            </a:solidFill>
          </a:ln>
        </p:spPr>
      </p:pic>
    </p:spTree>
    <p:extLst>
      <p:ext uri="{BB962C8B-B14F-4D97-AF65-F5344CB8AC3E}">
        <p14:creationId xmlns:p14="http://schemas.microsoft.com/office/powerpoint/2010/main" val="214260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220</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Microsoft Sans Serif</vt:lpstr>
      <vt:lpstr>Office Theme</vt:lpstr>
      <vt:lpstr>Rare Find In A Spectacular Setting!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Gorgeously maintained home in Grand Oaks.</dc:title>
  <dc:creator>CVH360</dc:creator>
  <cp:lastModifiedBy>A. Thomas Price</cp:lastModifiedBy>
  <cp:revision>25</cp:revision>
  <dcterms:created xsi:type="dcterms:W3CDTF">2006-08-16T00:00:00Z</dcterms:created>
  <dcterms:modified xsi:type="dcterms:W3CDTF">2017-05-17T19:35:58Z</dcterms:modified>
</cp:coreProperties>
</file>