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75" d="100"/>
          <a:sy n="75" d="100"/>
        </p:scale>
        <p:origin x="726" y="-132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10/12/2020</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31000" r="-31000"/>
          </a:stretch>
        </a:blipFill>
        <a:effectLst/>
      </p:bgPr>
    </p:bg>
    <p:spTree>
      <p:nvGrpSpPr>
        <p:cNvPr id="1" name=""/>
        <p:cNvGrpSpPr/>
        <p:nvPr/>
      </p:nvGrpSpPr>
      <p:grpSpPr>
        <a:xfrm>
          <a:off x="0" y="0"/>
          <a:ext cx="0" cy="0"/>
          <a:chOff x="0" y="0"/>
          <a:chExt cx="0" cy="0"/>
        </a:xfrm>
      </p:grpSpPr>
      <p:sp>
        <p:nvSpPr>
          <p:cNvPr id="11" name="Rectangle 10"/>
          <p:cNvSpPr/>
          <p:nvPr/>
        </p:nvSpPr>
        <p:spPr>
          <a:xfrm>
            <a:off x="1" y="4875301"/>
            <a:ext cx="4171800" cy="3939540"/>
          </a:xfrm>
          <a:prstGeom prst="rect">
            <a:avLst/>
          </a:prstGeom>
          <a:noFill/>
          <a:ln>
            <a:noFill/>
          </a:ln>
        </p:spPr>
        <p:txBody>
          <a:bodyPr wrap="square" anchor="ctr">
            <a:spAutoFit/>
          </a:bodyPr>
          <a:lstStyle/>
          <a:p>
            <a:pPr algn="ctr"/>
            <a:r>
              <a:rPr lang="en-US" sz="1000" b="1" dirty="0">
                <a:solidFill>
                  <a:srgbClr val="002060"/>
                </a:solidFill>
                <a:latin typeface="Century Gothic" panose="020B0502020202020204" pitchFamily="34" charset="0"/>
              </a:rPr>
              <a:t>Nestled into a lush landscape of palmettos, live oaks, and spartina grass, this elegant custom home is perched directly on the waterfront and enjoys stunning views over the marsh of the Wando River and its gorgeous sunsets. The Mediterranean villa styled exterior welcomes guests up onto the front porch and into a grand entry foyer. Custom details abound and are sure to impress - from the Brazilian Santos Mahogany hardwoods and Turkish </a:t>
            </a:r>
            <a:r>
              <a:rPr lang="en-US" sz="1000" b="1" dirty="0" err="1">
                <a:solidFill>
                  <a:srgbClr val="002060"/>
                </a:solidFill>
                <a:latin typeface="Century Gothic" panose="020B0502020202020204" pitchFamily="34" charset="0"/>
              </a:rPr>
              <a:t>Scabos</a:t>
            </a:r>
            <a:r>
              <a:rPr lang="en-US" sz="1000" b="1" dirty="0">
                <a:solidFill>
                  <a:srgbClr val="002060"/>
                </a:solidFill>
                <a:latin typeface="Century Gothic" panose="020B0502020202020204" pitchFamily="34" charset="0"/>
              </a:rPr>
              <a:t> travertine tile floors to the barrel ceiling treatment to the intricate millwork, this home is filled with upgraded finishes and special designer touches, including eight foot solid core doors throughout the main floor.</a:t>
            </a:r>
          </a:p>
          <a:p>
            <a:pPr algn="ctr"/>
            <a:r>
              <a:rPr lang="en-US" sz="1000" b="1" dirty="0">
                <a:solidFill>
                  <a:srgbClr val="002060"/>
                </a:solidFill>
                <a:latin typeface="Century Gothic" panose="020B0502020202020204" pitchFamily="34" charset="0"/>
              </a:rPr>
              <a:t>This dream home is one of a few select residences that include a deeded boat slip on the Wando River. Just a short stroll down the pier, behind a private, gated section of the community dock and you'll be enjoying water sports, sunset cruises or fishing the open Atlantic within minutes of leaving your dock! All of this and located in the prestigious Rivertowne on the Wando Neighborhood with three community docks for fishing, boating or just to relax and watch the amazing Wando River sunsets. Enjoy golf at Rivertowne Country Club's Arnold Palmer Signature Course then meet friends at the club for dinner. Additional amenities include neighborhood pool, tennis courts, walking trails and play park all conveniently located to beaches and the world class dining and shopping of historic downtown Charleston.</a:t>
            </a:r>
          </a:p>
        </p:txBody>
      </p:sp>
      <p:pic>
        <p:nvPicPr>
          <p:cNvPr id="22" name="Picture 21"/>
          <p:cNvPicPr>
            <a:picLocks/>
          </p:cNvPicPr>
          <p:nvPr/>
        </p:nvPicPr>
        <p:blipFill>
          <a:blip r:embed="rId4" cstate="print">
            <a:extLst>
              <a:ext uri="{28A0092B-C50C-407E-A947-70E740481C1C}">
                <a14:useLocalDpi xmlns:a14="http://schemas.microsoft.com/office/drawing/2010/main" val="0"/>
              </a:ext>
            </a:extLst>
          </a:blip>
          <a:srcRect/>
          <a:stretch/>
        </p:blipFill>
        <p:spPr>
          <a:xfrm>
            <a:off x="4203592" y="7614079"/>
            <a:ext cx="1821692" cy="1216150"/>
          </a:xfrm>
          <a:prstGeom prst="rect">
            <a:avLst/>
          </a:prstGeom>
          <a:ln>
            <a:noFill/>
          </a:ln>
          <a:effectLst>
            <a:outerShdw blurRad="292100" dist="139700" dir="2700000" algn="tl" rotWithShape="0">
              <a:srgbClr val="333333">
                <a:alpha val="65000"/>
              </a:srgbClr>
            </a:outerShdw>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rcRect/>
          <a:stretch/>
        </p:blipFill>
        <p:spPr>
          <a:xfrm>
            <a:off x="6259893" y="4599350"/>
            <a:ext cx="1821692" cy="1215307"/>
          </a:xfrm>
          <a:prstGeom prst="rect">
            <a:avLst/>
          </a:prstGeom>
          <a:ln>
            <a:noFill/>
          </a:ln>
          <a:effectLst>
            <a:outerShdw blurRad="292100" dist="139700" dir="2700000" algn="tl" rotWithShape="0">
              <a:srgbClr val="333333">
                <a:alpha val="65000"/>
              </a:srgbClr>
            </a:outerShdw>
          </a:effectLst>
        </p:spPr>
      </p:pic>
      <p:pic>
        <p:nvPicPr>
          <p:cNvPr id="25" name="Picture 24"/>
          <p:cNvPicPr>
            <a:picLocks/>
          </p:cNvPicPr>
          <p:nvPr/>
        </p:nvPicPr>
        <p:blipFill>
          <a:blip r:embed="rId6" cstate="print">
            <a:extLst>
              <a:ext uri="{28A0092B-C50C-407E-A947-70E740481C1C}">
                <a14:useLocalDpi xmlns:a14="http://schemas.microsoft.com/office/drawing/2010/main" val="0"/>
              </a:ext>
            </a:extLst>
          </a:blip>
          <a:srcRect/>
          <a:stretch/>
        </p:blipFill>
        <p:spPr>
          <a:xfrm>
            <a:off x="4203592" y="4598928"/>
            <a:ext cx="1821692" cy="1216150"/>
          </a:xfrm>
          <a:prstGeom prst="rect">
            <a:avLst/>
          </a:prstGeom>
          <a:ln>
            <a:noFill/>
          </a:ln>
          <a:effectLst>
            <a:outerShdw blurRad="292100" dist="139700" dir="2700000" algn="tl" rotWithShape="0">
              <a:srgbClr val="333333">
                <a:alpha val="65000"/>
              </a:srgbClr>
            </a:outerShdw>
          </a:effectLst>
        </p:spPr>
      </p:pic>
      <p:pic>
        <p:nvPicPr>
          <p:cNvPr id="26" name="Picture 25"/>
          <p:cNvPicPr>
            <a:picLocks/>
          </p:cNvPicPr>
          <p:nvPr/>
        </p:nvPicPr>
        <p:blipFill>
          <a:blip r:embed="rId7" cstate="print">
            <a:extLst>
              <a:ext uri="{28A0092B-C50C-407E-A947-70E740481C1C}">
                <a14:useLocalDpi xmlns:a14="http://schemas.microsoft.com/office/drawing/2010/main" val="0"/>
              </a:ext>
            </a:extLst>
          </a:blip>
          <a:srcRect/>
          <a:stretch/>
        </p:blipFill>
        <p:spPr>
          <a:xfrm>
            <a:off x="6259893" y="7614501"/>
            <a:ext cx="1821692" cy="1215307"/>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207207" y="76200"/>
            <a:ext cx="3757388" cy="1102733"/>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200" i="1" dirty="0">
                <a:solidFill>
                  <a:srgbClr val="002060"/>
                </a:solidFill>
                <a:latin typeface="Century Gothic" pitchFamily="34" charset="0"/>
              </a:rPr>
              <a:t>Price Adjustment</a:t>
            </a:r>
          </a:p>
          <a:p>
            <a:pPr algn="ctr"/>
            <a:r>
              <a:rPr lang="en-US" sz="2200" i="1" dirty="0">
                <a:solidFill>
                  <a:srgbClr val="002060"/>
                </a:solidFill>
                <a:latin typeface="Century Gothic" pitchFamily="34" charset="0"/>
              </a:rPr>
              <a:t>Wando River</a:t>
            </a:r>
          </a:p>
          <a:p>
            <a:pPr algn="ctr"/>
            <a:r>
              <a:rPr lang="en-US" sz="2200" i="1" dirty="0">
                <a:solidFill>
                  <a:srgbClr val="002060"/>
                </a:solidFill>
                <a:latin typeface="Century Gothic" pitchFamily="34" charset="0"/>
              </a:rPr>
              <a:t>Custom Home</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4203592" y="3091774"/>
            <a:ext cx="1821692" cy="121530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rcRect/>
          <a:stretch/>
        </p:blipFill>
        <p:spPr>
          <a:xfrm>
            <a:off x="202823" y="1300765"/>
            <a:ext cx="3766157" cy="2116809"/>
          </a:xfrm>
          <a:prstGeom prst="rect">
            <a:avLst/>
          </a:prstGeom>
          <a:ln>
            <a:noFill/>
          </a:ln>
          <a:effectLst>
            <a:outerShdw blurRad="292100" dist="139700" dir="2700000" algn="tl" rotWithShape="0">
              <a:srgbClr val="333333">
                <a:alpha val="65000"/>
              </a:srgbClr>
            </a:outerShdw>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4203590" y="76200"/>
            <a:ext cx="1821694" cy="1216151"/>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6259893" y="76200"/>
            <a:ext cx="1821692" cy="1216151"/>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6259893" y="1584198"/>
            <a:ext cx="1821692" cy="1215307"/>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6259893" y="3091774"/>
            <a:ext cx="1821692" cy="1215307"/>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4203592" y="1584198"/>
            <a:ext cx="1821692" cy="121530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207207" y="3539406"/>
            <a:ext cx="3757388" cy="1214063"/>
          </a:xfrm>
        </p:spPr>
        <p:txBody>
          <a:bodyPr anchor="t">
            <a:noAutofit/>
          </a:bodyPr>
          <a:lstStyle/>
          <a:p>
            <a:r>
              <a:rPr lang="en-US" sz="2200" b="1" dirty="0">
                <a:solidFill>
                  <a:srgbClr val="002060"/>
                </a:solidFill>
                <a:latin typeface="Century Gothic" pitchFamily="34" charset="0"/>
              </a:rPr>
              <a:t>2219 N Marsh Drive</a:t>
            </a:r>
            <a:br>
              <a:rPr lang="pt-BR" sz="2400" dirty="0">
                <a:solidFill>
                  <a:srgbClr val="002060"/>
                </a:solidFill>
                <a:latin typeface="Century Gothic" pitchFamily="34" charset="0"/>
              </a:rPr>
            </a:br>
            <a:r>
              <a:rPr lang="en-US" sz="2000" dirty="0">
                <a:solidFill>
                  <a:srgbClr val="002060"/>
                </a:solidFill>
                <a:latin typeface="Century Gothic" pitchFamily="34" charset="0"/>
              </a:rPr>
              <a:t>Rivertowne On The Wando</a:t>
            </a:r>
            <a:br>
              <a:rPr lang="en-US" sz="2000" dirty="0">
                <a:solidFill>
                  <a:srgbClr val="002060"/>
                </a:solidFill>
                <a:latin typeface="Century Gothic" pitchFamily="34" charset="0"/>
              </a:rPr>
            </a:br>
            <a:r>
              <a:rPr lang="en-US" sz="2000" dirty="0">
                <a:solidFill>
                  <a:srgbClr val="002060"/>
                </a:solidFill>
                <a:latin typeface="Century Gothic" pitchFamily="34" charset="0"/>
              </a:rPr>
              <a:t>Mount Pleasant, SC 29466</a:t>
            </a:r>
            <a:br>
              <a:rPr lang="en-US" sz="2000" dirty="0">
                <a:solidFill>
                  <a:srgbClr val="002060"/>
                </a:solidFill>
                <a:latin typeface="Century Gothic" pitchFamily="34" charset="0"/>
              </a:rPr>
            </a:br>
            <a:r>
              <a:rPr lang="en-US" sz="2000" dirty="0">
                <a:solidFill>
                  <a:srgbClr val="002060"/>
                </a:solidFill>
                <a:latin typeface="Century Gothic" pitchFamily="34" charset="0"/>
              </a:rPr>
              <a:t>MLS# 20024820 | $1,275,000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02060"/>
                </a:solidFill>
                <a:latin typeface="Trebuchet MS" panose="020B0603020202020204" pitchFamily="34" charset="0"/>
              </a:rPr>
              <a:t>Don Dawson</a:t>
            </a:r>
            <a:br>
              <a:rPr lang="en-US" sz="1800" i="0" dirty="0">
                <a:solidFill>
                  <a:srgbClr val="002060"/>
                </a:solidFill>
                <a:latin typeface="Trebuchet MS" panose="020B0603020202020204" pitchFamily="34" charset="0"/>
              </a:rPr>
            </a:br>
            <a:r>
              <a:rPr lang="en-US" sz="1400" i="0" spc="0" dirty="0">
                <a:solidFill>
                  <a:srgbClr val="002060"/>
                </a:solidFill>
                <a:latin typeface="Trebuchet MS" panose="020B0603020202020204" pitchFamily="34" charset="0"/>
                <a:cs typeface="Times New Roman" pitchFamily="18" charset="0"/>
              </a:rPr>
              <a:t>843-514-0452</a:t>
            </a:r>
            <a:br>
              <a:rPr lang="en-US" sz="1400" i="0" spc="0" dirty="0">
                <a:solidFill>
                  <a:srgbClr val="002060"/>
                </a:solidFill>
                <a:latin typeface="Trebuchet MS" panose="020B0603020202020204" pitchFamily="34" charset="0"/>
                <a:cs typeface="Times New Roman" pitchFamily="18" charset="0"/>
              </a:rPr>
            </a:br>
            <a:r>
              <a:rPr lang="en-US" sz="1400" i="0" spc="0" dirty="0">
                <a:solidFill>
                  <a:srgbClr val="002060"/>
                </a:solidFill>
                <a:latin typeface="Trebuchet MS" panose="020B0603020202020204" pitchFamily="34" charset="0"/>
                <a:cs typeface="Times New Roman" pitchFamily="18" charset="0"/>
              </a:rPr>
              <a:t>ddawson@carolinaone.com</a:t>
            </a:r>
            <a:br>
              <a:rPr lang="en-US" sz="1400" i="0" spc="0" dirty="0">
                <a:solidFill>
                  <a:srgbClr val="002060"/>
                </a:solidFill>
                <a:latin typeface="Trebuchet MS" panose="020B0603020202020204" pitchFamily="34" charset="0"/>
                <a:cs typeface="Times New Roman" pitchFamily="18" charset="0"/>
              </a:rPr>
            </a:br>
            <a:br>
              <a:rPr lang="en-US" sz="1400" i="0" spc="0" dirty="0">
                <a:solidFill>
                  <a:srgbClr val="002060"/>
                </a:solidFill>
                <a:latin typeface="Trebuchet MS" panose="020B0603020202020204" pitchFamily="34" charset="0"/>
                <a:cs typeface="Times New Roman" pitchFamily="18" charset="0"/>
              </a:rPr>
            </a:br>
            <a:r>
              <a:rPr lang="en-US" sz="1200" i="0" spc="0" dirty="0">
                <a:solidFill>
                  <a:srgbClr val="002060"/>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02060"/>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4203592" y="6106504"/>
            <a:ext cx="1821692" cy="1216150"/>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6259893" y="6106503"/>
            <a:ext cx="1821692" cy="12153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417</TotalTime>
  <Words>317</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2219 N Marsh Drive Rivertowne On The Wando Mount Pleasant, SC 29466 MLS# 20024820 | $1,275,000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71</cp:revision>
  <dcterms:created xsi:type="dcterms:W3CDTF">2006-08-16T00:00:00Z</dcterms:created>
  <dcterms:modified xsi:type="dcterms:W3CDTF">2020-10-12T14:52:17Z</dcterms:modified>
</cp:coreProperties>
</file>