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0058400" cy="7772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1494" y="-96"/>
      </p:cViewPr>
      <p:guideLst>
        <p:guide orient="horz" pos="2448"/>
        <p:guide pos="31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64233" y="1554480"/>
            <a:ext cx="9052560" cy="2072640"/>
          </a:xfrm>
        </p:spPr>
        <p:txBody>
          <a:bodyPr vert="horz" lIns="50941" tIns="0" rIns="50941" bIns="0" anchor="b">
            <a:normAutofit/>
            <a:scene3d>
              <a:camera prst="orthographicFront"/>
              <a:lightRig rig="soft" dir="t">
                <a:rot lat="0" lon="0" rev="17220000"/>
              </a:lightRig>
            </a:scene3d>
            <a:sp3d prstMaterial="softEdge">
              <a:bevelT w="38100" h="38100"/>
            </a:sp3d>
          </a:bodyPr>
          <a:lstStyle>
            <a:lvl1pPr>
              <a:defRPr sz="53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11/25/2014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508760" y="3775924"/>
            <a:ext cx="7040880" cy="1986280"/>
          </a:xfrm>
        </p:spPr>
        <p:txBody>
          <a:bodyPr/>
          <a:lstStyle>
            <a:lvl1pPr marL="0" indent="0" algn="ctr">
              <a:buNone/>
              <a:defRPr>
                <a:solidFill>
                  <a:schemeClr val="tx1"/>
                </a:solidFill>
              </a:defRPr>
            </a:lvl1pPr>
            <a:lvl2pPr marL="509412" indent="0" algn="ctr">
              <a:buNone/>
            </a:lvl2pPr>
            <a:lvl3pPr marL="1018824" indent="0" algn="ctr">
              <a:buNone/>
            </a:lvl3pPr>
            <a:lvl4pPr marL="1528237" indent="0" algn="ctr">
              <a:buNone/>
            </a:lvl4pPr>
            <a:lvl5pPr marL="2037649" indent="0" algn="ctr">
              <a:buNone/>
            </a:lvl5pPr>
            <a:lvl6pPr marL="2547061" indent="0" algn="ctr">
              <a:buNone/>
            </a:lvl6pPr>
            <a:lvl7pPr marL="3056473" indent="0" algn="ctr">
              <a:buNone/>
            </a:lvl7pPr>
            <a:lvl8pPr marL="3565886" indent="0" algn="ctr">
              <a:buNone/>
            </a:lvl8pPr>
            <a:lvl9pPr marL="4075298"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340" y="311257"/>
            <a:ext cx="2263140" cy="6631728"/>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311257"/>
            <a:ext cx="6621780" cy="6631728"/>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60220" y="690880"/>
            <a:ext cx="7795260" cy="20726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53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760220" y="2842157"/>
            <a:ext cx="7795260" cy="1711007"/>
          </a:xfrm>
        </p:spPr>
        <p:txBody>
          <a:bodyPr anchor="t"/>
          <a:lstStyle>
            <a:lvl1pPr marL="81506" indent="0" algn="l">
              <a:buNone/>
              <a:defRPr sz="2200">
                <a:solidFill>
                  <a:schemeClr val="tx1"/>
                </a:solidFill>
              </a:defRPr>
            </a:lvl1pPr>
            <a:lvl2pPr>
              <a:buNone/>
              <a:defRPr sz="2000">
                <a:solidFill>
                  <a:schemeClr val="tx1">
                    <a:tint val="75000"/>
                  </a:schemeClr>
                </a:solidFill>
              </a:defRPr>
            </a:lvl2pPr>
            <a:lvl3pPr>
              <a:buNone/>
              <a:defRPr sz="1800">
                <a:solidFill>
                  <a:schemeClr val="tx1">
                    <a:tint val="75000"/>
                  </a:schemeClr>
                </a:solidFill>
              </a:defRPr>
            </a:lvl3pPr>
            <a:lvl4pPr>
              <a:buNone/>
              <a:defRPr sz="1600">
                <a:solidFill>
                  <a:schemeClr val="tx1">
                    <a:tint val="75000"/>
                  </a:schemeClr>
                </a:solidFill>
              </a:defRPr>
            </a:lvl4pPr>
            <a:lvl5pPr>
              <a:buNone/>
              <a:defRPr sz="16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717280" y="7272232"/>
            <a:ext cx="838200" cy="413808"/>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5029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1130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09457"/>
            <a:ext cx="9052560" cy="1295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02920" y="1739794"/>
            <a:ext cx="4444207"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5109528" y="1739794"/>
            <a:ext cx="4445953"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502920" y="2677160"/>
            <a:ext cx="4444207"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5109528" y="2677160"/>
            <a:ext cx="4445953"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11/25/2014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11/25/2014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309457"/>
            <a:ext cx="3309144" cy="1316990"/>
          </a:xfrm>
        </p:spPr>
        <p:txBody>
          <a:bodyPr vert="horz" anchor="b">
            <a:normAutofit/>
            <a:sp3d prstMaterial="softEdge"/>
          </a:bodyPr>
          <a:lstStyle>
            <a:lvl1pPr algn="l">
              <a:buNone/>
              <a:defRPr sz="25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02921" y="1727200"/>
            <a:ext cx="3309144" cy="5215785"/>
          </a:xfrm>
        </p:spPr>
        <p:txBody>
          <a:bodyPr/>
          <a:lstStyle>
            <a:lvl1pPr marL="0" indent="0">
              <a:buNone/>
              <a:defRPr sz="1600"/>
            </a:lvl1pPr>
            <a:lvl2pPr>
              <a:buNone/>
              <a:defRPr sz="1300"/>
            </a:lvl2pPr>
            <a:lvl3pPr>
              <a:buNone/>
              <a:defRPr sz="1100"/>
            </a:lvl3pPr>
            <a:lvl4pPr>
              <a:buNone/>
              <a:defRPr sz="1000"/>
            </a:lvl4pPr>
            <a:lvl5pPr>
              <a:buNone/>
              <a:defRPr sz="10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932555" y="309457"/>
            <a:ext cx="5622925" cy="6633528"/>
          </a:xfrm>
        </p:spPr>
        <p:txBody>
          <a:bodyPr/>
          <a:lstStyle>
            <a:lvl1pPr>
              <a:defRPr sz="2900"/>
            </a:lvl1pPr>
            <a:lvl2pPr>
              <a:defRPr sz="2700"/>
            </a:lvl2pPr>
            <a:lvl3pPr>
              <a:defRPr sz="2500"/>
            </a:lvl3pPr>
            <a:lvl4pPr>
              <a:defRPr sz="22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1680" y="690880"/>
            <a:ext cx="6035040" cy="591926"/>
          </a:xfrm>
        </p:spPr>
        <p:txBody>
          <a:bodyPr lIns="50941" rIns="50941" bIns="0" anchor="b">
            <a:sp3d prstMaterial="softEdge"/>
          </a:bodyPr>
          <a:lstStyle>
            <a:lvl1pPr algn="ctr">
              <a:buNone/>
              <a:defRPr sz="22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2011680" y="2076238"/>
            <a:ext cx="6035040" cy="44907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6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2011680" y="1322358"/>
            <a:ext cx="6035040" cy="601066"/>
          </a:xfrm>
        </p:spPr>
        <p:txBody>
          <a:bodyPr lIns="50941" tIns="50941" rIns="50941" anchor="t"/>
          <a:lstStyle>
            <a:lvl1pPr marL="0" indent="0" algn="ctr">
              <a:buNone/>
              <a:defRPr sz="1600"/>
            </a:lvl1pPr>
            <a:lvl2pPr>
              <a:defRPr sz="1300"/>
            </a:lvl2pPr>
            <a:lvl3pPr>
              <a:defRPr sz="1100"/>
            </a:lvl3pPr>
            <a:lvl4pPr>
              <a:defRPr sz="1000"/>
            </a:lvl4pPr>
            <a:lvl5pPr>
              <a:defRPr sz="10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02920" y="311256"/>
            <a:ext cx="9052560" cy="1295400"/>
          </a:xfrm>
          <a:prstGeom prst="rect">
            <a:avLst/>
          </a:prstGeom>
        </p:spPr>
        <p:txBody>
          <a:bodyPr vert="horz" lIns="101882" tIns="50941" rIns="101882" bIns="50941"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502920" y="1813560"/>
            <a:ext cx="9052560" cy="5337048"/>
          </a:xfrm>
          <a:prstGeom prst="rect">
            <a:avLst/>
          </a:prstGeom>
        </p:spPr>
        <p:txBody>
          <a:bodyPr vert="horz" lIns="101882" tIns="50941" rIns="101882" bIns="50941">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502920" y="7272232"/>
            <a:ext cx="2346960" cy="413808"/>
          </a:xfrm>
          <a:prstGeom prst="rect">
            <a:avLst/>
          </a:prstGeom>
        </p:spPr>
        <p:txBody>
          <a:bodyPr vert="horz" lIns="101882" tIns="50941" rIns="101882" bIns="50941" anchor="b"/>
          <a:lstStyle>
            <a:lvl1pPr algn="l" eaLnBrk="1" latinLnBrk="0" hangingPunct="1">
              <a:defRPr kumimoji="0" sz="1300">
                <a:solidFill>
                  <a:schemeClr val="tx1">
                    <a:shade val="50000"/>
                  </a:schemeClr>
                </a:solidFill>
              </a:defRPr>
            </a:lvl1pPr>
          </a:lstStyle>
          <a:p>
            <a:fld id="{1D8BD707-D9CF-40AE-B4C6-C98DA3205C09}" type="datetimeFigureOut">
              <a:rPr lang="en-US" smtClean="0"/>
              <a:pPr/>
              <a:t>11/25/2014</a:t>
            </a:fld>
            <a:endParaRPr lang="en-US"/>
          </a:p>
        </p:txBody>
      </p:sp>
      <p:sp>
        <p:nvSpPr>
          <p:cNvPr id="3" name="Footer Placeholder 2"/>
          <p:cNvSpPr>
            <a:spLocks noGrp="1"/>
          </p:cNvSpPr>
          <p:nvPr>
            <p:ph type="ftr" sz="quarter" idx="3"/>
          </p:nvPr>
        </p:nvSpPr>
        <p:spPr>
          <a:xfrm>
            <a:off x="3436620" y="7272232"/>
            <a:ext cx="3185160" cy="413808"/>
          </a:xfrm>
          <a:prstGeom prst="rect">
            <a:avLst/>
          </a:prstGeom>
        </p:spPr>
        <p:txBody>
          <a:bodyPr vert="horz" lIns="101882" tIns="50941" rIns="101882" bIns="50941" anchor="b"/>
          <a:lstStyle>
            <a:lvl1pPr algn="ctr" eaLnBrk="1" latinLnBrk="0" hangingPunct="1">
              <a:defRPr kumimoji="0" sz="13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8717280" y="7272232"/>
            <a:ext cx="838200" cy="413808"/>
          </a:xfrm>
          <a:prstGeom prst="rect">
            <a:avLst/>
          </a:prstGeom>
        </p:spPr>
        <p:txBody>
          <a:bodyPr vert="horz" lIns="0" tIns="50941" rIns="0" bIns="50941" anchor="b"/>
          <a:lstStyle>
            <a:lvl1pPr algn="r" eaLnBrk="1" latinLnBrk="0" hangingPunct="1">
              <a:defRPr kumimoji="0" sz="13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6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611295" indent="-458471" algn="l" rtl="0" eaLnBrk="1" latinLnBrk="0" hangingPunct="1">
        <a:spcBef>
          <a:spcPct val="20000"/>
        </a:spcBef>
        <a:buClr>
          <a:schemeClr val="tx1">
            <a:shade val="95000"/>
          </a:schemeClr>
        </a:buClr>
        <a:buSzPct val="65000"/>
        <a:buFont typeface="Wingdings 2"/>
        <a:buChar char=""/>
        <a:defRPr kumimoji="0" sz="3100" kern="1200">
          <a:solidFill>
            <a:schemeClr val="tx1"/>
          </a:solidFill>
          <a:latin typeface="+mn-lt"/>
          <a:ea typeface="+mn-ea"/>
          <a:cs typeface="+mn-cs"/>
        </a:defRPr>
      </a:lvl1pPr>
      <a:lvl2pPr marL="967883" indent="-315836" algn="l" rtl="0" eaLnBrk="1" latinLnBrk="0" hangingPunct="1">
        <a:spcBef>
          <a:spcPct val="20000"/>
        </a:spcBef>
        <a:buClr>
          <a:schemeClr val="tx1"/>
        </a:buClr>
        <a:buSzPct val="80000"/>
        <a:buFont typeface="Wingdings 2"/>
        <a:buChar char=""/>
        <a:defRPr kumimoji="0" sz="2700" kern="1200">
          <a:solidFill>
            <a:schemeClr val="tx1"/>
          </a:solidFill>
          <a:latin typeface="+mn-lt"/>
          <a:ea typeface="+mn-ea"/>
          <a:cs typeface="+mn-cs"/>
        </a:defRPr>
      </a:lvl2pPr>
      <a:lvl3pPr marL="1263342" indent="-254706" algn="l" rtl="0" eaLnBrk="1" latinLnBrk="0" hangingPunct="1">
        <a:spcBef>
          <a:spcPct val="20000"/>
        </a:spcBef>
        <a:buClr>
          <a:schemeClr val="tx1"/>
        </a:buClr>
        <a:buSzPct val="95000"/>
        <a:buFont typeface="Wingdings"/>
        <a:buChar char=""/>
        <a:defRPr kumimoji="0" sz="2500" kern="1200">
          <a:solidFill>
            <a:schemeClr val="tx1"/>
          </a:solidFill>
          <a:latin typeface="+mn-lt"/>
          <a:ea typeface="+mn-ea"/>
          <a:cs typeface="+mn-cs"/>
        </a:defRPr>
      </a:lvl3pPr>
      <a:lvl4pPr marL="1507860" indent="-203765" algn="l" rtl="0" eaLnBrk="1" latinLnBrk="0" hangingPunct="1">
        <a:spcBef>
          <a:spcPct val="20000"/>
        </a:spcBef>
        <a:buClr>
          <a:schemeClr val="tx1"/>
        </a:buClr>
        <a:buSzPct val="100000"/>
        <a:buFont typeface="Wingdings 3"/>
        <a:buChar char=""/>
        <a:defRPr kumimoji="0" sz="2200" kern="1200">
          <a:solidFill>
            <a:schemeClr val="tx1"/>
          </a:solidFill>
          <a:latin typeface="+mn-lt"/>
          <a:ea typeface="+mn-ea"/>
          <a:cs typeface="+mn-cs"/>
        </a:defRPr>
      </a:lvl4pPr>
      <a:lvl5pPr marL="1721813" indent="-203765" algn="l" rtl="0" eaLnBrk="1" latinLnBrk="0" hangingPunct="1">
        <a:spcBef>
          <a:spcPct val="20000"/>
        </a:spcBef>
        <a:buClr>
          <a:schemeClr val="tx1"/>
        </a:buClr>
        <a:buFont typeface="Wingdings 2"/>
        <a:buChar char=""/>
        <a:defRPr kumimoji="0" sz="2200" kern="1200">
          <a:solidFill>
            <a:schemeClr val="tx1"/>
          </a:solidFill>
          <a:latin typeface="+mn-lt"/>
          <a:ea typeface="+mn-ea"/>
          <a:cs typeface="+mn-cs"/>
        </a:defRPr>
      </a:lvl5pPr>
      <a:lvl6pPr marL="1966331" indent="-203765" algn="l" rtl="0" eaLnBrk="1" latinLnBrk="0" hangingPunct="1">
        <a:spcBef>
          <a:spcPct val="20000"/>
        </a:spcBef>
        <a:buClr>
          <a:schemeClr val="tx1"/>
        </a:buClr>
        <a:buFont typeface="Wingdings 3"/>
        <a:buChar char=""/>
        <a:defRPr kumimoji="0" sz="2000" kern="1200">
          <a:solidFill>
            <a:schemeClr val="tx1"/>
          </a:solidFill>
          <a:latin typeface="+mn-lt"/>
          <a:ea typeface="+mn-ea"/>
          <a:cs typeface="+mn-cs"/>
        </a:defRPr>
      </a:lvl6pPr>
      <a:lvl7pPr marL="2190473" indent="-203765" algn="l" rtl="0" eaLnBrk="1" latinLnBrk="0" hangingPunct="1">
        <a:spcBef>
          <a:spcPct val="20000"/>
        </a:spcBef>
        <a:buClr>
          <a:schemeClr val="tx1"/>
        </a:buClr>
        <a:buFont typeface="Wingdings 2"/>
        <a:buChar char=""/>
        <a:defRPr kumimoji="0" sz="1800" kern="1200">
          <a:solidFill>
            <a:schemeClr val="tx1"/>
          </a:solidFill>
          <a:latin typeface="+mn-lt"/>
          <a:ea typeface="+mn-ea"/>
          <a:cs typeface="+mn-cs"/>
        </a:defRPr>
      </a:lvl7pPr>
      <a:lvl8pPr marL="2414614" indent="-203765"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8pPr>
      <a:lvl9pPr marL="2638755" indent="-203765" algn="l" rtl="0" eaLnBrk="1" latinLnBrk="0" hangingPunct="1">
        <a:spcBef>
          <a:spcPct val="20000"/>
        </a:spcBef>
        <a:buClr>
          <a:schemeClr val="tx1"/>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09412" algn="l" rtl="0" eaLnBrk="1" latinLnBrk="0" hangingPunct="1">
        <a:defRPr kumimoji="0" kern="1200">
          <a:solidFill>
            <a:schemeClr val="tx1"/>
          </a:solidFill>
          <a:latin typeface="+mn-lt"/>
          <a:ea typeface="+mn-ea"/>
          <a:cs typeface="+mn-cs"/>
        </a:defRPr>
      </a:lvl2pPr>
      <a:lvl3pPr marL="1018824" algn="l" rtl="0" eaLnBrk="1" latinLnBrk="0" hangingPunct="1">
        <a:defRPr kumimoji="0" kern="1200">
          <a:solidFill>
            <a:schemeClr val="tx1"/>
          </a:solidFill>
          <a:latin typeface="+mn-lt"/>
          <a:ea typeface="+mn-ea"/>
          <a:cs typeface="+mn-cs"/>
        </a:defRPr>
      </a:lvl3pPr>
      <a:lvl4pPr marL="1528237" algn="l" rtl="0" eaLnBrk="1" latinLnBrk="0" hangingPunct="1">
        <a:defRPr kumimoji="0" kern="1200">
          <a:solidFill>
            <a:schemeClr val="tx1"/>
          </a:solidFill>
          <a:latin typeface="+mn-lt"/>
          <a:ea typeface="+mn-ea"/>
          <a:cs typeface="+mn-cs"/>
        </a:defRPr>
      </a:lvl4pPr>
      <a:lvl5pPr marL="2037649" algn="l" rtl="0" eaLnBrk="1" latinLnBrk="0" hangingPunct="1">
        <a:defRPr kumimoji="0" kern="1200">
          <a:solidFill>
            <a:schemeClr val="tx1"/>
          </a:solidFill>
          <a:latin typeface="+mn-lt"/>
          <a:ea typeface="+mn-ea"/>
          <a:cs typeface="+mn-cs"/>
        </a:defRPr>
      </a:lvl5pPr>
      <a:lvl6pPr marL="2547061" algn="l" rtl="0" eaLnBrk="1" latinLnBrk="0" hangingPunct="1">
        <a:defRPr kumimoji="0" kern="1200">
          <a:solidFill>
            <a:schemeClr val="tx1"/>
          </a:solidFill>
          <a:latin typeface="+mn-lt"/>
          <a:ea typeface="+mn-ea"/>
          <a:cs typeface="+mn-cs"/>
        </a:defRPr>
      </a:lvl6pPr>
      <a:lvl7pPr marL="3056473" algn="l" rtl="0" eaLnBrk="1" latinLnBrk="0" hangingPunct="1">
        <a:defRPr kumimoji="0" kern="1200">
          <a:solidFill>
            <a:schemeClr val="tx1"/>
          </a:solidFill>
          <a:latin typeface="+mn-lt"/>
          <a:ea typeface="+mn-ea"/>
          <a:cs typeface="+mn-cs"/>
        </a:defRPr>
      </a:lvl7pPr>
      <a:lvl8pPr marL="3565886" algn="l" rtl="0" eaLnBrk="1" latinLnBrk="0" hangingPunct="1">
        <a:defRPr kumimoji="0" kern="1200">
          <a:solidFill>
            <a:schemeClr val="tx1"/>
          </a:solidFill>
          <a:latin typeface="+mn-lt"/>
          <a:ea typeface="+mn-ea"/>
          <a:cs typeface="+mn-cs"/>
        </a:defRPr>
      </a:lvl8pPr>
      <a:lvl9pPr marL="4075298"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785" y="0"/>
            <a:ext cx="10095186" cy="897372"/>
          </a:xfrm>
        </p:spPr>
        <p:txBody>
          <a:bodyPr anchor="ctr">
            <a:normAutofit/>
          </a:bodyPr>
          <a:lstStyle/>
          <a:p>
            <a:r>
              <a:rPr lang="en-US" sz="3200" dirty="0">
                <a:solidFill>
                  <a:srgbClr val="FFFF00"/>
                </a:solidFill>
                <a:effectLst/>
              </a:rPr>
              <a:t>GREAT INVESTMENT PROPERTY!!</a:t>
            </a:r>
            <a:endParaRPr lang="en-US" sz="3200" i="1" dirty="0">
              <a:solidFill>
                <a:srgbClr val="FFFF00"/>
              </a:solidFill>
            </a:endParaRPr>
          </a:p>
        </p:txBody>
      </p:sp>
      <p:sp>
        <p:nvSpPr>
          <p:cNvPr id="3" name="Subtitle 2"/>
          <p:cNvSpPr>
            <a:spLocks noGrp="1"/>
          </p:cNvSpPr>
          <p:nvPr>
            <p:ph type="subTitle" idx="1"/>
          </p:nvPr>
        </p:nvSpPr>
        <p:spPr>
          <a:xfrm>
            <a:off x="-10510" y="4472581"/>
            <a:ext cx="10068910" cy="1861862"/>
          </a:xfrm>
        </p:spPr>
        <p:txBody>
          <a:bodyPr anchor="ctr">
            <a:noAutofit/>
          </a:bodyPr>
          <a:lstStyle/>
          <a:p>
            <a:r>
              <a:rPr lang="en-US" sz="2000" dirty="0" smtClean="0">
                <a:solidFill>
                  <a:srgbClr val="F8F8F8"/>
                </a:solidFill>
                <a:effectLst>
                  <a:outerShdw blurRad="38100" dist="38100" dir="2700000" algn="tl">
                    <a:srgbClr val="000000">
                      <a:alpha val="43137"/>
                    </a:srgbClr>
                  </a:outerShdw>
                </a:effectLst>
              </a:rPr>
              <a:t>Wonderful </a:t>
            </a:r>
            <a:r>
              <a:rPr lang="en-US" sz="2000" dirty="0">
                <a:solidFill>
                  <a:srgbClr val="F8F8F8"/>
                </a:solidFill>
                <a:effectLst>
                  <a:outerShdw blurRad="38100" dist="38100" dir="2700000" algn="tl">
                    <a:srgbClr val="000000">
                      <a:alpha val="43137"/>
                    </a:srgbClr>
                  </a:outerShdw>
                </a:effectLst>
              </a:rPr>
              <a:t>single story brick ranch with large fenced in yard. BRAND NEW 30 YEAR ARCHITECTURAL ROOF!! Inside, there is the living room/dining room combo with great looking hardwood laminate and parquet flooring, accompanied by wood burning fireplace. Vinyl flooring in kitchen and laundry room is also BRAND NEW!! The backyard has expanded patio with storage shed and wood/metal fenced in yard. Lowboy water heater replaced in 2007. Tenant Occupied</a:t>
            </a:r>
            <a:endParaRPr lang="en-US" sz="2000" dirty="0">
              <a:solidFill>
                <a:srgbClr val="F8F8F8"/>
              </a:solidFill>
              <a:effectLst>
                <a:outerShdw blurRad="38100" dist="38100" dir="2700000" algn="tl">
                  <a:srgbClr val="000000">
                    <a:alpha val="43137"/>
                  </a:srgbClr>
                </a:outerShdw>
              </a:effectLst>
            </a:endParaRPr>
          </a:p>
        </p:txBody>
      </p:sp>
      <p:sp>
        <p:nvSpPr>
          <p:cNvPr id="4" name="Rectangle 3"/>
          <p:cNvSpPr/>
          <p:nvPr/>
        </p:nvSpPr>
        <p:spPr>
          <a:xfrm>
            <a:off x="4953000" y="1259706"/>
            <a:ext cx="5100145" cy="2800767"/>
          </a:xfrm>
          <a:prstGeom prst="rect">
            <a:avLst/>
          </a:prstGeom>
        </p:spPr>
        <p:txBody>
          <a:bodyPr wrap="square">
            <a:spAutoFit/>
          </a:bodyPr>
          <a:lstStyle/>
          <a:p>
            <a:pPr algn="ctr"/>
            <a:r>
              <a:rPr lang="en-US" sz="3200" dirty="0">
                <a:solidFill>
                  <a:srgbClr val="F8F8F8"/>
                </a:solidFill>
                <a:effectLst>
                  <a:outerShdw blurRad="38100" dist="38100" dir="2700000" algn="tl">
                    <a:srgbClr val="000000">
                      <a:alpha val="43137"/>
                    </a:srgbClr>
                  </a:outerShdw>
                </a:effectLst>
              </a:rPr>
              <a:t>221 E Edgefield </a:t>
            </a:r>
            <a:r>
              <a:rPr lang="en-US" sz="3200" dirty="0" smtClean="0">
                <a:solidFill>
                  <a:srgbClr val="F8F8F8"/>
                </a:solidFill>
                <a:effectLst>
                  <a:outerShdw blurRad="38100" dist="38100" dir="2700000" algn="tl">
                    <a:srgbClr val="000000">
                      <a:alpha val="43137"/>
                    </a:srgbClr>
                  </a:outerShdw>
                </a:effectLst>
              </a:rPr>
              <a:t>Dr</a:t>
            </a:r>
          </a:p>
          <a:p>
            <a:pPr algn="ctr"/>
            <a:endParaRPr lang="en-US" sz="2400" dirty="0" smtClean="0">
              <a:solidFill>
                <a:srgbClr val="F8F8F8"/>
              </a:solidFill>
              <a:effectLst>
                <a:outerShdw blurRad="38100" dist="38100" dir="2700000" algn="tl">
                  <a:srgbClr val="000000">
                    <a:alpha val="43137"/>
                  </a:srgbClr>
                </a:outerShdw>
              </a:effectLst>
            </a:endParaRPr>
          </a:p>
          <a:p>
            <a:pPr algn="ctr"/>
            <a:r>
              <a:rPr lang="en-US" sz="2400" dirty="0">
                <a:solidFill>
                  <a:srgbClr val="F8F8F8"/>
                </a:solidFill>
                <a:effectLst>
                  <a:outerShdw blurRad="38100" dist="38100" dir="2700000" algn="tl">
                    <a:srgbClr val="000000">
                      <a:alpha val="43137"/>
                    </a:srgbClr>
                  </a:outerShdw>
                </a:effectLst>
              </a:rPr>
              <a:t>Crestwood</a:t>
            </a:r>
          </a:p>
          <a:p>
            <a:pPr algn="ctr"/>
            <a:r>
              <a:rPr lang="en-US" sz="2400" dirty="0" smtClean="0">
                <a:solidFill>
                  <a:srgbClr val="F8F8F8"/>
                </a:solidFill>
                <a:effectLst>
                  <a:outerShdw blurRad="38100" dist="38100" dir="2700000" algn="tl">
                    <a:srgbClr val="000000">
                      <a:alpha val="43137"/>
                    </a:srgbClr>
                  </a:outerShdw>
                </a:effectLst>
              </a:rPr>
              <a:t>Summerville</a:t>
            </a:r>
          </a:p>
          <a:p>
            <a:pPr algn="ctr"/>
            <a:endParaRPr lang="en-US" sz="2400" dirty="0" smtClean="0">
              <a:solidFill>
                <a:srgbClr val="F8F8F8"/>
              </a:solidFill>
              <a:effectLst>
                <a:outerShdw blurRad="38100" dist="38100" dir="2700000" algn="tl">
                  <a:srgbClr val="000000">
                    <a:alpha val="43137"/>
                  </a:srgbClr>
                </a:outerShdw>
              </a:effectLst>
            </a:endParaRPr>
          </a:p>
          <a:p>
            <a:pPr algn="ctr"/>
            <a:r>
              <a:rPr lang="en-US" sz="2400" dirty="0" smtClean="0">
                <a:solidFill>
                  <a:srgbClr val="F8F8F8"/>
                </a:solidFill>
                <a:effectLst>
                  <a:outerShdw blurRad="38100" dist="38100" dir="2700000" algn="tl">
                    <a:srgbClr val="000000">
                      <a:alpha val="43137"/>
                    </a:srgbClr>
                  </a:outerShdw>
                </a:effectLst>
              </a:rPr>
              <a:t>MLS</a:t>
            </a:r>
            <a:r>
              <a:rPr lang="en-US" sz="2400" dirty="0">
                <a:solidFill>
                  <a:srgbClr val="F8F8F8"/>
                </a:solidFill>
                <a:effectLst>
                  <a:outerShdw blurRad="38100" dist="38100" dir="2700000" algn="tl">
                    <a:srgbClr val="000000">
                      <a:alpha val="43137"/>
                    </a:srgbClr>
                  </a:outerShdw>
                </a:effectLst>
              </a:rPr>
              <a:t># </a:t>
            </a:r>
            <a:r>
              <a:rPr lang="en-US" sz="2400" dirty="0">
                <a:solidFill>
                  <a:srgbClr val="F8F8F8"/>
                </a:solidFill>
                <a:effectLst>
                  <a:outerShdw blurRad="38100" dist="38100" dir="2700000" algn="tl">
                    <a:srgbClr val="000000">
                      <a:alpha val="43137"/>
                    </a:srgbClr>
                  </a:outerShdw>
                </a:effectLst>
              </a:rPr>
              <a:t>14028206</a:t>
            </a:r>
            <a:endParaRPr lang="en-US" sz="2400" dirty="0" smtClean="0">
              <a:solidFill>
                <a:srgbClr val="F8F8F8"/>
              </a:solidFill>
              <a:effectLst>
                <a:outerShdw blurRad="38100" dist="38100" dir="2700000" algn="tl">
                  <a:srgbClr val="000000">
                    <a:alpha val="43137"/>
                  </a:srgbClr>
                </a:outerShdw>
              </a:effectLst>
            </a:endParaRPr>
          </a:p>
          <a:p>
            <a:pPr algn="ctr"/>
            <a:r>
              <a:rPr lang="en-US" sz="2400" dirty="0" smtClean="0">
                <a:solidFill>
                  <a:srgbClr val="F8F8F8"/>
                </a:solidFill>
                <a:effectLst>
                  <a:outerShdw blurRad="38100" dist="38100" dir="2700000" algn="tl">
                    <a:srgbClr val="000000">
                      <a:alpha val="43137"/>
                    </a:srgbClr>
                  </a:outerShdw>
                </a:effectLst>
              </a:rPr>
              <a:t>$94,900</a:t>
            </a:r>
            <a:endParaRPr lang="en-US" sz="2400" dirty="0" smtClean="0">
              <a:solidFill>
                <a:srgbClr val="F8F8F8"/>
              </a:solidFill>
              <a:effectLst>
                <a:outerShdw blurRad="38100" dist="38100" dir="2700000" algn="tl">
                  <a:srgbClr val="000000">
                    <a:alpha val="43137"/>
                  </a:srgbClr>
                </a:outerShdw>
              </a:effectLst>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1085290"/>
            <a:ext cx="4724400" cy="3149599"/>
          </a:xfrm>
          <a:prstGeom prst="rect">
            <a:avLst/>
          </a:prstGeom>
          <a:ln>
            <a:noFill/>
          </a:ln>
          <a:effectLst>
            <a:outerShdw blurRad="292100" dist="139700" dir="2700000" algn="tl" rotWithShape="0">
              <a:srgbClr val="333333">
                <a:alpha val="65000"/>
              </a:srgbClr>
            </a:outerShdw>
          </a:effectLst>
        </p:spPr>
      </p:pic>
      <p:sp>
        <p:nvSpPr>
          <p:cNvPr id="6" name="Rectangle 5"/>
          <p:cNvSpPr/>
          <p:nvPr/>
        </p:nvSpPr>
        <p:spPr>
          <a:xfrm>
            <a:off x="3648404" y="6541294"/>
            <a:ext cx="2756338" cy="1231106"/>
          </a:xfrm>
          <a:prstGeom prst="rect">
            <a:avLst/>
          </a:prstGeom>
        </p:spPr>
        <p:txBody>
          <a:bodyPr wrap="square">
            <a:spAutoFit/>
          </a:bodyPr>
          <a:lstStyle/>
          <a:p>
            <a:pPr algn="ctr"/>
            <a:r>
              <a:rPr lang="en-US" sz="1800" b="1" dirty="0">
                <a:solidFill>
                  <a:srgbClr val="F8F8F8"/>
                </a:solidFill>
              </a:rPr>
              <a:t>Sean Harrington</a:t>
            </a:r>
            <a:endParaRPr lang="en-US" sz="1800" b="1" dirty="0">
              <a:solidFill>
                <a:srgbClr val="F8F8F8"/>
              </a:solidFill>
            </a:endParaRPr>
          </a:p>
          <a:p>
            <a:pPr algn="ctr"/>
            <a:r>
              <a:rPr lang="en-US" sz="1400" b="1" dirty="0" smtClean="0">
                <a:solidFill>
                  <a:srgbClr val="F8F8F8"/>
                </a:solidFill>
              </a:rPr>
              <a:t>Office</a:t>
            </a:r>
            <a:r>
              <a:rPr lang="en-US" sz="1400" b="1" dirty="0" smtClean="0">
                <a:solidFill>
                  <a:srgbClr val="F8F8F8"/>
                </a:solidFill>
              </a:rPr>
              <a:t>: </a:t>
            </a:r>
            <a:r>
              <a:rPr lang="en-US" sz="1400" b="1" dirty="0">
                <a:solidFill>
                  <a:srgbClr val="F8F8F8"/>
                </a:solidFill>
              </a:rPr>
              <a:t>843-821-1111</a:t>
            </a:r>
          </a:p>
          <a:p>
            <a:pPr algn="ctr"/>
            <a:r>
              <a:rPr lang="en-US" sz="1400" b="1" dirty="0" smtClean="0">
                <a:solidFill>
                  <a:srgbClr val="F8F8F8"/>
                </a:solidFill>
              </a:rPr>
              <a:t>Cell: </a:t>
            </a:r>
            <a:r>
              <a:rPr lang="en-US" sz="1400" b="1" dirty="0">
                <a:solidFill>
                  <a:srgbClr val="F8F8F8"/>
                </a:solidFill>
              </a:rPr>
              <a:t>843-226-9652</a:t>
            </a:r>
            <a:endParaRPr lang="en-US" sz="1400" b="1" dirty="0" smtClean="0">
              <a:solidFill>
                <a:srgbClr val="F8F8F8"/>
              </a:solidFill>
            </a:endParaRPr>
          </a:p>
          <a:p>
            <a:pPr algn="ctr"/>
            <a:r>
              <a:rPr lang="en-US" sz="1400" b="1" dirty="0">
                <a:solidFill>
                  <a:srgbClr val="F8F8F8"/>
                </a:solidFill>
              </a:rPr>
              <a:t>sean@milerproperties.com</a:t>
            </a:r>
            <a:r>
              <a:rPr lang="en-US" sz="1400" b="1" dirty="0">
                <a:solidFill>
                  <a:srgbClr val="F8F8F8"/>
                </a:solidFill>
              </a:rPr>
              <a:t/>
            </a:r>
            <a:br>
              <a:rPr lang="en-US" sz="1400" b="1" dirty="0">
                <a:solidFill>
                  <a:srgbClr val="F8F8F8"/>
                </a:solidFill>
              </a:rPr>
            </a:br>
            <a:r>
              <a:rPr lang="en-US" sz="1400" b="1" dirty="0">
                <a:solidFill>
                  <a:srgbClr val="F8F8F8"/>
                </a:solidFill>
              </a:rPr>
              <a:t>www.milerproperties.com</a:t>
            </a: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547247"/>
            <a:ext cx="1828800" cy="1219200"/>
          </a:xfrm>
          <a:prstGeom prst="rect">
            <a:avLst/>
          </a:prstGeom>
          <a:ln>
            <a:solidFill>
              <a:srgbClr val="F8F8F8"/>
            </a:solidFill>
          </a:ln>
        </p:spPr>
      </p:pic>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824202" y="6547247"/>
            <a:ext cx="1828800" cy="1219200"/>
          </a:xfrm>
          <a:prstGeom prst="rect">
            <a:avLst/>
          </a:prstGeom>
          <a:ln>
            <a:solidFill>
              <a:srgbClr val="F8F8F8"/>
            </a:solidFill>
          </a:ln>
        </p:spPr>
      </p:pic>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00144" y="6547247"/>
            <a:ext cx="1828800" cy="1219200"/>
          </a:xfrm>
          <a:prstGeom prst="rect">
            <a:avLst/>
          </a:prstGeom>
          <a:ln>
            <a:solidFill>
              <a:srgbClr val="F8F8F8"/>
            </a:solidFill>
          </a:ln>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224345" y="6547247"/>
            <a:ext cx="1828800" cy="1219200"/>
          </a:xfrm>
          <a:prstGeom prst="rect">
            <a:avLst/>
          </a:prstGeom>
          <a:ln>
            <a:solidFill>
              <a:srgbClr val="F8F8F8"/>
            </a:solidFill>
          </a:ln>
        </p:spPr>
      </p:pic>
    </p:spTree>
    <p:extLst>
      <p:ext uri="{BB962C8B-B14F-4D97-AF65-F5344CB8AC3E}">
        <p14:creationId xmlns:p14="http://schemas.microsoft.com/office/powerpoint/2010/main" val="39670890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Custom 2">
      <a:dk1>
        <a:srgbClr val="172B4B"/>
      </a:dk1>
      <a:lt1>
        <a:srgbClr val="567292"/>
      </a:lt1>
      <a:dk2>
        <a:srgbClr val="2F5897"/>
      </a:dk2>
      <a:lt2>
        <a:srgbClr val="172B4B"/>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50</TotalTime>
  <Words>101</Words>
  <Application>Microsoft Office PowerPoint</Application>
  <PresentationFormat>Custom</PresentationFormat>
  <Paragraphs>13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GREAT INVESTMENT PROPERTY!!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HOUSE!!  Sunday 8/24, 1-4</dc:title>
  <dc:creator>CVH360</dc:creator>
  <cp:lastModifiedBy>atp1313@gmail.com</cp:lastModifiedBy>
  <cp:revision>10</cp:revision>
  <dcterms:created xsi:type="dcterms:W3CDTF">2006-08-16T00:00:00Z</dcterms:created>
  <dcterms:modified xsi:type="dcterms:W3CDTF">2014-11-25T17:15:52Z</dcterms:modified>
</cp:coreProperties>
</file>