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996" y="-7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bwMode="white">
          <a:xfrm>
            <a:off x="0" y="8757514"/>
            <a:ext cx="7772400" cy="1300886"/>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7772" y="8878214"/>
            <a:ext cx="1912010" cy="1046074"/>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005279" y="8864803"/>
            <a:ext cx="5767121" cy="1046074"/>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007870" y="5923280"/>
            <a:ext cx="5505450" cy="268224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007870" y="8873388"/>
            <a:ext cx="5699760" cy="100584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770" y="8900759"/>
            <a:ext cx="1748790" cy="1005840"/>
          </a:xfrm>
        </p:spPr>
        <p:txBody>
          <a:bodyPr>
            <a:noAutofit/>
          </a:bodyPr>
          <a:lstStyle>
            <a:lvl1pPr algn="ctr">
              <a:defRPr sz="2000">
                <a:solidFill>
                  <a:srgbClr val="FFFFFF"/>
                </a:solidFill>
              </a:defRPr>
            </a:lvl1pPr>
          </a:lstStyle>
          <a:p>
            <a:fld id="{1D8BD707-D9CF-40AE-B4C6-C98DA3205C09}" type="datetimeFigureOut">
              <a:rPr lang="en-US" smtClean="0"/>
              <a:pPr/>
              <a:t>3/25/2015</a:t>
            </a:fld>
            <a:endParaRPr lang="en-US"/>
          </a:p>
        </p:txBody>
      </p:sp>
      <p:sp>
        <p:nvSpPr>
          <p:cNvPr id="17" name="Footer Placeholder 16"/>
          <p:cNvSpPr>
            <a:spLocks noGrp="1"/>
          </p:cNvSpPr>
          <p:nvPr>
            <p:ph type="ftr" sz="quarter" idx="11"/>
          </p:nvPr>
        </p:nvSpPr>
        <p:spPr>
          <a:xfrm>
            <a:off x="1772584" y="346923"/>
            <a:ext cx="4987290" cy="535517"/>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6800850" y="335280"/>
            <a:ext cx="712470" cy="558800"/>
          </a:xfrm>
        </p:spPr>
        <p:txBody>
          <a:bodyPr/>
          <a:lstStyle>
            <a:lvl1pPr>
              <a:defRPr>
                <a:solidFill>
                  <a:schemeClr val="tx2"/>
                </a:solidFill>
              </a:defRPr>
            </a:lvl1p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70220" y="894081"/>
            <a:ext cx="1748790" cy="8090959"/>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88620" y="894080"/>
            <a:ext cx="4728210" cy="8090961"/>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5570220" y="9164324"/>
            <a:ext cx="1878330" cy="535517"/>
          </a:xfrm>
        </p:spPr>
        <p:txBody>
          <a:bodyPr/>
          <a:lstStyle/>
          <a:p>
            <a:fld id="{1D8BD707-D9CF-40AE-B4C6-C98DA3205C09}" type="datetimeFigureOut">
              <a:rPr lang="en-US" smtClean="0"/>
              <a:pPr/>
              <a:t>3/25/2015</a:t>
            </a:fld>
            <a:endParaRPr lang="en-US"/>
          </a:p>
        </p:txBody>
      </p:sp>
      <p:sp>
        <p:nvSpPr>
          <p:cNvPr id="5" name="Footer Placeholder 4"/>
          <p:cNvSpPr>
            <a:spLocks noGrp="1"/>
          </p:cNvSpPr>
          <p:nvPr>
            <p:ph type="ftr" sz="quarter" idx="11"/>
          </p:nvPr>
        </p:nvSpPr>
        <p:spPr>
          <a:xfrm>
            <a:off x="388621" y="9164038"/>
            <a:ext cx="4737461" cy="535517"/>
          </a:xfrm>
        </p:spPr>
        <p:txBody>
          <a:bodyPr/>
          <a:lstStyle/>
          <a:p>
            <a:endParaRPr lang="en-US"/>
          </a:p>
        </p:txBody>
      </p:sp>
      <p:sp>
        <p:nvSpPr>
          <p:cNvPr id="7" name="Rectangle 6"/>
          <p:cNvSpPr/>
          <p:nvPr/>
        </p:nvSpPr>
        <p:spPr bwMode="white">
          <a:xfrm>
            <a:off x="5181870" y="0"/>
            <a:ext cx="272034" cy="100584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5220732" y="894080"/>
            <a:ext cx="194310" cy="916432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5220732" y="0"/>
            <a:ext cx="194310" cy="78232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4926727" y="287258"/>
            <a:ext cx="782320" cy="207805"/>
          </a:xfrm>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20751" y="335280"/>
            <a:ext cx="6930390" cy="145288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520751" y="2346960"/>
            <a:ext cx="6930390" cy="659384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65860" y="4023361"/>
            <a:ext cx="6054646" cy="2454063"/>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2235200"/>
            <a:ext cx="7772400" cy="16764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2346960"/>
            <a:ext cx="1101090" cy="145288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165860" y="2346960"/>
            <a:ext cx="6606540" cy="145288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165860" y="2346960"/>
            <a:ext cx="6477000" cy="145288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1D8BD707-D9CF-40AE-B4C6-C98DA3205C09}" type="datetimeFigureOut">
              <a:rPr lang="en-US" smtClean="0"/>
              <a:pPr/>
              <a:t>3/25/2015</a:t>
            </a:fld>
            <a:endParaRPr lang="en-US"/>
          </a:p>
        </p:txBody>
      </p:sp>
      <p:sp>
        <p:nvSpPr>
          <p:cNvPr id="13" name="Slide Number Placeholder 12"/>
          <p:cNvSpPr>
            <a:spLocks noGrp="1"/>
          </p:cNvSpPr>
          <p:nvPr>
            <p:ph type="sldNum" sz="quarter" idx="11"/>
          </p:nvPr>
        </p:nvSpPr>
        <p:spPr>
          <a:xfrm>
            <a:off x="0" y="2570480"/>
            <a:ext cx="1101090" cy="1029125"/>
          </a:xfrm>
        </p:spPr>
        <p:txBody>
          <a:bodyPr>
            <a:noAutofit/>
          </a:bodyPr>
          <a:lstStyle>
            <a:lvl1pPr>
              <a:defRPr sz="2400">
                <a:solidFill>
                  <a:srgbClr val="FFFFFF"/>
                </a:solidFill>
              </a:defRPr>
            </a:lvl1pPr>
          </a:lstStyle>
          <a:p>
            <a:fld id="{B6F15528-21DE-4FAA-801E-634DDDAF4B2B}"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518160" y="2331365"/>
            <a:ext cx="3303270" cy="6705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118166" y="2331365"/>
            <a:ext cx="3303270" cy="6705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1D8BD707-D9CF-40AE-B4C6-C98DA3205C09}" type="datetimeFigureOut">
              <a:rPr lang="en-US" smtClean="0"/>
              <a:pPr/>
              <a:t>3/25/2015</a:t>
            </a:fld>
            <a:endParaRPr lang="en-US"/>
          </a:p>
        </p:txBody>
      </p:sp>
      <p:sp>
        <p:nvSpPr>
          <p:cNvPr id="10" name="Slide Number Placeholder 9"/>
          <p:cNvSpPr>
            <a:spLocks noGrp="1"/>
          </p:cNvSpPr>
          <p:nvPr>
            <p:ph type="sldNum" sz="quarter" idx="16"/>
          </p:nvPr>
        </p:nvSpPr>
        <p:spPr/>
        <p:txBody>
          <a:bodyPr rtlCol="0"/>
          <a:lstStyle/>
          <a:p>
            <a:fld id="{B6F15528-21DE-4FAA-801E-634DDDAF4B2B}"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3390" y="400473"/>
            <a:ext cx="6930390" cy="1275927"/>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518160" y="3576320"/>
            <a:ext cx="3303270" cy="525272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080510" y="3576320"/>
            <a:ext cx="3303270" cy="525272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1D8BD707-D9CF-40AE-B4C6-C98DA3205C09}" type="datetimeFigureOut">
              <a:rPr lang="en-US" smtClean="0"/>
              <a:pPr/>
              <a:t>3/25/2015</a:t>
            </a:fld>
            <a:endParaRPr lang="en-US"/>
          </a:p>
        </p:txBody>
      </p:sp>
      <p:sp>
        <p:nvSpPr>
          <p:cNvPr id="12" name="Slide Number Placeholder 11"/>
          <p:cNvSpPr>
            <a:spLocks noGrp="1"/>
          </p:cNvSpPr>
          <p:nvPr>
            <p:ph type="sldNum" sz="quarter" idx="16"/>
          </p:nvPr>
        </p:nvSpPr>
        <p:spPr/>
        <p:txBody>
          <a:bodyPr rtlCol="0"/>
          <a:lstStyle/>
          <a:p>
            <a:fld id="{B6F15528-21DE-4FAA-801E-634DDDAF4B2B}"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518160" y="2570480"/>
            <a:ext cx="3303270" cy="938784"/>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080510" y="2570480"/>
            <a:ext cx="3303270" cy="938784"/>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3/25/2015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3/25/2015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9164320"/>
            <a:ext cx="453390" cy="558800"/>
          </a:xfrm>
        </p:spPr>
        <p:txBody>
          <a:bodyPr/>
          <a:lstStyle>
            <a:lvl1pPr>
              <a:defRPr>
                <a:solidFill>
                  <a:schemeClr val="tx2"/>
                </a:solidFill>
              </a:defRPr>
            </a:lvl1p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18160" y="400473"/>
            <a:ext cx="6865620" cy="1275927"/>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3/25/2015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
        <p:nvSpPr>
          <p:cNvPr id="3" name="Text Placeholder 2"/>
          <p:cNvSpPr>
            <a:spLocks noGrp="1"/>
          </p:cNvSpPr>
          <p:nvPr>
            <p:ph type="body" idx="2"/>
          </p:nvPr>
        </p:nvSpPr>
        <p:spPr>
          <a:xfrm>
            <a:off x="518160" y="2570480"/>
            <a:ext cx="1360170" cy="637032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007870" y="2570480"/>
            <a:ext cx="5440680" cy="648208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360170" y="8046720"/>
            <a:ext cx="6217920" cy="100584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7772" y="6705600"/>
            <a:ext cx="7772400" cy="1300886"/>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7772" y="6839712"/>
            <a:ext cx="1243584" cy="1046074"/>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313536" y="6826301"/>
            <a:ext cx="6458864" cy="1046074"/>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60170" y="6817360"/>
            <a:ext cx="6217920" cy="100584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230630" y="0"/>
            <a:ext cx="85496" cy="10071811"/>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5311140" y="9164321"/>
            <a:ext cx="2266950" cy="535517"/>
          </a:xfrm>
        </p:spPr>
        <p:txBody>
          <a:bodyPr rtlCol="0"/>
          <a:lstStyle/>
          <a:p>
            <a:fld id="{1D8BD707-D9CF-40AE-B4C6-C98DA3205C09}" type="datetimeFigureOut">
              <a:rPr lang="en-US" smtClean="0"/>
              <a:pPr/>
              <a:t>3/25/2015</a:t>
            </a:fld>
            <a:endParaRPr lang="en-US"/>
          </a:p>
        </p:txBody>
      </p:sp>
      <p:sp>
        <p:nvSpPr>
          <p:cNvPr id="13" name="Slide Number Placeholder 12"/>
          <p:cNvSpPr>
            <a:spLocks noGrp="1"/>
          </p:cNvSpPr>
          <p:nvPr>
            <p:ph type="sldNum" sz="quarter" idx="11"/>
          </p:nvPr>
        </p:nvSpPr>
        <p:spPr>
          <a:xfrm>
            <a:off x="0" y="6845298"/>
            <a:ext cx="1230630" cy="973248"/>
          </a:xfrm>
        </p:spPr>
        <p:txBody>
          <a:bodyPr rtlCol="0"/>
          <a:lstStyle>
            <a:lvl1pPr>
              <a:defRPr sz="2800"/>
            </a:lvl1pPr>
          </a:lstStyle>
          <a:p>
            <a:fld id="{B6F15528-21DE-4FAA-801E-634DDDAF4B2B}" type="slidenum">
              <a:rPr lang="en-US" smtClean="0"/>
              <a:pPr/>
              <a:t>‹#›</a:t>
            </a:fld>
            <a:endParaRPr lang="en-US"/>
          </a:p>
        </p:txBody>
      </p:sp>
      <p:sp>
        <p:nvSpPr>
          <p:cNvPr id="14" name="Footer Placeholder 13"/>
          <p:cNvSpPr>
            <a:spLocks noGrp="1"/>
          </p:cNvSpPr>
          <p:nvPr>
            <p:ph type="ftr" sz="quarter" idx="12"/>
          </p:nvPr>
        </p:nvSpPr>
        <p:spPr>
          <a:xfrm>
            <a:off x="1360170" y="9164036"/>
            <a:ext cx="3886200" cy="535517"/>
          </a:xfrm>
        </p:spPr>
        <p:txBody>
          <a:bodyPr rtlCol="0"/>
          <a:lstStyle/>
          <a:p>
            <a:endParaRPr lang="en-US"/>
          </a:p>
        </p:txBody>
      </p:sp>
      <p:sp>
        <p:nvSpPr>
          <p:cNvPr id="3" name="Picture Placeholder 2"/>
          <p:cNvSpPr>
            <a:spLocks noGrp="1"/>
          </p:cNvSpPr>
          <p:nvPr>
            <p:ph type="pic" idx="1"/>
          </p:nvPr>
        </p:nvSpPr>
        <p:spPr>
          <a:xfrm>
            <a:off x="1326490" y="0"/>
            <a:ext cx="6445910" cy="6701130"/>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518160" y="335280"/>
            <a:ext cx="6930390" cy="145288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520751" y="2346960"/>
            <a:ext cx="6930390" cy="6638544"/>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5181600" y="9164321"/>
            <a:ext cx="2266950" cy="535517"/>
          </a:xfrm>
          <a:prstGeom prst="rect">
            <a:avLst/>
          </a:prstGeom>
        </p:spPr>
        <p:txBody>
          <a:bodyPr vert="horz" anchor="ctr" anchorCtr="0"/>
          <a:lstStyle>
            <a:lvl1pPr algn="l" eaLnBrk="1" latinLnBrk="0" hangingPunct="1">
              <a:defRPr kumimoji="0" sz="1400">
                <a:solidFill>
                  <a:schemeClr val="tx2"/>
                </a:solidFill>
              </a:defRPr>
            </a:lvl1pPr>
          </a:lstStyle>
          <a:p>
            <a:fld id="{1D8BD707-D9CF-40AE-B4C6-C98DA3205C09}" type="datetimeFigureOut">
              <a:rPr lang="en-US" smtClean="0"/>
              <a:pPr/>
              <a:t>3/25/2015</a:t>
            </a:fld>
            <a:endParaRPr lang="en-US"/>
          </a:p>
        </p:txBody>
      </p:sp>
      <p:sp>
        <p:nvSpPr>
          <p:cNvPr id="3" name="Footer Placeholder 2"/>
          <p:cNvSpPr>
            <a:spLocks noGrp="1"/>
          </p:cNvSpPr>
          <p:nvPr>
            <p:ph type="ftr" sz="quarter" idx="3"/>
          </p:nvPr>
        </p:nvSpPr>
        <p:spPr>
          <a:xfrm>
            <a:off x="518160" y="9164036"/>
            <a:ext cx="4607921" cy="535517"/>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810512"/>
            <a:ext cx="7772400" cy="469392"/>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877568"/>
            <a:ext cx="453390" cy="33528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01967" y="1877568"/>
            <a:ext cx="7270433" cy="33528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865926"/>
            <a:ext cx="453390" cy="358565"/>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image" Target="../media/image4.jpeg"/><Relationship Id="rId7" Type="http://schemas.openxmlformats.org/officeDocument/2006/relationships/image" Target="../media/image8.jpg"/><Relationship Id="rId2" Type="http://schemas.openxmlformats.org/officeDocument/2006/relationships/image" Target="../media/image3.jpg"/><Relationship Id="rId1" Type="http://schemas.openxmlformats.org/officeDocument/2006/relationships/slideLayout" Target="../slideLayouts/slideLayout1.xml"/><Relationship Id="rId6" Type="http://schemas.openxmlformats.org/officeDocument/2006/relationships/image" Target="../media/image7.jpg"/><Relationship Id="rId5" Type="http://schemas.openxmlformats.org/officeDocument/2006/relationships/image" Target="../media/image6.png"/><Relationship Id="rId4" Type="http://schemas.openxmlformats.org/officeDocument/2006/relationships/image" Target="../media/image5.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b="25447"/>
          <a:stretch/>
        </p:blipFill>
        <p:spPr bwMode="auto">
          <a:xfrm>
            <a:off x="613411" y="819911"/>
            <a:ext cx="6553199" cy="3664193"/>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Rectangle 7"/>
          <p:cNvSpPr/>
          <p:nvPr/>
        </p:nvSpPr>
        <p:spPr>
          <a:xfrm>
            <a:off x="-76200" y="8839200"/>
            <a:ext cx="7924800" cy="1143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bg1"/>
                </a:solidFill>
              </a:ln>
              <a:solidFill>
                <a:schemeClr val="bg1"/>
              </a:solidFill>
            </a:endParaRPr>
          </a:p>
        </p:txBody>
      </p:sp>
      <p:sp>
        <p:nvSpPr>
          <p:cNvPr id="2" name="Title 1"/>
          <p:cNvSpPr>
            <a:spLocks noGrp="1"/>
          </p:cNvSpPr>
          <p:nvPr>
            <p:ph type="ctrTitle"/>
          </p:nvPr>
        </p:nvSpPr>
        <p:spPr>
          <a:xfrm>
            <a:off x="0" y="3505200"/>
            <a:ext cx="7772399" cy="914400"/>
          </a:xfrm>
          <a:ln>
            <a:noFill/>
          </a:ln>
        </p:spPr>
        <p:txBody>
          <a:bodyPr anchor="ctr">
            <a:noAutofit/>
          </a:bodyPr>
          <a:lstStyle/>
          <a:p>
            <a:pPr algn="ctr"/>
            <a:r>
              <a:rPr lang="en-US" sz="2400" dirty="0">
                <a:solidFill>
                  <a:schemeClr val="tx1"/>
                </a:solidFill>
                <a:effectLst>
                  <a:outerShdw blurRad="38100" dist="38100" dir="2700000" algn="tl">
                    <a:srgbClr val="000000">
                      <a:alpha val="43137"/>
                    </a:srgbClr>
                  </a:outerShdw>
                </a:effectLst>
              </a:rPr>
              <a:t>221 EVESHAM </a:t>
            </a:r>
            <a:r>
              <a:rPr lang="en-US" sz="2400" dirty="0" err="1" smtClean="0">
                <a:solidFill>
                  <a:schemeClr val="tx1"/>
                </a:solidFill>
                <a:effectLst>
                  <a:outerShdw blurRad="38100" dist="38100" dir="2700000" algn="tl">
                    <a:srgbClr val="000000">
                      <a:alpha val="43137"/>
                    </a:srgbClr>
                  </a:outerShdw>
                </a:effectLst>
              </a:rPr>
              <a:t>DRive</a:t>
            </a:r>
            <a:r>
              <a:rPr lang="en-US" sz="2400" dirty="0">
                <a:solidFill>
                  <a:schemeClr val="tx1"/>
                </a:solidFill>
                <a:effectLst>
                  <a:outerShdw blurRad="38100" dist="38100" dir="2700000" algn="tl">
                    <a:srgbClr val="000000">
                      <a:alpha val="43137"/>
                    </a:srgbClr>
                  </a:outerShdw>
                </a:effectLst>
              </a:rPr>
              <a:t/>
            </a:r>
            <a:br>
              <a:rPr lang="en-US" sz="2400" dirty="0">
                <a:solidFill>
                  <a:schemeClr val="tx1"/>
                </a:solidFill>
                <a:effectLst>
                  <a:outerShdw blurRad="38100" dist="38100" dir="2700000" algn="tl">
                    <a:srgbClr val="000000">
                      <a:alpha val="43137"/>
                    </a:srgbClr>
                  </a:outerShdw>
                </a:effectLst>
              </a:rPr>
            </a:br>
            <a:r>
              <a:rPr lang="en-US" sz="1600" dirty="0" err="1" smtClean="0">
                <a:solidFill>
                  <a:schemeClr val="tx1"/>
                </a:solidFill>
                <a:effectLst>
                  <a:outerShdw blurRad="38100" dist="38100" dir="2700000" algn="tl">
                    <a:srgbClr val="000000">
                      <a:alpha val="43137"/>
                    </a:srgbClr>
                  </a:outerShdw>
                </a:effectLst>
              </a:rPr>
              <a:t>gahagan</a:t>
            </a:r>
            <a:r>
              <a:rPr lang="en-US" sz="1600" dirty="0" smtClean="0">
                <a:solidFill>
                  <a:schemeClr val="tx1"/>
                </a:solidFill>
                <a:effectLst>
                  <a:outerShdw blurRad="38100" dist="38100" dir="2700000" algn="tl">
                    <a:srgbClr val="000000">
                      <a:alpha val="43137"/>
                    </a:srgbClr>
                  </a:outerShdw>
                </a:effectLst>
              </a:rPr>
              <a:t> East – Summerville - MLS</a:t>
            </a:r>
            <a:r>
              <a:rPr lang="en-US" sz="1600" dirty="0">
                <a:solidFill>
                  <a:schemeClr val="tx1"/>
                </a:solidFill>
                <a:effectLst>
                  <a:outerShdw blurRad="38100" dist="38100" dir="2700000" algn="tl">
                    <a:srgbClr val="000000">
                      <a:alpha val="43137"/>
                    </a:srgbClr>
                  </a:outerShdw>
                </a:effectLst>
              </a:rPr>
              <a:t># 15003331</a:t>
            </a:r>
            <a:r>
              <a:rPr lang="en-US" sz="1600" dirty="0" smtClean="0">
                <a:solidFill>
                  <a:schemeClr val="tx1"/>
                </a:solidFill>
                <a:effectLst>
                  <a:outerShdw blurRad="38100" dist="38100" dir="2700000" algn="tl">
                    <a:srgbClr val="000000">
                      <a:alpha val="43137"/>
                    </a:srgbClr>
                  </a:outerShdw>
                </a:effectLst>
              </a:rPr>
              <a:t/>
            </a:r>
            <a:br>
              <a:rPr lang="en-US" sz="1600" dirty="0" smtClean="0">
                <a:solidFill>
                  <a:schemeClr val="tx1"/>
                </a:solidFill>
                <a:effectLst>
                  <a:outerShdw blurRad="38100" dist="38100" dir="2700000" algn="tl">
                    <a:srgbClr val="000000">
                      <a:alpha val="43137"/>
                    </a:srgbClr>
                  </a:outerShdw>
                </a:effectLst>
              </a:rPr>
            </a:br>
            <a:r>
              <a:rPr lang="en-US" sz="1600" b="1" i="1" dirty="0" smtClean="0">
                <a:solidFill>
                  <a:srgbClr val="FFFF00"/>
                </a:solidFill>
                <a:effectLst>
                  <a:outerShdw blurRad="38100" dist="38100" dir="2700000" algn="tl">
                    <a:srgbClr val="000000">
                      <a:alpha val="43137"/>
                    </a:srgbClr>
                  </a:outerShdw>
                </a:effectLst>
              </a:rPr>
              <a:t>just </a:t>
            </a:r>
            <a:r>
              <a:rPr lang="en-US" sz="1600" b="1" i="1" dirty="0" err="1" smtClean="0">
                <a:solidFill>
                  <a:srgbClr val="FFFF00"/>
                </a:solidFill>
                <a:effectLst>
                  <a:outerShdw blurRad="38100" dist="38100" dir="2700000" algn="tl">
                    <a:srgbClr val="000000">
                      <a:alpha val="43137"/>
                    </a:srgbClr>
                  </a:outerShdw>
                </a:effectLst>
              </a:rPr>
              <a:t>rEDUCED</a:t>
            </a:r>
            <a:r>
              <a:rPr lang="en-US" sz="1600" b="1" i="1" dirty="0" smtClean="0">
                <a:solidFill>
                  <a:srgbClr val="FFFF00"/>
                </a:solidFill>
                <a:effectLst>
                  <a:outerShdw blurRad="38100" dist="38100" dir="2700000" algn="tl">
                    <a:srgbClr val="000000">
                      <a:alpha val="43137"/>
                    </a:srgbClr>
                  </a:outerShdw>
                </a:effectLst>
              </a:rPr>
              <a:t> TO </a:t>
            </a:r>
            <a:r>
              <a:rPr lang="en-US" sz="1600" b="1" i="1" smtClean="0">
                <a:solidFill>
                  <a:srgbClr val="FFFF00"/>
                </a:solidFill>
                <a:effectLst>
                  <a:outerShdw blurRad="38100" dist="38100" dir="2700000" algn="tl">
                    <a:srgbClr val="000000">
                      <a:alpha val="43137"/>
                    </a:srgbClr>
                  </a:outerShdw>
                </a:effectLst>
              </a:rPr>
              <a:t>$</a:t>
            </a:r>
            <a:r>
              <a:rPr lang="en-US" sz="1600" b="1" i="1" smtClean="0">
                <a:solidFill>
                  <a:srgbClr val="FFFF00"/>
                </a:solidFill>
                <a:effectLst>
                  <a:outerShdw blurRad="38100" dist="38100" dir="2700000" algn="tl">
                    <a:srgbClr val="000000">
                      <a:alpha val="43137"/>
                    </a:srgbClr>
                  </a:outerShdw>
                </a:effectLst>
              </a:rPr>
              <a:t>190,500</a:t>
            </a:r>
            <a:endParaRPr lang="en-US" sz="1100" i="1" dirty="0">
              <a:solidFill>
                <a:srgbClr val="FFFF00"/>
              </a:solidFill>
              <a:effectLst>
                <a:outerShdw blurRad="38100" dist="38100" dir="2700000" algn="tl">
                  <a:srgbClr val="000000">
                    <a:alpha val="43137"/>
                  </a:srgbClr>
                </a:outerShdw>
              </a:effectLst>
            </a:endParaRPr>
          </a:p>
        </p:txBody>
      </p:sp>
      <p:sp>
        <p:nvSpPr>
          <p:cNvPr id="3" name="Subtitle 2"/>
          <p:cNvSpPr>
            <a:spLocks noGrp="1"/>
          </p:cNvSpPr>
          <p:nvPr>
            <p:ph type="subTitle" idx="1"/>
          </p:nvPr>
        </p:nvSpPr>
        <p:spPr>
          <a:xfrm>
            <a:off x="0" y="8887230"/>
            <a:ext cx="7780020" cy="1036320"/>
          </a:xfrm>
        </p:spPr>
        <p:txBody>
          <a:bodyPr>
            <a:normAutofit fontScale="70000" lnSpcReduction="20000"/>
          </a:bodyPr>
          <a:lstStyle/>
          <a:p>
            <a:pPr algn="ctr"/>
            <a:r>
              <a:rPr lang="it-IT" sz="3400" b="1" dirty="0" smtClean="0">
                <a:solidFill>
                  <a:schemeClr val="tx1"/>
                </a:solidFill>
              </a:rPr>
              <a:t>Randy Spear</a:t>
            </a:r>
            <a:endParaRPr lang="it-IT" sz="3400" b="1" dirty="0">
              <a:solidFill>
                <a:schemeClr val="tx1"/>
              </a:solidFill>
            </a:endParaRPr>
          </a:p>
          <a:p>
            <a:pPr algn="ctr"/>
            <a:r>
              <a:rPr lang="it-IT" sz="2500" dirty="0" smtClean="0">
                <a:solidFill>
                  <a:schemeClr val="tx1"/>
                </a:solidFill>
              </a:rPr>
              <a:t>843-568-2800 </a:t>
            </a:r>
            <a:r>
              <a:rPr lang="it-IT" sz="2500" dirty="0">
                <a:solidFill>
                  <a:schemeClr val="tx1"/>
                </a:solidFill>
              </a:rPr>
              <a:t>M</a:t>
            </a:r>
          </a:p>
          <a:p>
            <a:pPr algn="ctr"/>
            <a:r>
              <a:rPr lang="it-IT" sz="2500" smtClean="0">
                <a:solidFill>
                  <a:schemeClr val="tx1"/>
                </a:solidFill>
              </a:rPr>
              <a:t>rspear@carolinaone.com</a:t>
            </a:r>
            <a:endParaRPr lang="it-IT" sz="2500" dirty="0">
              <a:solidFill>
                <a:schemeClr val="tx1"/>
              </a:solidFill>
            </a:endParaRPr>
          </a:p>
        </p:txBody>
      </p:sp>
      <p:pic>
        <p:nvPicPr>
          <p:cNvPr id="1032" name="Picture 8"/>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56636"/>
          <a:stretch/>
        </p:blipFill>
        <p:spPr bwMode="auto">
          <a:xfrm>
            <a:off x="8153400" y="5029200"/>
            <a:ext cx="546541" cy="945257"/>
          </a:xfrm>
          <a:prstGeom prst="rect">
            <a:avLst/>
          </a:prstGeom>
          <a:noFill/>
          <a:ln w="28575">
            <a:solidFill>
              <a:schemeClr val="tx1">
                <a:lumMod val="95000"/>
              </a:schemeClr>
            </a:solidFill>
            <a:miter lim="800000"/>
            <a:headEnd/>
            <a:tailEnd/>
          </a:ln>
          <a:extLst>
            <a:ext uri="{909E8E84-426E-40DD-AFC4-6F175D3DCCD1}">
              <a14:hiddenFill xmlns:a14="http://schemas.microsoft.com/office/drawing/2010/main">
                <a:solidFill>
                  <a:schemeClr val="accent1"/>
                </a:solidFill>
              </a14:hiddenFill>
            </a:ext>
          </a:extLst>
        </p:spPr>
      </p:pic>
      <p:sp>
        <p:nvSpPr>
          <p:cNvPr id="4" name="Rectangle 3"/>
          <p:cNvSpPr/>
          <p:nvPr/>
        </p:nvSpPr>
        <p:spPr>
          <a:xfrm>
            <a:off x="3810" y="0"/>
            <a:ext cx="7772400" cy="769441"/>
          </a:xfrm>
          <a:prstGeom prst="rect">
            <a:avLst/>
          </a:prstGeom>
        </p:spPr>
        <p:txBody>
          <a:bodyPr wrap="square">
            <a:spAutoFit/>
          </a:bodyPr>
          <a:lstStyle/>
          <a:p>
            <a:pPr algn="ctr"/>
            <a:r>
              <a:rPr lang="en-US" sz="4400" i="1" dirty="0" smtClean="0">
                <a:solidFill>
                  <a:srgbClr val="FFFF00"/>
                </a:solidFill>
                <a:effectLst>
                  <a:outerShdw blurRad="38100" dist="38100" dir="2700000" algn="tl">
                    <a:srgbClr val="000000">
                      <a:alpha val="43137"/>
                    </a:srgbClr>
                  </a:outerShdw>
                </a:effectLst>
              </a:rPr>
              <a:t>Just Reduced – Great 4 Bedroom!</a:t>
            </a:r>
            <a:endParaRPr lang="en-US" sz="4400" i="1" dirty="0">
              <a:solidFill>
                <a:srgbClr val="FFFF00"/>
              </a:solidFill>
              <a:effectLst>
                <a:outerShdw blurRad="38100" dist="38100" dir="2700000" algn="tl">
                  <a:srgbClr val="000000">
                    <a:alpha val="43137"/>
                  </a:srgbClr>
                </a:outerShdw>
              </a:effectLst>
            </a:endParaRPr>
          </a:p>
        </p:txBody>
      </p:sp>
      <p:sp>
        <p:nvSpPr>
          <p:cNvPr id="5" name="Rectangle 4"/>
          <p:cNvSpPr/>
          <p:nvPr/>
        </p:nvSpPr>
        <p:spPr>
          <a:xfrm>
            <a:off x="62552" y="5748278"/>
            <a:ext cx="7647295" cy="2862322"/>
          </a:xfrm>
          <a:prstGeom prst="rect">
            <a:avLst/>
          </a:prstGeom>
        </p:spPr>
        <p:txBody>
          <a:bodyPr wrap="square">
            <a:spAutoFit/>
          </a:bodyPr>
          <a:lstStyle/>
          <a:p>
            <a:pPr algn="ctr"/>
            <a:r>
              <a:rPr lang="en-US" sz="2000" dirty="0"/>
              <a:t>If location is important then this is the home for you. Perfectly situated in a small quiet subdivision it is close to shopping, major employers and the military base. From the open airy family room with 2 story ceiling complete with gas fireplace to the to the large second floor master bedroom with private bath you will see that this home offers more that you could expect. This home has a fantastic eat in kitchen, large dining room and formal living room. Crown molding and wanes coating greet you as you enter this great family home. The home offers a fenced yard, patio, sunroom and large 2 car garage with side entrance.</a:t>
            </a:r>
          </a:p>
        </p:txBody>
      </p:sp>
      <p:pic>
        <p:nvPicPr>
          <p:cNvPr id="1033" name="Picture 9"/>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984220" y="8893326"/>
            <a:ext cx="679730" cy="1024128"/>
          </a:xfrm>
          <a:prstGeom prst="rect">
            <a:avLst/>
          </a:prstGeom>
          <a:noFill/>
          <a:ln w="9525">
            <a:solidFill>
              <a:schemeClr val="tx1">
                <a:lumMod val="65000"/>
              </a:schemeClr>
            </a:solidFill>
            <a:miter lim="800000"/>
            <a:headEnd/>
            <a:tailEnd/>
          </a:ln>
          <a:extLst>
            <a:ext uri="{909E8E84-426E-40DD-AFC4-6F175D3DCCD1}">
              <a14:hiddenFill xmlns:a14="http://schemas.microsoft.com/office/drawing/2010/main">
                <a:solidFill>
                  <a:schemeClr val="accent1"/>
                </a:solidFill>
              </a14:hiddenFill>
            </a:ext>
          </a:extLst>
        </p:spPr>
      </p:pic>
      <p:grpSp>
        <p:nvGrpSpPr>
          <p:cNvPr id="9" name="Group 8"/>
          <p:cNvGrpSpPr/>
          <p:nvPr/>
        </p:nvGrpSpPr>
        <p:grpSpPr>
          <a:xfrm>
            <a:off x="-7620" y="8914711"/>
            <a:ext cx="1943100" cy="981358"/>
            <a:chOff x="-7620" y="8899073"/>
            <a:chExt cx="1943100" cy="981358"/>
          </a:xfrm>
        </p:grpSpPr>
        <p:pic>
          <p:nvPicPr>
            <p:cNvPr id="1034" name="Picture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44830" y="8899073"/>
              <a:ext cx="838200" cy="53435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Rectangle 6"/>
            <p:cNvSpPr/>
            <p:nvPr/>
          </p:nvSpPr>
          <p:spPr>
            <a:xfrm>
              <a:off x="-7620" y="9372600"/>
              <a:ext cx="1943100" cy="507831"/>
            </a:xfrm>
            <a:prstGeom prst="rect">
              <a:avLst/>
            </a:prstGeom>
          </p:spPr>
          <p:txBody>
            <a:bodyPr anchor="b">
              <a:spAutoFit/>
            </a:bodyPr>
            <a:lstStyle/>
            <a:p>
              <a:pPr lvl="0" algn="ctr"/>
              <a:r>
                <a:rPr lang="en-US" sz="900" dirty="0"/>
                <a:t>Carolina One Real Estate</a:t>
              </a:r>
            </a:p>
            <a:p>
              <a:pPr lvl="0" algn="ctr"/>
              <a:r>
                <a:rPr lang="en-US" sz="900" dirty="0"/>
                <a:t>1530 Trolley Road</a:t>
              </a:r>
            </a:p>
            <a:p>
              <a:pPr lvl="0" algn="ctr"/>
              <a:r>
                <a:rPr lang="en-US" sz="900" dirty="0"/>
                <a:t>Summerville, SC 29485</a:t>
              </a:r>
            </a:p>
          </p:txBody>
        </p:sp>
      </p:grpSp>
      <p:cxnSp>
        <p:nvCxnSpPr>
          <p:cNvPr id="10" name="Straight Connector 9"/>
          <p:cNvCxnSpPr/>
          <p:nvPr/>
        </p:nvCxnSpPr>
        <p:spPr>
          <a:xfrm>
            <a:off x="8001000" y="2362200"/>
            <a:ext cx="4572000" cy="0"/>
          </a:xfrm>
          <a:prstGeom prst="line">
            <a:avLst/>
          </a:prstGeom>
          <a:ln w="9525">
            <a:solidFill>
              <a:schemeClr val="tx1">
                <a:lumMod val="85000"/>
              </a:schemeClr>
            </a:solidFill>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6" name="Rectangle 5"/>
          <p:cNvSpPr/>
          <p:nvPr/>
        </p:nvSpPr>
        <p:spPr>
          <a:xfrm>
            <a:off x="8077200" y="3037790"/>
            <a:ext cx="3886200" cy="646331"/>
          </a:xfrm>
          <a:prstGeom prst="rect">
            <a:avLst/>
          </a:prstGeom>
        </p:spPr>
        <p:txBody>
          <a:bodyPr>
            <a:spAutoFit/>
          </a:bodyPr>
          <a:lstStyle/>
          <a:p>
            <a:r>
              <a:rPr lang="en-US" dirty="0">
                <a:effectLst>
                  <a:outerShdw blurRad="38100" dist="38100" dir="2700000" algn="tl">
                    <a:srgbClr val="000000">
                      <a:alpha val="43137"/>
                    </a:srgbClr>
                  </a:outerShdw>
                </a:effectLst>
              </a:rPr>
              <a:t>4 BEDROOMS | 3½ BATHS | 3,600 SQ FT</a:t>
            </a:r>
            <a:endParaRPr lang="en-US" dirty="0"/>
          </a:p>
        </p:txBody>
      </p:sp>
      <p:grpSp>
        <p:nvGrpSpPr>
          <p:cNvPr id="12" name="Group 11"/>
          <p:cNvGrpSpPr/>
          <p:nvPr/>
        </p:nvGrpSpPr>
        <p:grpSpPr>
          <a:xfrm>
            <a:off x="573405" y="4610737"/>
            <a:ext cx="6625588" cy="946404"/>
            <a:chOff x="613411" y="5833062"/>
            <a:chExt cx="6625588" cy="946404"/>
          </a:xfrm>
        </p:grpSpPr>
        <p:pic>
          <p:nvPicPr>
            <p:cNvPr id="1030" name="Picture 6"/>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b="7497"/>
            <a:stretch/>
          </p:blipFill>
          <p:spPr bwMode="auto">
            <a:xfrm>
              <a:off x="3242595" y="5833062"/>
              <a:ext cx="1261872" cy="946404"/>
            </a:xfrm>
            <a:prstGeom prst="rect">
              <a:avLst/>
            </a:prstGeom>
            <a:noFill/>
            <a:ln w="28575">
              <a:solidFill>
                <a:schemeClr val="tx1">
                  <a:lumMod val="95000"/>
                </a:schemeClr>
              </a:solidFill>
              <a:miter lim="800000"/>
              <a:headEnd/>
              <a:tailEnd/>
            </a:ln>
            <a:extLst>
              <a:ext uri="{909E8E84-426E-40DD-AFC4-6F175D3DCCD1}">
                <a14:hiddenFill xmlns:a14="http://schemas.microsoft.com/office/drawing/2010/main">
                  <a:solidFill>
                    <a:schemeClr val="accent1"/>
                  </a:solidFill>
                </a14:hiddenFill>
              </a:ext>
            </a:extLst>
          </p:spPr>
        </p:pic>
        <p:pic>
          <p:nvPicPr>
            <p:cNvPr id="1031" name="Picture 7"/>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r="12154"/>
            <a:stretch/>
          </p:blipFill>
          <p:spPr bwMode="auto">
            <a:xfrm>
              <a:off x="613411" y="5833062"/>
              <a:ext cx="1156525" cy="946404"/>
            </a:xfrm>
            <a:prstGeom prst="rect">
              <a:avLst/>
            </a:prstGeom>
            <a:noFill/>
            <a:ln w="28575">
              <a:solidFill>
                <a:schemeClr val="tx1">
                  <a:lumMod val="95000"/>
                </a:schemeClr>
              </a:solidFill>
              <a:miter lim="800000"/>
              <a:headEnd/>
              <a:tailEnd/>
            </a:ln>
            <a:extLst>
              <a:ext uri="{909E8E84-426E-40DD-AFC4-6F175D3DCCD1}">
                <a14:hiddenFill xmlns:a14="http://schemas.microsoft.com/office/drawing/2010/main">
                  <a:solidFill>
                    <a:schemeClr val="accent1"/>
                  </a:solidFill>
                </a14:hiddenFill>
              </a:ext>
            </a:extLst>
          </p:spPr>
        </p:pic>
        <p:pic>
          <p:nvPicPr>
            <p:cNvPr id="21" name="Picture 6"/>
            <p:cNvPicPr>
              <a:picLocks noChangeAspect="1" noChangeArrowheads="1"/>
            </p:cNvPicPr>
            <p:nvPr/>
          </p:nvPicPr>
          <p:blipFill rotWithShape="1">
            <a:blip r:embed="rId8" cstate="print">
              <a:extLst>
                <a:ext uri="{28A0092B-C50C-407E-A947-70E740481C1C}">
                  <a14:useLocalDpi xmlns:a14="http://schemas.microsoft.com/office/drawing/2010/main" val="0"/>
                </a:ext>
              </a:extLst>
            </a:blip>
            <a:srcRect b="8299"/>
            <a:stretch/>
          </p:blipFill>
          <p:spPr bwMode="auto">
            <a:xfrm>
              <a:off x="5977127" y="5833062"/>
              <a:ext cx="1261872" cy="946404"/>
            </a:xfrm>
            <a:prstGeom prst="rect">
              <a:avLst/>
            </a:prstGeom>
            <a:noFill/>
            <a:ln w="28575">
              <a:solidFill>
                <a:schemeClr val="tx1">
                  <a:lumMod val="95000"/>
                </a:schemeClr>
              </a:solidFill>
              <a:miter lim="800000"/>
              <a:headEnd/>
              <a:tailEnd/>
            </a:ln>
            <a:extLst>
              <a:ext uri="{909E8E84-426E-40DD-AFC4-6F175D3DCCD1}">
                <a14:hiddenFill xmlns:a14="http://schemas.microsoft.com/office/drawing/2010/main">
                  <a:solidFill>
                    <a:schemeClr val="accent1"/>
                  </a:solidFill>
                </a14:hiddenFill>
              </a:ext>
            </a:extLst>
          </p:spPr>
        </p:pic>
      </p:grpSp>
    </p:spTree>
    <p:extLst>
      <p:ext uri="{BB962C8B-B14F-4D97-AF65-F5344CB8AC3E}">
        <p14:creationId xmlns:p14="http://schemas.microsoft.com/office/powerpoint/2010/main" val="3800376690"/>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99</TotalTime>
  <Words>158</Words>
  <Application>Microsoft Office PowerPoint</Application>
  <PresentationFormat>Custom</PresentationFormat>
  <Paragraphs>10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Median</vt:lpstr>
      <vt:lpstr>221 EVESHAM DRive gahagan East – Summerville - MLS# 15003331 just rEDUCED TO $190,500</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327 Double Churchs Rd Ruffin, SC  MLS# 1408450 Reduced to $389,000  4 Bedrooms | 3½ Baths | 3,600 Sq Ft</dc:title>
  <dc:creator>CVH360</dc:creator>
  <cp:lastModifiedBy>atp1313@gmail.com</cp:lastModifiedBy>
  <cp:revision>17</cp:revision>
  <dcterms:created xsi:type="dcterms:W3CDTF">2006-08-16T00:00:00Z</dcterms:created>
  <dcterms:modified xsi:type="dcterms:W3CDTF">2015-03-25T13:35:43Z</dcterms:modified>
</cp:coreProperties>
</file>