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7/3/2019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gif"/><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5079" y="8954779"/>
            <a:ext cx="7772400" cy="7330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Barbara Harper</a:t>
            </a: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843-224-5759</a:t>
            </a:r>
          </a:p>
          <a:p>
            <a:pPr lvl="0" algn="ctr" defTabSz="914400" eaLnBrk="0" fontAlgn="base" hangingPunct="0">
              <a:spcBef>
                <a:spcPct val="0"/>
              </a:spcBef>
              <a:spcAft>
                <a:spcPct val="0"/>
              </a:spcAft>
            </a:pPr>
            <a:r>
              <a:rPr lang="en-US" altLang="en-US" sz="1000" i="1" dirty="0" err="1">
                <a:solidFill>
                  <a:srgbClr val="000000"/>
                </a:solidFill>
                <a:latin typeface="Georgia" panose="02040502050405020303" pitchFamily="18" charset="0"/>
              </a:rPr>
              <a:t>Barbara.Harper@agentownedrealty</a:t>
            </a:r>
            <a:endParaRPr lang="en-US" altLang="en-US" sz="1000" i="1" dirty="0">
              <a:solidFill>
                <a:srgbClr val="000000"/>
              </a:solidFill>
              <a:latin typeface="Georgia" panose="02040502050405020303" pitchFamily="18" charset="0"/>
            </a:endParaRP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www.ISellCharleston.com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sp>
        <p:nvSpPr>
          <p:cNvPr id="5" name="Text Box 4"/>
          <p:cNvSpPr txBox="1">
            <a:spLocks noChangeArrowheads="1"/>
          </p:cNvSpPr>
          <p:nvPr/>
        </p:nvSpPr>
        <p:spPr bwMode="auto">
          <a:xfrm>
            <a:off x="57151" y="4589746"/>
            <a:ext cx="7658098" cy="3033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200" dirty="0">
                <a:solidFill>
                  <a:srgbClr val="000000"/>
                </a:solidFill>
                <a:latin typeface="Georgia" panose="02040502050405020303" pitchFamily="18" charset="0"/>
              </a:rPr>
              <a:t>Deep, Deep Water on the Intracoastal Waterway..2 </a:t>
            </a:r>
            <a:r>
              <a:rPr lang="en-US" altLang="en-US" sz="1200" dirty="0" err="1">
                <a:solidFill>
                  <a:srgbClr val="000000"/>
                </a:solidFill>
                <a:latin typeface="Georgia" panose="02040502050405020303" pitchFamily="18" charset="0"/>
              </a:rPr>
              <a:t>Docks..Boat</a:t>
            </a:r>
            <a:r>
              <a:rPr lang="en-US" altLang="en-US" sz="1200" dirty="0">
                <a:solidFill>
                  <a:srgbClr val="000000"/>
                </a:solidFill>
                <a:latin typeface="Georgia" panose="02040502050405020303" pitchFamily="18" charset="0"/>
              </a:rPr>
              <a:t> Ramp..1.1 </a:t>
            </a:r>
            <a:r>
              <a:rPr lang="en-US" altLang="en-US" sz="1200" dirty="0" err="1">
                <a:solidFill>
                  <a:srgbClr val="000000"/>
                </a:solidFill>
                <a:latin typeface="Georgia" panose="02040502050405020303" pitchFamily="18" charset="0"/>
              </a:rPr>
              <a:t>Acre..Only</a:t>
            </a:r>
            <a:r>
              <a:rPr lang="en-US" altLang="en-US" sz="1200" dirty="0">
                <a:solidFill>
                  <a:srgbClr val="000000"/>
                </a:solidFill>
                <a:latin typeface="Georgia" panose="02040502050405020303" pitchFamily="18" charset="0"/>
              </a:rPr>
              <a:t> 7 miles to Downtown..4 BR/3BA Brick Home (MBR downstairs)..Stunning New </a:t>
            </a:r>
            <a:r>
              <a:rPr lang="en-US" altLang="en-US" sz="1200" dirty="0" err="1">
                <a:solidFill>
                  <a:srgbClr val="000000"/>
                </a:solidFill>
                <a:latin typeface="Georgia" panose="02040502050405020303" pitchFamily="18" charset="0"/>
              </a:rPr>
              <a:t>Kitchen~ALL</a:t>
            </a:r>
            <a:r>
              <a:rPr lang="en-US" altLang="en-US" sz="1200" dirty="0">
                <a:solidFill>
                  <a:srgbClr val="000000"/>
                </a:solidFill>
                <a:latin typeface="Georgia" panose="02040502050405020303" pitchFamily="18" charset="0"/>
              </a:rPr>
              <a:t> YOU NEED IS JIMMY BUFFET MUSIC AND A BLENDER!!! One-of-a-kind property is situated right on the STONO RIVER with Panoramic Water Views from every room in the house!!! Boater's dream: 16' x 16' pier head, aluminum gangplank to a 10' x 30' floating </a:t>
            </a:r>
            <a:r>
              <a:rPr lang="en-US" altLang="en-US" sz="1200" dirty="0" err="1">
                <a:solidFill>
                  <a:srgbClr val="000000"/>
                </a:solidFill>
                <a:latin typeface="Georgia" panose="02040502050405020303" pitchFamily="18" charset="0"/>
              </a:rPr>
              <a:t>dock..outside</a:t>
            </a:r>
            <a:r>
              <a:rPr lang="en-US" altLang="en-US" sz="1200" dirty="0">
                <a:solidFill>
                  <a:srgbClr val="000000"/>
                </a:solidFill>
                <a:latin typeface="Georgia" panose="02040502050405020303" pitchFamily="18" charset="0"/>
              </a:rPr>
              <a:t> mooring pilings on the ICW with 10' of water on mean low tide. The east side of the property borders a tidal creek with another dock measuring 10' x 30' and includes a fish cleaning station. NO HOA so you can keep your boat at home and slip it in the water with your own boat ramp in the yard. Entertainment Central is the 730sf Screened Porch adjoining the Sunroom (has gas log fireplace), Great Room (with wood-burning stove fireplace), Dining Room and FABULOUS KITCHEN with a 10 foot </a:t>
            </a:r>
            <a:r>
              <a:rPr lang="en-US" altLang="en-US" sz="1200" dirty="0" err="1">
                <a:solidFill>
                  <a:srgbClr val="000000"/>
                </a:solidFill>
                <a:latin typeface="Georgia" panose="02040502050405020303" pitchFamily="18" charset="0"/>
              </a:rPr>
              <a:t>Island..new</a:t>
            </a:r>
            <a:r>
              <a:rPr lang="en-US" altLang="en-US" sz="1200" dirty="0">
                <a:solidFill>
                  <a:srgbClr val="000000"/>
                </a:solidFill>
                <a:latin typeface="Georgia" panose="02040502050405020303" pitchFamily="18" charset="0"/>
              </a:rPr>
              <a:t> cabinetry, granite counter tops, stainless steel appliances!!! GORGEOUS!!! Downstairs was recently renovated to an open floor plan. Beautifully refinished Hardwood Floors throughout the home. Roof, HVAC and ductwork all new in 2017. LOW ELECTRIC BILLS!!! Energy efficient windows with high impact glass. Unique property being offered for first time since it was built!!! What a perfect place to enjoy boating, fishing, crabbing, shrimping, swimming, water skiing, or just relaxing as you watch the boats go by in the wide, deep waters of the Stono River! Love where you live...and it's only 7 miles to Downtown Charleston, 9 miles to the Airport, 15 miles to the Beach!</a:t>
            </a:r>
            <a:endParaRPr kumimoji="0" lang="en-US" altLang="en-US" sz="120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63483" y="8970785"/>
            <a:ext cx="532790" cy="7010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89859" y="9114033"/>
            <a:ext cx="905325"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5080" y="9700260"/>
            <a:ext cx="7772399" cy="3581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The AgentOwned Realty Co. • 902 Savannah Hwy. • Charleston, SC  29407</a:t>
            </a:r>
          </a:p>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Real Estate • Mortgage • Insurance</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0" y="5590"/>
            <a:ext cx="7782559" cy="800219"/>
          </a:xfrm>
          <a:prstGeom prst="rect">
            <a:avLst/>
          </a:prstGeom>
          <a:noFill/>
          <a:effectLst/>
        </p:spPr>
        <p:txBody>
          <a:bodyPr wrap="square">
            <a:spAutoFit/>
          </a:bodyPr>
          <a:lstStyle/>
          <a:p>
            <a:pPr algn="ctr"/>
            <a:r>
              <a:rPr lang="en-US" sz="2800" b="1" i="1" dirty="0">
                <a:ln w="0">
                  <a:noFill/>
                </a:ln>
                <a:solidFill>
                  <a:srgbClr val="C00000"/>
                </a:solidFill>
                <a:latin typeface="Georgia" panose="02040502050405020303" pitchFamily="18" charset="0"/>
              </a:rPr>
              <a:t>Deep, Deep Water on Stono River</a:t>
            </a:r>
          </a:p>
          <a:p>
            <a:pPr algn="ctr"/>
            <a:r>
              <a:rPr lang="en-US" b="1" dirty="0">
                <a:ln w="0">
                  <a:noFill/>
                </a:ln>
                <a:solidFill>
                  <a:srgbClr val="C00000"/>
                </a:solidFill>
                <a:latin typeface="Georgia" panose="02040502050405020303" pitchFamily="18" charset="0"/>
              </a:rPr>
              <a:t>2 Docks, Boat Ramp, 4BR/3BA House, 1.1 Acre West Ashley</a:t>
            </a:r>
          </a:p>
        </p:txBody>
      </p:sp>
      <p:sp>
        <p:nvSpPr>
          <p:cNvPr id="19" name="Rectangle 18"/>
          <p:cNvSpPr/>
          <p:nvPr/>
        </p:nvSpPr>
        <p:spPr>
          <a:xfrm>
            <a:off x="5079" y="397640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2221 Lazy River Drive</a:t>
            </a:r>
          </a:p>
          <a:p>
            <a:pPr algn="ctr"/>
            <a:r>
              <a:rPr lang="en-US" dirty="0">
                <a:ln w="0">
                  <a:noFill/>
                </a:ln>
                <a:solidFill>
                  <a:srgbClr val="C00000"/>
                </a:solidFill>
                <a:latin typeface="Georgia" panose="02040502050405020303" pitchFamily="18" charset="0"/>
              </a:rPr>
              <a:t>Parkdale | Charleston, SC 29414 | MLS# 19006822 | $1,675,000</a:t>
            </a:r>
            <a:endParaRPr lang="en-US" sz="1600" dirty="0">
              <a:ln w="0">
                <a:noFill/>
              </a:ln>
              <a:solidFill>
                <a:srgbClr val="C00000"/>
              </a:solidFill>
              <a:latin typeface="Georgia" panose="02040502050405020303" pitchFamily="18" charset="0"/>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7941" y="2915305"/>
            <a:ext cx="1508760" cy="100584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7" name="Picture 9"/>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582944" y="2915305"/>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9"/>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137947" y="2915305"/>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1" name="Picture 9"/>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4693998" y="2915305"/>
            <a:ext cx="1506664"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9"/>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6247954" y="2916004"/>
            <a:ext cx="1506663" cy="1004442"/>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6" name="Picture 10"/>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27941" y="787501"/>
            <a:ext cx="2327684" cy="208015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10"/>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5626797" y="787501"/>
            <a:ext cx="2127821" cy="208015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8" name="Picture 10">
            <a:extLst>
              <a:ext uri="{FF2B5EF4-FFF2-40B4-BE49-F238E27FC236}">
                <a16:creationId xmlns:a16="http://schemas.microsoft.com/office/drawing/2014/main" id="{50D57062-3540-4ED2-A591-F273449173CE}"/>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t="12668"/>
          <a:stretch/>
        </p:blipFill>
        <p:spPr bwMode="auto">
          <a:xfrm>
            <a:off x="2403294" y="787500"/>
            <a:ext cx="3175835" cy="208015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2">
            <a:extLst>
              <a:ext uri="{FF2B5EF4-FFF2-40B4-BE49-F238E27FC236}">
                <a16:creationId xmlns:a16="http://schemas.microsoft.com/office/drawing/2014/main" id="{B90BE30D-529D-4770-B297-650595A48DD9}"/>
              </a:ext>
            </a:extLst>
          </p:cNvPr>
          <p:cNvPicPr>
            <a:picLocks noChangeAspect="1" noChangeArrowheads="1"/>
          </p:cNvPicPr>
          <p:nvPr/>
        </p:nvPicPr>
        <p:blipFill>
          <a:blip r:embed="rId12">
            <a:extLst>
              <a:ext uri="{28A0092B-C50C-407E-A947-70E740481C1C}">
                <a14:useLocalDpi xmlns:a14="http://schemas.microsoft.com/office/drawing/2010/main" val="0"/>
              </a:ext>
            </a:extLst>
          </a:blip>
          <a:stretch>
            <a:fillRect/>
          </a:stretch>
        </p:blipFill>
        <p:spPr bwMode="auto">
          <a:xfrm>
            <a:off x="0" y="7622846"/>
            <a:ext cx="1341120" cy="100584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5" name="Picture 9">
            <a:extLst>
              <a:ext uri="{FF2B5EF4-FFF2-40B4-BE49-F238E27FC236}">
                <a16:creationId xmlns:a16="http://schemas.microsoft.com/office/drawing/2014/main" id="{D18870F2-4ADB-4A3B-9D60-5A26099F0B8A}"/>
              </a:ext>
            </a:extLst>
          </p:cNvPr>
          <p:cNvPicPr>
            <a:picLocks noChangeAspect="1" noChangeArrowheads="1"/>
          </p:cNvPicPr>
          <p:nvPr/>
        </p:nvPicPr>
        <p:blipFill>
          <a:blip r:embed="rId13">
            <a:extLst>
              <a:ext uri="{28A0092B-C50C-407E-A947-70E740481C1C}">
                <a14:useLocalDpi xmlns:a14="http://schemas.microsoft.com/office/drawing/2010/main" val="0"/>
              </a:ext>
            </a:extLst>
          </a:blip>
          <a:stretch>
            <a:fillRect/>
          </a:stretch>
        </p:blipFill>
        <p:spPr bwMode="auto">
          <a:xfrm>
            <a:off x="5859207" y="7622847"/>
            <a:ext cx="1913193"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8" name="Picture 9">
            <a:extLst>
              <a:ext uri="{FF2B5EF4-FFF2-40B4-BE49-F238E27FC236}">
                <a16:creationId xmlns:a16="http://schemas.microsoft.com/office/drawing/2014/main" id="{DAC9FF8E-F010-4D1F-ABE9-AC3A562C6905}"/>
              </a:ext>
            </a:extLst>
          </p:cNvPr>
          <p:cNvPicPr>
            <a:picLocks noChangeAspect="1" noChangeArrowheads="1"/>
          </p:cNvPicPr>
          <p:nvPr/>
        </p:nvPicPr>
        <p:blipFill rotWithShape="1">
          <a:blip r:embed="rId14">
            <a:extLst>
              <a:ext uri="{28A0092B-C50C-407E-A947-70E740481C1C}">
                <a14:useLocalDpi xmlns:a14="http://schemas.microsoft.com/office/drawing/2010/main" val="0"/>
              </a:ext>
            </a:extLst>
          </a:blip>
          <a:srcRect b="14823"/>
          <a:stretch/>
        </p:blipFill>
        <p:spPr bwMode="auto">
          <a:xfrm>
            <a:off x="1429701" y="7622846"/>
            <a:ext cx="1508762"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9" name="Picture 9">
            <a:extLst>
              <a:ext uri="{FF2B5EF4-FFF2-40B4-BE49-F238E27FC236}">
                <a16:creationId xmlns:a16="http://schemas.microsoft.com/office/drawing/2014/main" id="{4B90701B-3D34-4F3E-B5DA-0E0FB773654E}"/>
              </a:ext>
            </a:extLst>
          </p:cNvPr>
          <p:cNvPicPr>
            <a:picLocks noChangeAspect="1" noChangeArrowheads="1"/>
          </p:cNvPicPr>
          <p:nvPr/>
        </p:nvPicPr>
        <p:blipFill>
          <a:blip r:embed="rId15">
            <a:extLst>
              <a:ext uri="{28A0092B-C50C-407E-A947-70E740481C1C}">
                <a14:useLocalDpi xmlns:a14="http://schemas.microsoft.com/office/drawing/2010/main" val="0"/>
              </a:ext>
            </a:extLst>
          </a:blip>
          <a:stretch>
            <a:fillRect/>
          </a:stretch>
        </p:blipFill>
        <p:spPr bwMode="auto">
          <a:xfrm>
            <a:off x="3027044" y="7622846"/>
            <a:ext cx="1148334"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0" name="Picture 9">
            <a:extLst>
              <a:ext uri="{FF2B5EF4-FFF2-40B4-BE49-F238E27FC236}">
                <a16:creationId xmlns:a16="http://schemas.microsoft.com/office/drawing/2014/main" id="{23BC30F9-6756-4D97-908C-63A449DD5A71}"/>
              </a:ext>
            </a:extLst>
          </p:cNvPr>
          <p:cNvPicPr>
            <a:picLocks noChangeAspect="1" noChangeArrowheads="1"/>
          </p:cNvPicPr>
          <p:nvPr/>
        </p:nvPicPr>
        <p:blipFill>
          <a:blip r:embed="rId16">
            <a:extLst>
              <a:ext uri="{28A0092B-C50C-407E-A947-70E740481C1C}">
                <a14:useLocalDpi xmlns:a14="http://schemas.microsoft.com/office/drawing/2010/main" val="0"/>
              </a:ext>
            </a:extLst>
          </a:blip>
          <a:stretch>
            <a:fillRect/>
          </a:stretch>
        </p:blipFill>
        <p:spPr bwMode="auto">
          <a:xfrm>
            <a:off x="4263959" y="7622846"/>
            <a:ext cx="1506665" cy="1005840"/>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10268D96-F7E5-467E-B497-29E4962C97B8}"/>
              </a:ext>
            </a:extLst>
          </p:cNvPr>
          <p:cNvSpPr/>
          <p:nvPr/>
        </p:nvSpPr>
        <p:spPr>
          <a:xfrm>
            <a:off x="6154649" y="3945821"/>
            <a:ext cx="1617751" cy="369332"/>
          </a:xfrm>
          <a:prstGeom prst="rect">
            <a:avLst/>
          </a:prstGeom>
        </p:spPr>
        <p:txBody>
          <a:bodyPr wrap="none">
            <a:spAutoFit/>
          </a:bodyPr>
          <a:lstStyle/>
          <a:p>
            <a:r>
              <a:rPr lang="en-US" b="1" i="1" dirty="0">
                <a:ln w="0">
                  <a:noFill/>
                </a:ln>
                <a:highlight>
                  <a:srgbClr val="00FF00"/>
                </a:highlight>
                <a:latin typeface="Georgia" panose="02040502050405020303" pitchFamily="18" charset="0"/>
              </a:rPr>
              <a:t>REDUCED!!</a:t>
            </a:r>
            <a:endParaRPr lang="en-US" i="1" dirty="0">
              <a:highlight>
                <a:srgbClr val="00FF00"/>
              </a:highlight>
            </a:endParaRPr>
          </a:p>
        </p:txBody>
      </p:sp>
      <p:sp>
        <p:nvSpPr>
          <p:cNvPr id="31" name="Rectangle 30">
            <a:extLst>
              <a:ext uri="{FF2B5EF4-FFF2-40B4-BE49-F238E27FC236}">
                <a16:creationId xmlns:a16="http://schemas.microsoft.com/office/drawing/2014/main" id="{F30CF4F3-44BA-4201-B6F1-9AF083FB514A}"/>
              </a:ext>
            </a:extLst>
          </p:cNvPr>
          <p:cNvSpPr/>
          <p:nvPr/>
        </p:nvSpPr>
        <p:spPr>
          <a:xfrm>
            <a:off x="0" y="3945821"/>
            <a:ext cx="1617751" cy="369332"/>
          </a:xfrm>
          <a:prstGeom prst="rect">
            <a:avLst/>
          </a:prstGeom>
        </p:spPr>
        <p:txBody>
          <a:bodyPr wrap="none">
            <a:spAutoFit/>
          </a:bodyPr>
          <a:lstStyle/>
          <a:p>
            <a:r>
              <a:rPr lang="en-US" b="1" i="1" dirty="0">
                <a:ln w="0">
                  <a:noFill/>
                </a:ln>
                <a:highlight>
                  <a:srgbClr val="00FF00"/>
                </a:highlight>
                <a:latin typeface="Georgia" panose="02040502050405020303" pitchFamily="18" charset="0"/>
              </a:rPr>
              <a:t>REDUCED!!</a:t>
            </a:r>
            <a:endParaRPr lang="en-US" i="1" dirty="0">
              <a:highlight>
                <a:srgbClr val="00FF00"/>
              </a:highlight>
            </a:endParaRPr>
          </a:p>
        </p:txBody>
      </p:sp>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198</TotalTime>
  <Words>402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36</cp:revision>
  <dcterms:created xsi:type="dcterms:W3CDTF">2016-10-21T14:02:21Z</dcterms:created>
  <dcterms:modified xsi:type="dcterms:W3CDTF">2019-07-03T23:16:34Z</dcterms:modified>
</cp:coreProperties>
</file>